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70" r:id="rId2"/>
    <p:sldId id="26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2" r:id="rId13"/>
    <p:sldId id="283" r:id="rId14"/>
    <p:sldId id="28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3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599" autoAdjust="0"/>
  </p:normalViewPr>
  <p:slideViewPr>
    <p:cSldViewPr>
      <p:cViewPr varScale="1">
        <p:scale>
          <a:sx n="61" d="100"/>
          <a:sy n="61" d="100"/>
        </p:scale>
        <p:origin x="792" y="43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bet there are checklists for </a:t>
            </a:r>
          </a:p>
          <a:p>
            <a:r>
              <a:rPr lang="en-GB" dirty="0"/>
              <a:t>New servers/ data </a:t>
            </a:r>
            <a:r>
              <a:rPr lang="en-GB" dirty="0" err="1"/>
              <a:t>centers</a:t>
            </a:r>
            <a:endParaRPr lang="en-GB" dirty="0"/>
          </a:p>
          <a:p>
            <a:r>
              <a:rPr lang="en-GB" dirty="0"/>
              <a:t>Hardware/software installations</a:t>
            </a:r>
          </a:p>
          <a:p>
            <a:r>
              <a:rPr lang="en-GB" dirty="0"/>
              <a:t>Incident Response</a:t>
            </a:r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Line/2</a:t>
            </a:r>
            <a:r>
              <a:rPr lang="en-GB" baseline="30000" dirty="0"/>
              <a:t>nd</a:t>
            </a:r>
            <a:r>
              <a:rPr lang="en-GB" dirty="0"/>
              <a:t> line for systems</a:t>
            </a:r>
          </a:p>
          <a:p>
            <a:r>
              <a:rPr lang="en-GB" dirty="0"/>
              <a:t>Pre-requisites</a:t>
            </a:r>
          </a:p>
          <a:p>
            <a:r>
              <a:rPr lang="en-GB" dirty="0"/>
              <a:t>Morning routines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8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Its used for unit testing or TDD but can also be used</a:t>
            </a:r>
            <a:r>
              <a:rPr lang="en-GB" baseline="0" dirty="0"/>
              <a:t> to validate an environment. Comes with Windows 10 or install from the gallery with Install-Module Pester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96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Pester test running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3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F04B6-3A6E-4A0E-9BBA-F10587E7A6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8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7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in the world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63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187" y="1412777"/>
            <a:ext cx="10360501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019" y="6093297"/>
            <a:ext cx="615525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047" y="2781300"/>
            <a:ext cx="10360501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273" y="1916832"/>
            <a:ext cx="1151828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12188825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2629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Nljk1deSmU&amp;t=188s" TargetMode="External"/><Relationship Id="rId2" Type="http://schemas.openxmlformats.org/officeDocument/2006/relationships/hyperlink" Target="https://leanpub.com/pesterboo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ster/Pes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dirty="0"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1989956" y="2564904"/>
            <a:ext cx="8276456" cy="935038"/>
          </a:xfrm>
        </p:spPr>
        <p:txBody>
          <a:bodyPr>
            <a:noAutofit/>
          </a:bodyPr>
          <a:lstStyle/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Turning Your Checklists </a:t>
            </a:r>
          </a:p>
          <a:p>
            <a:r>
              <a:rPr lang="en-GB" sz="6000" b="1" i="1" dirty="0">
                <a:solidFill>
                  <a:schemeClr val="tx2"/>
                </a:solidFill>
                <a:latin typeface="AppleStorm" panose="02000603000000000000" pitchFamily="50" charset="0"/>
                <a:ea typeface="Roboto Black" panose="02000000000000000000" pitchFamily="2" charset="0"/>
                <a:cs typeface="Arial" panose="020B0604020202020204" pitchFamily="34" charset="0"/>
              </a:rPr>
              <a:t>into Pester Tests</a:t>
            </a:r>
          </a:p>
          <a:p>
            <a:endParaRPr lang="de-DE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854052" y="83671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00FF00"/>
                </a:solidFill>
                <a:latin typeface="Lucida Console" panose="020B0609040504020204" pitchFamily="49" charset="0"/>
              </a:rPr>
              <a:t>[+] Green is Good 558ms</a:t>
            </a:r>
            <a:endParaRPr lang="en-GB" sz="3600" dirty="0">
              <a:solidFill>
                <a:srgbClr val="FFFFFF"/>
              </a:solidFill>
              <a:latin typeface="Lucida Console" panose="020B0609040504020204" pitchFamily="49" charset="0"/>
            </a:endParaRPr>
          </a:p>
          <a:p>
            <a:r>
              <a:rPr lang="en-GB" sz="3600" dirty="0">
                <a:solidFill>
                  <a:srgbClr val="FF0000"/>
                </a:solidFill>
                <a:latin typeface="Lucida Console" panose="020B0609040504020204" pitchFamily="49" charset="0"/>
              </a:rPr>
              <a:t>[-] Red is Bad 168ms </a:t>
            </a:r>
            <a:endParaRPr lang="en-GB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" y="0"/>
            <a:ext cx="1636237" cy="2694150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409" y="4221088"/>
            <a:ext cx="1636237" cy="2694150"/>
          </a:xfrm>
          <a:prstGeom prst="rect">
            <a:avLst/>
          </a:prstGeom>
          <a:effectLst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6" r="9091" b="6296"/>
          <a:stretch/>
        </p:blipFill>
        <p:spPr>
          <a:xfrm>
            <a:off x="2061964" y="1700808"/>
            <a:ext cx="7614076" cy="42829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404664"/>
            <a:ext cx="9108504" cy="1152128"/>
          </a:xfrm>
          <a:noFill/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6000" b="1" i="1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Storm" panose="02000603000000000000" pitchFamily="50" charset="0"/>
                <a:ea typeface="+mj-ea"/>
              </a:rPr>
              <a:t>Maybe not EVERY thing but anything you can check with PowerShell</a:t>
            </a:r>
            <a:endParaRPr lang="en-GB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  <a:p>
            <a:pPr marL="0" indent="0">
              <a:buNone/>
            </a:pP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930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Hey Beardy!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1049759">
            <a:off x="1632749" y="2152869"/>
            <a:ext cx="684076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Time For </a:t>
            </a:r>
            <a:b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</a:br>
            <a:r>
              <a:rPr lang="en-GB" sz="115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A DEMO</a:t>
            </a:r>
          </a:p>
        </p:txBody>
      </p:sp>
      <p:pic>
        <p:nvPicPr>
          <p:cNvPr id="9" name="Picture 8" descr="A person wearing a hat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916832"/>
            <a:ext cx="231440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Summary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9956" y="1976477"/>
            <a:ext cx="9289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We all have checklists – manual testing is error-prone</a:t>
            </a:r>
          </a:p>
          <a:p>
            <a:r>
              <a:rPr lang="en-GB" sz="28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Pester is a Unit Testing Framework for PowerShell</a:t>
            </a:r>
          </a:p>
          <a:p>
            <a:r>
              <a:rPr lang="en-GB" sz="28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You can use it to validate your infrastructure</a:t>
            </a:r>
          </a:p>
          <a:p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AppleStorm" panose="02000603000000000000" pitchFamily="50" charset="0"/>
              </a:rPr>
              <a:t>The basic syntax - Describe, Context and It code blocks</a:t>
            </a:r>
          </a:p>
          <a:p>
            <a:r>
              <a:rPr lang="en-GB" sz="28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The Should command is used for testing assertions</a:t>
            </a:r>
          </a:p>
          <a:p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Use the </a:t>
            </a:r>
            <a:r>
              <a:rPr lang="en-GB" sz="2800" b="1" i="1" dirty="0" err="1">
                <a:solidFill>
                  <a:srgbClr val="FFC000"/>
                </a:solidFill>
                <a:latin typeface="AppleStorm" panose="02000603000000000000" pitchFamily="50" charset="0"/>
              </a:rPr>
              <a:t>NunitXML</a:t>
            </a: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 output and the reportviewer.exe to </a:t>
            </a:r>
            <a:b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</a:br>
            <a:r>
              <a:rPr lang="en-GB" sz="2800" b="1" i="1" dirty="0">
                <a:solidFill>
                  <a:srgbClr val="FFC000"/>
                </a:solidFill>
                <a:latin typeface="AppleStorm" panose="02000603000000000000" pitchFamily="50" charset="0"/>
              </a:rPr>
              <a:t>make HTML reports or Export to JSON and use </a:t>
            </a:r>
            <a:r>
              <a:rPr lang="en-GB" sz="2800" b="1" i="1">
                <a:solidFill>
                  <a:srgbClr val="FFC000"/>
                </a:solidFill>
                <a:latin typeface="AppleStorm" panose="02000603000000000000" pitchFamily="50" charset="0"/>
              </a:rPr>
              <a:t>PowerBi</a:t>
            </a:r>
            <a:endParaRPr lang="en-GB" sz="2800" b="1" i="1" dirty="0">
              <a:solidFill>
                <a:srgbClr val="FFC00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6526460" y="5733256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</p:spTree>
    <p:extLst>
      <p:ext uri="{BB962C8B-B14F-4D97-AF65-F5344CB8AC3E}">
        <p14:creationId xmlns:p14="http://schemas.microsoft.com/office/powerpoint/2010/main" val="26461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1850" y="181872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Questions?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2192" y="3794391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1707674"/>
            <a:ext cx="2891049" cy="412419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61189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972" y="170080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3523" y="2102949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6646" y="1707674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3154" y="213955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379" y="1772816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2028" y="207267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FF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6540" y="3769772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99246" y="3861048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2576" y="3927469"/>
            <a:ext cx="1512168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8898" y="4293096"/>
            <a:ext cx="1362520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1150" y="4329937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92D050"/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20364" y="4387814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9238" y="4076102"/>
            <a:ext cx="1512168" cy="287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199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457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 build="p"/>
      <p:bldP spid="3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Further Reading</a:t>
            </a:r>
            <a:endParaRPr lang="en-US" b="1" i="1" dirty="0">
              <a:solidFill>
                <a:srgbClr val="00B0F0"/>
              </a:solidFill>
              <a:latin typeface="AppleStorm" panose="02000603000000000000" pitchFamily="50" charset="0"/>
            </a:endParaRP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7822604" y="5796813"/>
            <a:ext cx="3827241" cy="564083"/>
          </a:xfrm>
        </p:spPr>
        <p:txBody>
          <a:bodyPr>
            <a:normAutofit fontScale="85000" lnSpcReduction="20000"/>
          </a:bodyPr>
          <a:lstStyle/>
          <a:p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Rob Sewell @sqldbawithbeard https://sqldbawith</a:t>
            </a:r>
            <a:r>
              <a:rPr lang="de-DE" sz="2400" b="1" i="1" dirty="0">
                <a:solidFill>
                  <a:srgbClr val="FF0000"/>
                </a:solidFill>
                <a:latin typeface="AppleStorm" panose="02000603000000000000" pitchFamily="50" charset="0"/>
              </a:rPr>
              <a:t>A</a:t>
            </a:r>
            <a:r>
              <a:rPr lang="de-DE" sz="2400" b="1" i="1" dirty="0">
                <a:solidFill>
                  <a:srgbClr val="00B0F0"/>
                </a:solidFill>
                <a:latin typeface="AppleStorm" panose="02000603000000000000" pitchFamily="50" charset="0"/>
              </a:rPr>
              <a:t>beard.com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916" y="2060848"/>
            <a:ext cx="950505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Adam Bertram – The Pester Book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2"/>
              </a:rPr>
              <a:t>https://leanpub.com/pesterbook</a:t>
            </a: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</a:rPr>
              <a:t>Rob Sewell and Andre Kamman at </a:t>
            </a:r>
            <a:r>
              <a:rPr lang="en-GB" sz="2400" b="1" i="1" dirty="0" err="1">
                <a:latin typeface="AppleStorm" panose="02000603000000000000" pitchFamily="50" charset="0"/>
              </a:rPr>
              <a:t>PSConfEU</a:t>
            </a:r>
            <a:endParaRPr lang="en-GB" sz="2400" b="1" i="1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  <a:p>
            <a:pPr>
              <a:lnSpc>
                <a:spcPct val="90000"/>
              </a:lnSpc>
            </a:pPr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https://www.youtube.com/watch?v=8Nljk1deSmU&amp;t=188s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2400" b="1" i="1" dirty="0">
              <a:latin typeface="AppleStorm" panose="020006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6672"/>
            <a:ext cx="9684568" cy="1020762"/>
          </a:xfrm>
        </p:spPr>
        <p:txBody>
          <a:bodyPr>
            <a:noAutofit/>
          </a:bodyPr>
          <a:lstStyle/>
          <a:p>
            <a:pPr algn="ctr"/>
            <a:r>
              <a:rPr lang="en-US" sz="8000" b="1" i="1" dirty="0">
                <a:latin typeface="AppleStorm" panose="02000603000000000000" pitchFamily="50" charset="0"/>
              </a:rPr>
              <a:t>TODAY’s TO DO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2004" y="2348880"/>
            <a:ext cx="6840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	GET UP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Drink </a:t>
            </a:r>
            <a:r>
              <a:rPr lang="en-GB" sz="6000" b="1" i="1">
                <a:latin typeface="AppleStorm" panose="02000603000000000000" pitchFamily="50" charset="0"/>
              </a:rPr>
              <a:t>Appropriate Liquid</a:t>
            </a:r>
            <a:endParaRPr lang="en-GB" sz="6000" b="1" i="1" dirty="0">
              <a:latin typeface="AppleStorm" panose="02000603000000000000" pitchFamily="50" charset="0"/>
            </a:endParaRP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6000" b="1" i="1" dirty="0">
                <a:latin typeface="AppleStorm" panose="02000603000000000000" pitchFamily="50" charset="0"/>
              </a:rPr>
              <a:t> The Rest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2499" y="1224686"/>
            <a:ext cx="4219267" cy="316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340768"/>
            <a:ext cx="241935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837" y="1595030"/>
            <a:ext cx="3183617" cy="1959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432" y="2315959"/>
            <a:ext cx="3429000" cy="2657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14" y="2132856"/>
            <a:ext cx="2857500" cy="3676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3426" y="2743195"/>
            <a:ext cx="3408262" cy="27405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776" y="3450052"/>
            <a:ext cx="3789392" cy="171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1708" y="3600981"/>
            <a:ext cx="2905490" cy="2852936"/>
          </a:xfrm>
          <a:prstGeom prst="rect">
            <a:avLst/>
          </a:prstGeom>
        </p:spPr>
      </p:pic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1543169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de-DE" sz="4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How Many Checklists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de-DE" sz="6600" b="1" i="1" dirty="0">
                <a:solidFill>
                  <a:schemeClr val="tx1"/>
                </a:solidFill>
                <a:latin typeface="AppleStorm" panose="02000603000000000000" pitchFamily="50" charset="0"/>
              </a:rPr>
              <a:t>What about</a:t>
            </a:r>
          </a:p>
        </p:txBody>
      </p:sp>
      <p:sp>
        <p:nvSpPr>
          <p:cNvPr id="4" name="Rectangle 3"/>
          <p:cNvSpPr/>
          <p:nvPr/>
        </p:nvSpPr>
        <p:spPr>
          <a:xfrm rot="21050982">
            <a:off x="6479196" y="959935"/>
            <a:ext cx="274145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1">
                    <a:lumMod val="75000"/>
                  </a:schemeClr>
                </a:solidFill>
                <a:latin typeface="AppleStorm" panose="02000603000000000000" pitchFamily="50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 rot="275144">
            <a:off x="1821309" y="1645165"/>
            <a:ext cx="58865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7200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Presentations</a:t>
            </a:r>
            <a:r>
              <a:rPr lang="de-DE" b="1" i="1" dirty="0">
                <a:solidFill>
                  <a:schemeClr val="accent4">
                    <a:lumMod val="75000"/>
                  </a:schemeClr>
                </a:solidFill>
                <a:latin typeface="AppleStorm" panose="02000603000000000000" pitchFamily="50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 rot="21409105">
            <a:off x="5254501" y="2571058"/>
            <a:ext cx="51908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Morning</a:t>
            </a:r>
            <a:r>
              <a:rPr lang="de-DE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  </a:t>
            </a:r>
            <a:r>
              <a:rPr lang="de-DE" sz="6000" b="1" i="1" dirty="0">
                <a:solidFill>
                  <a:schemeClr val="accent3"/>
                </a:solidFill>
                <a:latin typeface="AppleStorm" panose="02000603000000000000" pitchFamily="50" charset="0"/>
              </a:rPr>
              <a:t>Checks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0820" y="5352323"/>
            <a:ext cx="609814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i="1" dirty="0">
                <a:latin typeface="AppleStorm" panose="02000603000000000000" pitchFamily="50" charset="0"/>
              </a:rPr>
              <a:t>I‘m sure you are already </a:t>
            </a:r>
            <a:br>
              <a:rPr lang="de-DE" sz="4000" b="1" i="1" dirty="0">
                <a:latin typeface="AppleStorm" panose="02000603000000000000" pitchFamily="50" charset="0"/>
              </a:rPr>
            </a:br>
            <a:r>
              <a:rPr lang="de-DE" sz="4000" b="1" i="1" dirty="0">
                <a:latin typeface="AppleStorm" panose="02000603000000000000" pitchFamily="50" charset="0"/>
              </a:rPr>
              <a:t>thinking of more</a:t>
            </a:r>
          </a:p>
        </p:txBody>
      </p:sp>
      <p:sp>
        <p:nvSpPr>
          <p:cNvPr id="11" name="TextBox 10"/>
          <p:cNvSpPr txBox="1"/>
          <p:nvPr/>
        </p:nvSpPr>
        <p:spPr>
          <a:xfrm rot="21098800">
            <a:off x="1987181" y="3674798"/>
            <a:ext cx="583264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5400" b="1" i="1" dirty="0">
                <a:solidFill>
                  <a:schemeClr val="accent2">
                    <a:lumMod val="75000"/>
                  </a:schemeClr>
                </a:solidFill>
                <a:latin typeface="AppleStorm" panose="02000603000000000000" pitchFamily="50" charset="0"/>
              </a:rPr>
              <a:t>Incident Response</a:t>
            </a:r>
          </a:p>
        </p:txBody>
      </p:sp>
      <p:sp>
        <p:nvSpPr>
          <p:cNvPr id="12" name="TextBox 11"/>
          <p:cNvSpPr txBox="1"/>
          <p:nvPr/>
        </p:nvSpPr>
        <p:spPr>
          <a:xfrm rot="21361871">
            <a:off x="5394136" y="4183908"/>
            <a:ext cx="5544616" cy="764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chemeClr val="accent6"/>
                </a:solidFill>
                <a:latin typeface="AppleStorm" panose="02000603000000000000" pitchFamily="50" charset="0"/>
              </a:rPr>
              <a:t>First Line Support</a:t>
            </a:r>
          </a:p>
        </p:txBody>
      </p:sp>
    </p:spTree>
    <p:extLst>
      <p:ext uri="{BB962C8B-B14F-4D97-AF65-F5344CB8AC3E}">
        <p14:creationId xmlns:p14="http://schemas.microsoft.com/office/powerpoint/2010/main" val="39433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6006680" cy="122413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60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is Pester?</a:t>
            </a:r>
            <a:endParaRPr lang="de-DE" sz="6000" b="1" i="1" dirty="0">
              <a:solidFill>
                <a:srgbClr val="00B050"/>
              </a:solidFill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29915" y="1916832"/>
            <a:ext cx="8856985" cy="4392488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en-GB" sz="4400" b="1" i="1" dirty="0">
                <a:effectLst/>
                <a:latin typeface="AppleStorm" panose="02000603000000000000" pitchFamily="50" charset="0"/>
              </a:rPr>
              <a:t>Pester provides a framework for running unit tests to execute and validate PowerShell commands from within PowerShell</a:t>
            </a:r>
          </a:p>
          <a:p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5518349" y="5239246"/>
            <a:ext cx="506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latin typeface="AppleStorm" panose="02000603000000000000" pitchFamily="50" charset="0"/>
                <a:hlinkClick r:id="rId3"/>
              </a:rPr>
              <a:t>https://github.com/pester/Pester</a:t>
            </a:r>
            <a:r>
              <a:rPr lang="en-GB" sz="2400" b="1" i="1" dirty="0">
                <a:latin typeface="AppleStorm" panose="02000603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4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196752"/>
            <a:ext cx="7329645" cy="5301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554553">
            <a:off x="87769" y="823231"/>
            <a:ext cx="48014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3200" b="1" i="1" dirty="0">
                <a:solidFill>
                  <a:srgbClr val="00B050"/>
                </a:solidFill>
                <a:latin typeface="AppleStorm" panose="02000603000000000000" pitchFamily="50" charset="0"/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271579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058850">
            <a:off x="9024251" y="447117"/>
            <a:ext cx="27728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4800" b="1" i="1" dirty="0">
                <a:solidFill>
                  <a:srgbClr val="F43EDE"/>
                </a:solidFill>
                <a:latin typeface="AppleStorm" panose="02000603000000000000" pitchFamily="50" charset="0"/>
              </a:rPr>
              <a:t>I’m Sorry!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82" y="1196752"/>
            <a:ext cx="6065990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7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r>
              <a:rPr lang="en-GB" sz="4400" b="1" i="1" dirty="0">
                <a:solidFill>
                  <a:srgbClr val="00B0F0"/>
                </a:solidFill>
                <a:effectLst/>
                <a:latin typeface="AppleStorm" panose="02000603000000000000" pitchFamily="50" charset="0"/>
              </a:rPr>
              <a:t>Should Operators</a:t>
            </a:r>
            <a:endParaRPr lang="en-GB" sz="4400" i="1" dirty="0">
              <a:solidFill>
                <a:srgbClr val="00B0F0"/>
              </a:solidFill>
              <a:effectLst/>
              <a:latin typeface="AppleStorm" panose="02000603000000000000" pitchFamily="50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756" y="1268760"/>
            <a:ext cx="11737304" cy="43924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</a:t>
            </a:r>
            <a:r>
              <a:rPr lang="en-GB" i="1" dirty="0">
                <a:effectLst/>
                <a:latin typeface="AppleStorm" panose="02000603000000000000" pitchFamily="50" charset="0"/>
              </a:rPr>
              <a:t>		  			Compares one object with another for equality.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  		Compares one object with another for equality.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BeGreaterThan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	Asserts that a number is greater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BeLessThan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Asserts that a number is less than an expected value.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Asserts that the actual value matches a wildcard pattern using -like operator. Case 					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BeLikeExactly</a:t>
            </a:r>
            <a:r>
              <a:rPr lang="en-GB" i="1" dirty="0">
                <a:effectLst/>
                <a:latin typeface="AppleStorm" panose="02000603000000000000" pitchFamily="50" charset="0"/>
              </a:rPr>
              <a:t>		Asserts that the actual value matches a wildcard pattern using -like operator. Case 					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BeOfType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Asserts that the actual value should be an object of a specified type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Exist	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Does not perform any comparison but checks if the object calling Exist is present in 					a PS Provider.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</a:t>
            </a:r>
            <a:r>
              <a:rPr lang="en-GB" i="1" dirty="0">
                <a:effectLst/>
                <a:latin typeface="AppleStorm" panose="02000603000000000000" pitchFamily="50" charset="0"/>
              </a:rPr>
              <a:t>	   		Checks to see if a file contains the specified text.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ContainExactly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 </a:t>
            </a:r>
            <a:r>
              <a:rPr lang="en-GB" i="1" dirty="0">
                <a:effectLst/>
                <a:latin typeface="AppleStorm" panose="02000603000000000000" pitchFamily="50" charset="0"/>
              </a:rPr>
              <a:t>  	Checks to see if a file contains the specified text.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	</a:t>
            </a:r>
            <a:r>
              <a:rPr lang="en-GB" i="1" dirty="0">
                <a:effectLst/>
                <a:latin typeface="AppleStorm" panose="02000603000000000000" pitchFamily="50" charset="0"/>
              </a:rPr>
              <a:t>   			Uses a regular expression to compare two objects. Case Insensitive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MatchExactly</a:t>
            </a: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	</a:t>
            </a:r>
            <a:r>
              <a:rPr lang="en-GB" i="1" dirty="0">
                <a:effectLst/>
                <a:latin typeface="AppleStorm" panose="02000603000000000000" pitchFamily="50" charset="0"/>
              </a:rPr>
              <a:t>	Uses a regular expression to compare two objects. Case Sensitive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Throw	   </a:t>
            </a:r>
            <a:r>
              <a:rPr lang="en-GB" i="1" dirty="0">
                <a:effectLst/>
                <a:latin typeface="AppleStorm" panose="02000603000000000000" pitchFamily="50" charset="0"/>
              </a:rPr>
              <a:t>			Checks if an exception was thrown in the input </a:t>
            </a:r>
            <a:r>
              <a:rPr lang="en-GB" i="1" dirty="0" err="1">
                <a:effectLst/>
                <a:latin typeface="AppleStorm" panose="02000603000000000000" pitchFamily="50" charset="0"/>
              </a:rPr>
              <a:t>ScriptBlock</a:t>
            </a:r>
            <a:r>
              <a:rPr lang="en-GB" i="1" dirty="0">
                <a:effectLst/>
                <a:latin typeface="AppleStorm" panose="02000603000000000000" pitchFamily="50" charset="0"/>
              </a:rPr>
              <a:t>. </a:t>
            </a:r>
            <a:br>
              <a:rPr lang="en-GB" i="1" dirty="0">
                <a:effectLst/>
                <a:latin typeface="AppleStorm" panose="02000603000000000000" pitchFamily="50" charset="0"/>
              </a:rPr>
            </a:br>
            <a:r>
              <a:rPr lang="en-GB" i="1" dirty="0" err="1">
                <a:solidFill>
                  <a:srgbClr val="00B050"/>
                </a:solidFill>
                <a:effectLst/>
                <a:latin typeface="AppleStorm" panose="02000603000000000000" pitchFamily="50" charset="0"/>
              </a:rPr>
              <a:t>BeNullOrEmpty</a:t>
            </a:r>
            <a:r>
              <a:rPr lang="en-GB" i="1" dirty="0">
                <a:effectLst/>
                <a:latin typeface="AppleStorm" panose="02000603000000000000" pitchFamily="50" charset="0"/>
              </a:rPr>
              <a:t> 	Checks values for null or empty (strings).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27892" y="6165304"/>
            <a:ext cx="10592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rgbClr val="7030A0"/>
                </a:solidFill>
                <a:latin typeface="AppleStorm" panose="02000603000000000000" pitchFamily="50" charset="0"/>
              </a:rPr>
              <a:t>I Hate slides with lots of text but I think this one is valid</a:t>
            </a:r>
          </a:p>
        </p:txBody>
      </p:sp>
    </p:spTree>
    <p:extLst>
      <p:ext uri="{BB962C8B-B14F-4D97-AF65-F5344CB8AC3E}">
        <p14:creationId xmlns:p14="http://schemas.microsoft.com/office/powerpoint/2010/main" val="6100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7892" y="332656"/>
            <a:ext cx="9144000" cy="792088"/>
          </a:xfrm>
          <a:prstGeom prst="rect">
            <a:avLst/>
          </a:prstGeom>
          <a:noFill/>
        </p:spPr>
        <p:txBody>
          <a:bodyPr>
            <a:normAutofit fontScale="90000"/>
          </a:bodyPr>
          <a:lstStyle/>
          <a:p>
            <a:r>
              <a:rPr lang="en-GB" sz="5400" b="1" i="1" dirty="0">
                <a:effectLst/>
                <a:latin typeface="AppleStorm" panose="02000603000000000000" pitchFamily="50" charset="0"/>
              </a:rPr>
              <a:t>So What Can You Validate?</a:t>
            </a:r>
            <a:endParaRPr lang="de-DE" sz="5400" b="1" i="1" dirty="0">
              <a:effectLst/>
              <a:latin typeface="AppleStorm" panose="02000603000000000000" pitchFamily="50" charset="0"/>
            </a:endParaRPr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88" y="1196752"/>
            <a:ext cx="9073008" cy="4536504"/>
          </a:xfrm>
        </p:spPr>
      </p:pic>
    </p:spTree>
    <p:extLst>
      <p:ext uri="{BB962C8B-B14F-4D97-AF65-F5344CB8AC3E}">
        <p14:creationId xmlns:p14="http://schemas.microsoft.com/office/powerpoint/2010/main" val="1209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347</TotalTime>
  <Words>348</Words>
  <Application>Microsoft Office PowerPoint</Application>
  <PresentationFormat>Custom</PresentationFormat>
  <Paragraphs>80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AppleStorm</vt:lpstr>
      <vt:lpstr>Arial</vt:lpstr>
      <vt:lpstr>Consolas</vt:lpstr>
      <vt:lpstr>Corbel</vt:lpstr>
      <vt:lpstr>Lucida Console</vt:lpstr>
      <vt:lpstr>Roboto Black</vt:lpstr>
      <vt:lpstr>Roboto Condensed</vt:lpstr>
      <vt:lpstr>Ubuntu Mono</vt:lpstr>
      <vt:lpstr>Wingdings</vt:lpstr>
      <vt:lpstr>Chalkboard 16x9</vt:lpstr>
      <vt:lpstr>PowerPoint Presentation</vt:lpstr>
      <vt:lpstr>TODAY’s TO DO LIST</vt:lpstr>
      <vt:lpstr>How Many Checklists Do You Have?</vt:lpstr>
      <vt:lpstr>What about</vt:lpstr>
      <vt:lpstr>What is Pester?</vt:lpstr>
      <vt:lpstr>PowerPoint Presentation</vt:lpstr>
      <vt:lpstr>PowerPoint Presentation</vt:lpstr>
      <vt:lpstr>Should Operators</vt:lpstr>
      <vt:lpstr>So What Can You Validate?</vt:lpstr>
      <vt:lpstr>PowerPoint Presentation</vt:lpstr>
      <vt:lpstr>Hey Beardy!</vt:lpstr>
      <vt:lpstr>Summary</vt:lpstr>
      <vt:lpstr>Questions?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Rob Sewell</dc:creator>
  <cp:lastModifiedBy>Rob Sewell</cp:lastModifiedBy>
  <cp:revision>32</cp:revision>
  <dcterms:created xsi:type="dcterms:W3CDTF">2017-05-28T09:19:37Z</dcterms:created>
  <dcterms:modified xsi:type="dcterms:W3CDTF">2017-06-02T13:56:11Z</dcterms:modified>
</cp:coreProperties>
</file>