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70" r:id="rId2"/>
    <p:sldId id="285" r:id="rId3"/>
    <p:sldId id="287" r:id="rId4"/>
    <p:sldId id="273" r:id="rId5"/>
    <p:sldId id="288" r:id="rId6"/>
    <p:sldId id="272" r:id="rId7"/>
    <p:sldId id="289" r:id="rId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3E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8" autoAdjust="0"/>
    <p:restoredTop sz="94599" autoAdjust="0"/>
  </p:normalViewPr>
  <p:slideViewPr>
    <p:cSldViewPr>
      <p:cViewPr varScale="1">
        <p:scale>
          <a:sx n="103" d="100"/>
          <a:sy n="103" d="100"/>
        </p:scale>
        <p:origin x="110" y="509"/>
      </p:cViewPr>
      <p:guideLst>
        <p:guide pos="3839"/>
        <p:guide orient="horz" pos="2160"/>
      </p:guideLst>
    </p:cSldViewPr>
  </p:slideViewPr>
  <p:notesTextViewPr>
    <p:cViewPr>
      <p:scale>
        <a:sx n="3" d="2"/>
        <a:sy n="3" d="2"/>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11/27/2017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11/27/2017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1F2A70B-78F2-4DCF-B53B-C990D2FAFB8A}" type="slidenum">
              <a:rPr lang="en-GB" smtClean="0"/>
              <a:t>2</a:t>
            </a:fld>
            <a:endParaRPr lang="en-GB"/>
          </a:p>
        </p:txBody>
      </p:sp>
    </p:spTree>
    <p:extLst>
      <p:ext uri="{BB962C8B-B14F-4D97-AF65-F5344CB8AC3E}">
        <p14:creationId xmlns:p14="http://schemas.microsoft.com/office/powerpoint/2010/main" val="2644002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1F2A70B-78F2-4DCF-B53B-C990D2FAFB8A}" type="slidenum">
              <a:rPr lang="en-GB" smtClean="0"/>
              <a:t>3</a:t>
            </a:fld>
            <a:endParaRPr lang="en-GB"/>
          </a:p>
        </p:txBody>
      </p:sp>
    </p:spTree>
    <p:extLst>
      <p:ext uri="{BB962C8B-B14F-4D97-AF65-F5344CB8AC3E}">
        <p14:creationId xmlns:p14="http://schemas.microsoft.com/office/powerpoint/2010/main" val="2023939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Its used for unit testing or TDD but can also be used</a:t>
            </a:r>
            <a:r>
              <a:rPr lang="en-GB" baseline="0" dirty="0"/>
              <a:t> to validate an environment. Comes with Windows 10 or install from the gallery with Install-Module Pester</a:t>
            </a:r>
            <a:endParaRPr lang="en-GB" dirty="0"/>
          </a:p>
          <a:p>
            <a:endParaRPr lang="en-GB" dirty="0"/>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4</a:t>
            </a:fld>
            <a:endParaRPr lang="de-DE"/>
          </a:p>
        </p:txBody>
      </p:sp>
    </p:spTree>
    <p:extLst>
      <p:ext uri="{BB962C8B-B14F-4D97-AF65-F5344CB8AC3E}">
        <p14:creationId xmlns:p14="http://schemas.microsoft.com/office/powerpoint/2010/main" val="648967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Its used for unit testing or TDD but can also be used</a:t>
            </a:r>
            <a:r>
              <a:rPr lang="en-GB" baseline="0" dirty="0"/>
              <a:t> to validate an environment. Comes with Windows 10 or install from the gallery with Install-Module Pester</a:t>
            </a:r>
            <a:endParaRPr lang="en-GB" dirty="0"/>
          </a:p>
          <a:p>
            <a:endParaRPr lang="en-GB" dirty="0"/>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5</a:t>
            </a:fld>
            <a:endParaRPr lang="de-DE"/>
          </a:p>
        </p:txBody>
      </p:sp>
    </p:spTree>
    <p:extLst>
      <p:ext uri="{BB962C8B-B14F-4D97-AF65-F5344CB8AC3E}">
        <p14:creationId xmlns:p14="http://schemas.microsoft.com/office/powerpoint/2010/main" val="650108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Its used for unit testing or TDD but can also be used</a:t>
            </a:r>
            <a:r>
              <a:rPr lang="en-GB" baseline="0" dirty="0"/>
              <a:t> to validate an environment. Comes with Windows 10 or install from the gallery with Install-Module Pester</a:t>
            </a:r>
            <a:endParaRPr lang="en-GB" dirty="0"/>
          </a:p>
          <a:p>
            <a:endParaRPr lang="en-GB" dirty="0"/>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7</a:t>
            </a:fld>
            <a:endParaRPr lang="de-DE"/>
          </a:p>
        </p:txBody>
      </p:sp>
    </p:spTree>
    <p:extLst>
      <p:ext uri="{BB962C8B-B14F-4D97-AF65-F5344CB8AC3E}">
        <p14:creationId xmlns:p14="http://schemas.microsoft.com/office/powerpoint/2010/main" val="2065670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11/27/2017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11/27/2017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resentation Star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11187" y="1412777"/>
            <a:ext cx="10360501" cy="930027"/>
          </a:xfrm>
          <a:prstGeom prst="rect">
            <a:avLst/>
          </a:prstGeom>
        </p:spPr>
        <p:txBody>
          <a:bodyPr anchor="ctr"/>
          <a:lstStyle>
            <a:lvl1pPr algn="ctr">
              <a:defRPr sz="4400" b="1" cap="none" baseline="0">
                <a:solidFill>
                  <a:schemeClr val="bg1"/>
                </a:solidFill>
                <a:effectLst>
                  <a:outerShdw blurRad="38100" dist="50800" dir="5400000" algn="t" rotWithShape="0">
                    <a:prstClr val="black">
                      <a:alpha val="40000"/>
                    </a:prstClr>
                  </a:outerShdw>
                </a:effectLst>
                <a:latin typeface="Ubuntu Mono" panose="020B0509030602030204" pitchFamily="49" charset="0"/>
                <a:ea typeface="Roboto Black" panose="02000000000000000000" pitchFamily="2" charset="0"/>
              </a:defRPr>
            </a:lvl1pPr>
          </a:lstStyle>
          <a:p>
            <a:r>
              <a:rPr lang="de-DE" dirty="0" err="1"/>
              <a:t>Presentation</a:t>
            </a:r>
            <a:r>
              <a:rPr lang="de-DE" dirty="0"/>
              <a:t> Title</a:t>
            </a:r>
          </a:p>
        </p:txBody>
      </p:sp>
      <p:sp>
        <p:nvSpPr>
          <p:cNvPr id="3" name="Textplatzhalter 2"/>
          <p:cNvSpPr>
            <a:spLocks noGrp="1"/>
          </p:cNvSpPr>
          <p:nvPr>
            <p:ph type="body" idx="1" hasCustomPrompt="1"/>
          </p:nvPr>
        </p:nvSpPr>
        <p:spPr>
          <a:xfrm>
            <a:off x="899019" y="6093297"/>
            <a:ext cx="6155250" cy="564083"/>
          </a:xfrm>
        </p:spPr>
        <p:txBody>
          <a:bodyPr anchor="t"/>
          <a:lstStyle>
            <a:lvl1pPr marL="0" indent="0" algn="l">
              <a:buNone/>
              <a:defRPr sz="2000" i="1">
                <a:effectLst>
                  <a:outerShdw blurRad="50800" dist="38100" dir="2700000" algn="tl" rotWithShape="0">
                    <a:prstClr val="black">
                      <a:alpha val="40000"/>
                    </a:prstClr>
                  </a:outerShdw>
                </a:effectLst>
                <a:latin typeface="Ubuntu Mono" panose="020B0509030602030204" pitchFamily="49" charset="0"/>
                <a:ea typeface="Roboto Condensed" panose="02000000000000000000" pitchFamily="2"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err="1"/>
              <a:t>Presenter</a:t>
            </a:r>
            <a:r>
              <a:rPr lang="de-DE" dirty="0"/>
              <a:t> Name</a:t>
            </a:r>
          </a:p>
        </p:txBody>
      </p:sp>
      <p:sp>
        <p:nvSpPr>
          <p:cNvPr id="7" name="Textplatzhalter 6"/>
          <p:cNvSpPr>
            <a:spLocks noGrp="1"/>
          </p:cNvSpPr>
          <p:nvPr>
            <p:ph type="body" sz="quarter" idx="10" hasCustomPrompt="1"/>
          </p:nvPr>
        </p:nvSpPr>
        <p:spPr>
          <a:xfrm>
            <a:off x="912047" y="2781300"/>
            <a:ext cx="10360501" cy="935038"/>
          </a:xfrm>
        </p:spPr>
        <p:txBody>
          <a:bodyPr/>
          <a:lstStyle>
            <a:lvl1pPr marL="0" indent="0" algn="ctr">
              <a:buNone/>
              <a:defRPr baseline="0"/>
            </a:lvl1pPr>
          </a:lstStyle>
          <a:p>
            <a:pPr lvl="0"/>
            <a:r>
              <a:rPr lang="de-DE" dirty="0" err="1"/>
              <a:t>Presentation</a:t>
            </a:r>
            <a:r>
              <a:rPr lang="de-DE" dirty="0"/>
              <a:t> </a:t>
            </a:r>
            <a:r>
              <a:rPr lang="de-DE" dirty="0" err="1"/>
              <a:t>Subtitle</a:t>
            </a:r>
            <a:endParaRPr lang="de-DE" dirty="0"/>
          </a:p>
        </p:txBody>
      </p:sp>
    </p:spTree>
    <p:extLst>
      <p:ext uri="{BB962C8B-B14F-4D97-AF65-F5344CB8AC3E}">
        <p14:creationId xmlns:p14="http://schemas.microsoft.com/office/powerpoint/2010/main" val="37772055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sole Standard">
    <p:spTree>
      <p:nvGrpSpPr>
        <p:cNvPr id="1" name=""/>
        <p:cNvGrpSpPr/>
        <p:nvPr/>
      </p:nvGrpSpPr>
      <p:grpSpPr>
        <a:xfrm>
          <a:off x="0" y="0"/>
          <a:ext cx="0" cy="0"/>
          <a:chOff x="0" y="0"/>
          <a:chExt cx="0" cy="0"/>
        </a:xfrm>
      </p:grpSpPr>
      <p:sp>
        <p:nvSpPr>
          <p:cNvPr id="3" name="Inhaltsplatzhalter 2"/>
          <p:cNvSpPr>
            <a:spLocks noGrp="1"/>
          </p:cNvSpPr>
          <p:nvPr>
            <p:ph idx="1"/>
          </p:nvPr>
        </p:nvSpPr>
        <p:spPr>
          <a:xfrm>
            <a:off x="335273" y="1916832"/>
            <a:ext cx="11518280" cy="4392488"/>
          </a:xfrm>
        </p:spPr>
        <p:txBody>
          <a:bodyPr/>
          <a:lstStyle>
            <a:lvl1pPr>
              <a:tabLst>
                <a:tab pos="355600" algn="l"/>
                <a:tab pos="723900" algn="l"/>
                <a:tab pos="1168400" algn="l"/>
                <a:tab pos="1612900" algn="l"/>
                <a:tab pos="2057400" algn="l"/>
              </a:tabLst>
              <a:defRPr sz="2800">
                <a:effectLst>
                  <a:outerShdw blurRad="50800" dist="38100" dir="2700000" algn="tl" rotWithShape="0">
                    <a:prstClr val="black">
                      <a:alpha val="40000"/>
                    </a:prstClr>
                  </a:outerShdw>
                </a:effectLst>
              </a:defRPr>
            </a:lvl1pPr>
            <a:lvl2pPr marL="742950" indent="-285750" defTabSz="444500">
              <a:buFont typeface="Arial" pitchFamily="34" charset="0"/>
              <a:buChar char="•"/>
              <a:tabLst>
                <a:tab pos="355600" algn="l"/>
                <a:tab pos="762000" algn="l"/>
                <a:tab pos="1168400" algn="l"/>
                <a:tab pos="1612900" algn="l"/>
                <a:tab pos="2057400" algn="l"/>
              </a:tabLst>
              <a:defRPr sz="2400">
                <a:effectLst>
                  <a:outerShdw blurRad="50800" dist="38100" dir="2700000" algn="tl" rotWithShape="0">
                    <a:prstClr val="black">
                      <a:alpha val="40000"/>
                    </a:prstClr>
                  </a:outerShdw>
                </a:effectLst>
              </a:defRPr>
            </a:lvl2pPr>
            <a:lvl3pPr marL="1143000" indent="-228600">
              <a:buFont typeface="Arial" pitchFamily="34" charset="0"/>
              <a:buChar char="•"/>
              <a:tabLst>
                <a:tab pos="355600" algn="l"/>
                <a:tab pos="723900" algn="l"/>
                <a:tab pos="1168400" algn="l"/>
                <a:tab pos="1612900" algn="l"/>
                <a:tab pos="2057400" algn="l"/>
              </a:tabLst>
              <a:defRPr sz="2400">
                <a:effectLst>
                  <a:outerShdw blurRad="50800" dist="38100" dir="2700000" algn="tl" rotWithShape="0">
                    <a:prstClr val="black">
                      <a:alpha val="40000"/>
                    </a:prstClr>
                  </a:outerShdw>
                </a:effectLst>
              </a:defRPr>
            </a:lvl3pPr>
            <a:lvl4pPr marL="1600200" indent="-228600">
              <a:buFont typeface="Arial" pitchFamily="34" charset="0"/>
              <a:buChar char="•"/>
              <a:tabLst>
                <a:tab pos="355600" algn="l"/>
                <a:tab pos="723900" algn="l"/>
                <a:tab pos="1168400" algn="l"/>
                <a:tab pos="1612900" algn="l"/>
                <a:tab pos="2057400" algn="l"/>
              </a:tabLst>
              <a:defRPr sz="2400">
                <a:effectLst>
                  <a:outerShdw blurRad="50800" dist="38100" dir="2700000" algn="tl" rotWithShape="0">
                    <a:prstClr val="black">
                      <a:alpha val="40000"/>
                    </a:prstClr>
                  </a:outerShdw>
                </a:effectLst>
              </a:defRPr>
            </a:lvl4pPr>
            <a:lvl5pPr marL="2057400" indent="-228600">
              <a:buFont typeface="Arial" pitchFamily="34" charset="0"/>
              <a:buChar char="•"/>
              <a:tabLst>
                <a:tab pos="355600" algn="l"/>
                <a:tab pos="723900" algn="l"/>
                <a:tab pos="1168400" algn="l"/>
                <a:tab pos="1612900" algn="l"/>
                <a:tab pos="2057400" algn="l"/>
              </a:tabLst>
              <a:defRPr sz="2400">
                <a:effectLst>
                  <a:outerShdw blurRad="50800" dist="38100" dir="2700000" algn="tl" rotWithShape="0">
                    <a:prstClr val="black">
                      <a:alpha val="40000"/>
                    </a:prstClr>
                  </a:outerShdw>
                </a:effectLst>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itel 1"/>
          <p:cNvSpPr>
            <a:spLocks noGrp="1"/>
          </p:cNvSpPr>
          <p:nvPr>
            <p:ph type="title" hasCustomPrompt="1"/>
          </p:nvPr>
        </p:nvSpPr>
        <p:spPr>
          <a:xfrm>
            <a:off x="0" y="476672"/>
            <a:ext cx="12188825" cy="792088"/>
          </a:xfrm>
          <a:prstGeom prst="rect">
            <a:avLst/>
          </a:prstGeom>
          <a:solidFill>
            <a:srgbClr val="008080"/>
          </a:solidFill>
        </p:spPr>
        <p:txBody>
          <a:bodyPr lIns="360000" anchor="ctr"/>
          <a:lstStyle>
            <a:lvl1pPr algn="l">
              <a:defRPr sz="3600" b="0">
                <a:solidFill>
                  <a:srgbClr val="FFFF00"/>
                </a:solidFill>
                <a:effectLst>
                  <a:outerShdw blurRad="50800" dist="38100" dir="2700000" algn="tl" rotWithShape="0">
                    <a:prstClr val="black">
                      <a:alpha val="40000"/>
                    </a:prstClr>
                  </a:outerShdw>
                </a:effectLst>
                <a:latin typeface="Ubuntu Mono" panose="020B0509030602030204" pitchFamily="49" charset="0"/>
                <a:cs typeface="Ubuntu Mono" panose="020B0509030602030204" pitchFamily="49" charset="0"/>
              </a:defRPr>
            </a:lvl1pPr>
          </a:lstStyle>
          <a:p>
            <a:r>
              <a:rPr lang="de-DE" dirty="0"/>
              <a:t>Slide Headline</a:t>
            </a:r>
          </a:p>
        </p:txBody>
      </p:sp>
    </p:spTree>
    <p:extLst>
      <p:ext uri="{BB962C8B-B14F-4D97-AF65-F5344CB8AC3E}">
        <p14:creationId xmlns:p14="http://schemas.microsoft.com/office/powerpoint/2010/main" val="32629865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11/27/2017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11/27/2017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11/27/2017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11/27/2017</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11/27/2017</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11/27/2017</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11/27/2017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11/27/2017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11/27/2017</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8974732" y="6262904"/>
            <a:ext cx="3168352" cy="564083"/>
          </a:xfrm>
        </p:spPr>
        <p:txBody>
          <a:bodyPr>
            <a:normAutofit fontScale="77500" lnSpcReduction="20000"/>
          </a:bodyPr>
          <a:lstStyle/>
          <a:p>
            <a:r>
              <a:rPr lang="de-DE" sz="2400" dirty="0">
                <a:latin typeface="AppleStorm" panose="02000603000000000000" pitchFamily="50" charset="0"/>
              </a:rPr>
              <a:t>Rob Sewell @sqldbawithbeard sqldbawith</a:t>
            </a:r>
            <a:r>
              <a:rPr lang="de-DE" sz="2400" dirty="0">
                <a:solidFill>
                  <a:srgbClr val="FF0000"/>
                </a:solidFill>
                <a:latin typeface="AppleStorm" panose="02000603000000000000" pitchFamily="50" charset="0"/>
              </a:rPr>
              <a:t>A</a:t>
            </a:r>
            <a:r>
              <a:rPr lang="de-DE" sz="2400" dirty="0">
                <a:latin typeface="AppleStorm" panose="02000603000000000000" pitchFamily="50" charset="0"/>
              </a:rPr>
              <a:t>beard.com</a:t>
            </a:r>
          </a:p>
        </p:txBody>
      </p:sp>
      <p:sp>
        <p:nvSpPr>
          <p:cNvPr id="4" name="Textplatzhalter 3"/>
          <p:cNvSpPr>
            <a:spLocks noGrp="1"/>
          </p:cNvSpPr>
          <p:nvPr>
            <p:ph type="body" sz="quarter" idx="10"/>
          </p:nvPr>
        </p:nvSpPr>
        <p:spPr>
          <a:xfrm>
            <a:off x="1956184" y="1556792"/>
            <a:ext cx="8276456" cy="935038"/>
          </a:xfrm>
        </p:spPr>
        <p:txBody>
          <a:bodyPr>
            <a:noAutofit/>
          </a:bodyPr>
          <a:lstStyle/>
          <a:p>
            <a:r>
              <a:rPr lang="en-GB" sz="6000" b="1" i="1" dirty="0">
                <a:solidFill>
                  <a:schemeClr val="tx2"/>
                </a:solidFill>
                <a:latin typeface="AppleStorm" panose="02000603000000000000" pitchFamily="50" charset="0"/>
                <a:ea typeface="Roboto Black" panose="02000000000000000000" pitchFamily="2" charset="0"/>
                <a:cs typeface="Arial" panose="020B0604020202020204" pitchFamily="34" charset="0"/>
              </a:rPr>
              <a:t>Reliable, Repeatable, &amp; Automated: PowerShell for DBAs</a:t>
            </a:r>
            <a:endParaRPr lang="de-DE" sz="6000" dirty="0"/>
          </a:p>
        </p:txBody>
      </p:sp>
      <p:sp>
        <p:nvSpPr>
          <p:cNvPr id="7" name="Textplatzhalter 2">
            <a:extLst>
              <a:ext uri="{FF2B5EF4-FFF2-40B4-BE49-F238E27FC236}">
                <a16:creationId xmlns:a16="http://schemas.microsoft.com/office/drawing/2014/main" id="{D4839333-F9C5-40A4-8342-C0D94ED1315B}"/>
              </a:ext>
            </a:extLst>
          </p:cNvPr>
          <p:cNvSpPr txBox="1">
            <a:spLocks/>
          </p:cNvSpPr>
          <p:nvPr/>
        </p:nvSpPr>
        <p:spPr>
          <a:xfrm>
            <a:off x="150575" y="6265585"/>
            <a:ext cx="3611217" cy="564083"/>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90000"/>
              </a:lnSpc>
              <a:spcBef>
                <a:spcPts val="1800"/>
              </a:spcBef>
              <a:buSzPct val="100000"/>
              <a:buFont typeface="Arial" pitchFamily="34" charset="0"/>
              <a:buNone/>
              <a:defRPr sz="2000" i="1" kern="1200">
                <a:solidFill>
                  <a:schemeClr val="tx1"/>
                </a:solidFill>
                <a:effectLst>
                  <a:outerShdw blurRad="50800" dist="38100" dir="2700000" algn="tl" rotWithShape="0">
                    <a:prstClr val="black">
                      <a:alpha val="40000"/>
                    </a:prstClr>
                  </a:outerShdw>
                </a:effectLst>
                <a:latin typeface="Ubuntu Mono" panose="020B0509030602030204" pitchFamily="49" charset="0"/>
                <a:ea typeface="Roboto Condensed" panose="02000000000000000000" pitchFamily="2" charset="0"/>
                <a:cs typeface="+mn-cs"/>
              </a:defRPr>
            </a:lvl1pPr>
            <a:lvl2pPr marL="457200" indent="0" algn="l" defTabSz="914400" rtl="0" eaLnBrk="1" latinLnBrk="0" hangingPunct="1">
              <a:lnSpc>
                <a:spcPct val="90000"/>
              </a:lnSpc>
              <a:spcBef>
                <a:spcPts val="600"/>
              </a:spcBef>
              <a:buSzPct val="100000"/>
              <a:buFont typeface="Consolas" pitchFamily="49"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400"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1400"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1400"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1400"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1400" kern="1200">
                <a:solidFill>
                  <a:schemeClr val="tx1"/>
                </a:solidFill>
                <a:latin typeface="+mn-lt"/>
                <a:ea typeface="+mn-ea"/>
                <a:cs typeface="+mn-cs"/>
              </a:defRPr>
            </a:lvl9pPr>
          </a:lstStyle>
          <a:p>
            <a:r>
              <a:rPr lang="de-DE" sz="2400" dirty="0">
                <a:latin typeface="AppleStorm" panose="02000603000000000000" pitchFamily="50" charset="0"/>
              </a:rPr>
              <a:t>Chrissy LeMaire @cl </a:t>
            </a:r>
            <a:br>
              <a:rPr lang="de-DE" sz="2400" dirty="0">
                <a:latin typeface="AppleStorm" panose="02000603000000000000" pitchFamily="50" charset="0"/>
              </a:rPr>
            </a:br>
            <a:r>
              <a:rPr lang="de-DE" sz="2400" dirty="0">
                <a:latin typeface="AppleStorm" panose="02000603000000000000" pitchFamily="50" charset="0"/>
              </a:rPr>
              <a:t>netnerds.net</a:t>
            </a:r>
          </a:p>
        </p:txBody>
      </p:sp>
      <p:sp>
        <p:nvSpPr>
          <p:cNvPr id="9" name="Textplatzhalter 2">
            <a:extLst>
              <a:ext uri="{FF2B5EF4-FFF2-40B4-BE49-F238E27FC236}">
                <a16:creationId xmlns:a16="http://schemas.microsoft.com/office/drawing/2014/main" id="{DD76300A-4337-48E4-842A-98362F6F0BAF}"/>
              </a:ext>
            </a:extLst>
          </p:cNvPr>
          <p:cNvSpPr txBox="1">
            <a:spLocks/>
          </p:cNvSpPr>
          <p:nvPr/>
        </p:nvSpPr>
        <p:spPr>
          <a:xfrm>
            <a:off x="5230316" y="6264287"/>
            <a:ext cx="3611217" cy="56408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800"/>
              </a:spcBef>
              <a:buSzPct val="100000"/>
              <a:buFont typeface="Arial" pitchFamily="34" charset="0"/>
              <a:buNone/>
              <a:defRPr sz="2000" i="1" kern="1200">
                <a:solidFill>
                  <a:schemeClr val="tx1"/>
                </a:solidFill>
                <a:effectLst>
                  <a:outerShdw blurRad="50800" dist="38100" dir="2700000" algn="tl" rotWithShape="0">
                    <a:prstClr val="black">
                      <a:alpha val="40000"/>
                    </a:prstClr>
                  </a:outerShdw>
                </a:effectLst>
                <a:latin typeface="Ubuntu Mono" panose="020B0509030602030204" pitchFamily="49" charset="0"/>
                <a:ea typeface="Roboto Condensed" panose="02000000000000000000" pitchFamily="2" charset="0"/>
                <a:cs typeface="+mn-cs"/>
              </a:defRPr>
            </a:lvl1pPr>
            <a:lvl2pPr marL="457200" indent="0" algn="l" defTabSz="914400" rtl="0" eaLnBrk="1" latinLnBrk="0" hangingPunct="1">
              <a:lnSpc>
                <a:spcPct val="90000"/>
              </a:lnSpc>
              <a:spcBef>
                <a:spcPts val="600"/>
              </a:spcBef>
              <a:buSzPct val="100000"/>
              <a:buFont typeface="Consolas" pitchFamily="49"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400"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1400"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1400"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1400"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1400" kern="1200">
                <a:solidFill>
                  <a:schemeClr val="tx1"/>
                </a:solidFill>
                <a:latin typeface="+mn-lt"/>
                <a:ea typeface="+mn-ea"/>
                <a:cs typeface="+mn-cs"/>
              </a:defRPr>
            </a:lvl9pPr>
          </a:lstStyle>
          <a:p>
            <a:r>
              <a:rPr lang="de-DE" sz="2400" dirty="0">
                <a:latin typeface="AppleStorm" panose="02000603000000000000" pitchFamily="50" charset="0"/>
              </a:rPr>
              <a:t>dbatools.io</a:t>
            </a:r>
          </a:p>
        </p:txBody>
      </p:sp>
    </p:spTree>
    <p:extLst>
      <p:ext uri="{BB962C8B-B14F-4D97-AF65-F5344CB8AC3E}">
        <p14:creationId xmlns:p14="http://schemas.microsoft.com/office/powerpoint/2010/main" val="2890044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876" y="404664"/>
            <a:ext cx="9684568" cy="1020762"/>
          </a:xfrm>
        </p:spPr>
        <p:txBody>
          <a:bodyPr>
            <a:noAutofit/>
          </a:bodyPr>
          <a:lstStyle/>
          <a:p>
            <a:pPr algn="ctr"/>
            <a:r>
              <a:rPr lang="en-US" sz="5400" b="1" i="1" dirty="0">
                <a:latin typeface="AppleStorm" panose="02000603000000000000" pitchFamily="50" charset="0"/>
              </a:rPr>
              <a:t>Who Are We?</a:t>
            </a:r>
          </a:p>
        </p:txBody>
      </p:sp>
      <p:sp>
        <p:nvSpPr>
          <p:cNvPr id="3" name="TextBox 2"/>
          <p:cNvSpPr txBox="1"/>
          <p:nvPr/>
        </p:nvSpPr>
        <p:spPr>
          <a:xfrm>
            <a:off x="562414" y="1720840"/>
            <a:ext cx="11593288" cy="4031873"/>
          </a:xfrm>
          <a:prstGeom prst="rect">
            <a:avLst/>
          </a:prstGeom>
          <a:noFill/>
        </p:spPr>
        <p:txBody>
          <a:bodyPr wrap="square" rtlCol="0">
            <a:spAutoFit/>
          </a:bodyPr>
          <a:lstStyle/>
          <a:p>
            <a:r>
              <a:rPr lang="en-US" dirty="0"/>
              <a:t>Chrissy LeMaire - @cl</a:t>
            </a:r>
          </a:p>
          <a:p>
            <a:pPr lvl="1"/>
            <a:r>
              <a:rPr lang="de-DE" sz="2000" dirty="0"/>
              <a:t>PowerShell MVP</a:t>
            </a:r>
          </a:p>
          <a:p>
            <a:pPr lvl="1"/>
            <a:r>
              <a:rPr lang="de-DE" sz="2000" dirty="0"/>
              <a:t>Creator of dbatools.io</a:t>
            </a:r>
          </a:p>
          <a:p>
            <a:pPr lvl="1"/>
            <a:r>
              <a:rPr lang="de-DE" sz="2000" dirty="0"/>
              <a:t>Belgian PowerShell UG, PSConf.eu organizer</a:t>
            </a:r>
          </a:p>
          <a:p>
            <a:pPr lvl="1"/>
            <a:r>
              <a:rPr lang="de-DE" sz="2000" dirty="0"/>
              <a:t>DBA with General Dynamics IT at NATO Spec Ops HQ</a:t>
            </a:r>
          </a:p>
          <a:p>
            <a:pPr lvl="1"/>
            <a:r>
              <a:rPr lang="de-DE" sz="2000" dirty="0"/>
              <a:t>Best Speaker Lightning Talk and Overall SQL Saturday Dublin</a:t>
            </a:r>
            <a:br>
              <a:rPr lang="de-DE" sz="2000" dirty="0"/>
            </a:br>
            <a:endParaRPr lang="de-DE" sz="2000" dirty="0"/>
          </a:p>
          <a:p>
            <a:r>
              <a:rPr lang="de-DE" dirty="0"/>
              <a:t>Rob Sewell - @sqldbawithbeard</a:t>
            </a:r>
          </a:p>
          <a:p>
            <a:pPr lvl="1"/>
            <a:r>
              <a:rPr lang="en-US" sz="2000" dirty="0"/>
              <a:t>PowerShell MVP</a:t>
            </a:r>
          </a:p>
          <a:p>
            <a:pPr lvl="1"/>
            <a:r>
              <a:rPr lang="en-US" sz="2000" dirty="0"/>
              <a:t>Contributor to many PowerShell open source projects</a:t>
            </a:r>
          </a:p>
          <a:p>
            <a:pPr lvl="1"/>
            <a:r>
              <a:rPr lang="en-US" sz="2000" dirty="0"/>
              <a:t>PASS PowerShell VG, </a:t>
            </a:r>
            <a:r>
              <a:rPr lang="de-DE" sz="2000" dirty="0"/>
              <a:t>PSConf.eu organiser </a:t>
            </a:r>
          </a:p>
          <a:p>
            <a:pPr lvl="1"/>
            <a:r>
              <a:rPr lang="en-US" sz="2000" dirty="0"/>
              <a:t>PowerShell Consultant and Trainer</a:t>
            </a:r>
          </a:p>
          <a:p>
            <a:pPr lvl="1"/>
            <a:r>
              <a:rPr lang="en-US" sz="2000" dirty="0"/>
              <a:t>Half a Best Speaker SQL Saturday Dublin!</a:t>
            </a:r>
          </a:p>
        </p:txBody>
      </p:sp>
      <p:pic>
        <p:nvPicPr>
          <p:cNvPr id="6" name="Picture 5" descr="A picture containing person, man&#10;&#10;Description generated with very high confidence">
            <a:extLst>
              <a:ext uri="{FF2B5EF4-FFF2-40B4-BE49-F238E27FC236}">
                <a16:creationId xmlns:a16="http://schemas.microsoft.com/office/drawing/2014/main" id="{B60BDFBE-35B4-47C5-9BCA-CE51D32D4C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233416">
            <a:off x="8792821" y="4821306"/>
            <a:ext cx="2751298" cy="1547605"/>
          </a:xfrm>
          <a:prstGeom prst="rect">
            <a:avLst/>
          </a:prstGeom>
        </p:spPr>
      </p:pic>
      <p:pic>
        <p:nvPicPr>
          <p:cNvPr id="8" name="Picture 7" descr="A person holding a glass of wine&#10;&#10;Description generated with high confidence">
            <a:extLst>
              <a:ext uri="{FF2B5EF4-FFF2-40B4-BE49-F238E27FC236}">
                <a16:creationId xmlns:a16="http://schemas.microsoft.com/office/drawing/2014/main" id="{DF8ED638-F14A-4B94-B205-ACF92467FC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845504">
            <a:off x="9602854" y="1304674"/>
            <a:ext cx="2363755" cy="1772816"/>
          </a:xfrm>
          <a:prstGeom prst="rect">
            <a:avLst/>
          </a:prstGeom>
        </p:spPr>
      </p:pic>
      <p:pic>
        <p:nvPicPr>
          <p:cNvPr id="10" name="Picture 9" descr="A person standing on a sidewalk&#10;&#10;Description generated with very high confidence">
            <a:extLst>
              <a:ext uri="{FF2B5EF4-FFF2-40B4-BE49-F238E27FC236}">
                <a16:creationId xmlns:a16="http://schemas.microsoft.com/office/drawing/2014/main" id="{5FE14A25-4C51-42B4-8E3A-7AF2C955B4B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938623">
            <a:off x="7847334" y="2113781"/>
            <a:ext cx="3809104" cy="2142621"/>
          </a:xfrm>
          <a:prstGeom prst="rect">
            <a:avLst/>
          </a:prstGeom>
        </p:spPr>
      </p:pic>
      <p:pic>
        <p:nvPicPr>
          <p:cNvPr id="12" name="Picture 11" descr="A picture containing person, sky, woman, man&#10;&#10;Description generated with high confidence">
            <a:extLst>
              <a:ext uri="{FF2B5EF4-FFF2-40B4-BE49-F238E27FC236}">
                <a16:creationId xmlns:a16="http://schemas.microsoft.com/office/drawing/2014/main" id="{4D5133B3-CE1B-4FA2-BC36-7727DA96F00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4532" y="5007209"/>
            <a:ext cx="2373298" cy="1584176"/>
          </a:xfrm>
          <a:prstGeom prst="rect">
            <a:avLst/>
          </a:prstGeom>
        </p:spPr>
      </p:pic>
      <p:pic>
        <p:nvPicPr>
          <p:cNvPr id="14" name="Picture 13" descr="Two people posing for a picture&#10;&#10;Description generated with very high confidence">
            <a:extLst>
              <a:ext uri="{FF2B5EF4-FFF2-40B4-BE49-F238E27FC236}">
                <a16:creationId xmlns:a16="http://schemas.microsoft.com/office/drawing/2014/main" id="{F6058CCC-B6B7-4D7E-8D66-D80848281BA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84730" y="5592809"/>
            <a:ext cx="1252005" cy="904430"/>
          </a:xfrm>
          <a:prstGeom prst="rect">
            <a:avLst/>
          </a:prstGeom>
        </p:spPr>
      </p:pic>
      <p:pic>
        <p:nvPicPr>
          <p:cNvPr id="15" name="Picture 14">
            <a:extLst>
              <a:ext uri="{FF2B5EF4-FFF2-40B4-BE49-F238E27FC236}">
                <a16:creationId xmlns:a16="http://schemas.microsoft.com/office/drawing/2014/main" id="{A061A5E1-B9C7-41BF-87B7-3A9217DB8E79}"/>
              </a:ext>
            </a:extLst>
          </p:cNvPr>
          <p:cNvPicPr>
            <a:picLocks noChangeAspect="1"/>
          </p:cNvPicPr>
          <p:nvPr/>
        </p:nvPicPr>
        <p:blipFill>
          <a:blip r:embed="rId8"/>
          <a:stretch>
            <a:fillRect/>
          </a:stretch>
        </p:blipFill>
        <p:spPr>
          <a:xfrm>
            <a:off x="8960662" y="3200113"/>
            <a:ext cx="3212615" cy="1807096"/>
          </a:xfrm>
          <a:prstGeom prst="rect">
            <a:avLst/>
          </a:prstGeom>
        </p:spPr>
      </p:pic>
    </p:spTree>
    <p:extLst>
      <p:ext uri="{BB962C8B-B14F-4D97-AF65-F5344CB8AC3E}">
        <p14:creationId xmlns:p14="http://schemas.microsoft.com/office/powerpoint/2010/main" val="50577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500"/>
                                  </p:stCondLst>
                                  <p:childTnLst>
                                    <p:set>
                                      <p:cBhvr>
                                        <p:cTn id="10" dur="1" fill="hold">
                                          <p:stCondLst>
                                            <p:cond delay="0"/>
                                          </p:stCondLst>
                                        </p:cTn>
                                        <p:tgtEl>
                                          <p:spTgt spid="14"/>
                                        </p:tgtEl>
                                        <p:attrNameLst>
                                          <p:attrName>style.visibility</p:attrName>
                                        </p:attrNameLst>
                                      </p:cBhvr>
                                      <p:to>
                                        <p:strVal val="visible"/>
                                      </p:to>
                                    </p:set>
                                    <p:animEffect transition="in" filter="randombar(horizontal)">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80">
                                          <p:stCondLst>
                                            <p:cond delay="0"/>
                                          </p:stCondLst>
                                        </p:cTn>
                                        <p:tgtEl>
                                          <p:spTgt spid="15"/>
                                        </p:tgtEl>
                                      </p:cBhvr>
                                    </p:animEffect>
                                    <p:anim calcmode="lin" valueType="num">
                                      <p:cBhvr>
                                        <p:cTn id="2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32" dur="26">
                                          <p:stCondLst>
                                            <p:cond delay="650"/>
                                          </p:stCondLst>
                                        </p:cTn>
                                        <p:tgtEl>
                                          <p:spTgt spid="15"/>
                                        </p:tgtEl>
                                      </p:cBhvr>
                                      <p:to x="100000" y="60000"/>
                                    </p:animScale>
                                    <p:animScale>
                                      <p:cBhvr>
                                        <p:cTn id="33" dur="166" decel="50000">
                                          <p:stCondLst>
                                            <p:cond delay="676"/>
                                          </p:stCondLst>
                                        </p:cTn>
                                        <p:tgtEl>
                                          <p:spTgt spid="15"/>
                                        </p:tgtEl>
                                      </p:cBhvr>
                                      <p:to x="100000" y="100000"/>
                                    </p:animScale>
                                    <p:animScale>
                                      <p:cBhvr>
                                        <p:cTn id="34" dur="26">
                                          <p:stCondLst>
                                            <p:cond delay="1312"/>
                                          </p:stCondLst>
                                        </p:cTn>
                                        <p:tgtEl>
                                          <p:spTgt spid="15"/>
                                        </p:tgtEl>
                                      </p:cBhvr>
                                      <p:to x="100000" y="80000"/>
                                    </p:animScale>
                                    <p:animScale>
                                      <p:cBhvr>
                                        <p:cTn id="35" dur="166" decel="50000">
                                          <p:stCondLst>
                                            <p:cond delay="1338"/>
                                          </p:stCondLst>
                                        </p:cTn>
                                        <p:tgtEl>
                                          <p:spTgt spid="15"/>
                                        </p:tgtEl>
                                      </p:cBhvr>
                                      <p:to x="100000" y="100000"/>
                                    </p:animScale>
                                    <p:animScale>
                                      <p:cBhvr>
                                        <p:cTn id="36" dur="26">
                                          <p:stCondLst>
                                            <p:cond delay="1642"/>
                                          </p:stCondLst>
                                        </p:cTn>
                                        <p:tgtEl>
                                          <p:spTgt spid="15"/>
                                        </p:tgtEl>
                                      </p:cBhvr>
                                      <p:to x="100000" y="90000"/>
                                    </p:animScale>
                                    <p:animScale>
                                      <p:cBhvr>
                                        <p:cTn id="37" dur="166" decel="50000">
                                          <p:stCondLst>
                                            <p:cond delay="1668"/>
                                          </p:stCondLst>
                                        </p:cTn>
                                        <p:tgtEl>
                                          <p:spTgt spid="15"/>
                                        </p:tgtEl>
                                      </p:cBhvr>
                                      <p:to x="100000" y="100000"/>
                                    </p:animScale>
                                    <p:animScale>
                                      <p:cBhvr>
                                        <p:cTn id="38" dur="26">
                                          <p:stCondLst>
                                            <p:cond delay="1808"/>
                                          </p:stCondLst>
                                        </p:cTn>
                                        <p:tgtEl>
                                          <p:spTgt spid="15"/>
                                        </p:tgtEl>
                                      </p:cBhvr>
                                      <p:to x="100000" y="95000"/>
                                    </p:animScale>
                                    <p:animScale>
                                      <p:cBhvr>
                                        <p:cTn id="39" dur="166" decel="50000">
                                          <p:stCondLst>
                                            <p:cond delay="1834"/>
                                          </p:stCondLst>
                                        </p:cTn>
                                        <p:tgtEl>
                                          <p:spTgt spid="15"/>
                                        </p:tgtEl>
                                      </p:cBhvr>
                                      <p:to x="100000" y="100000"/>
                                    </p:animScale>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ppt_x"/>
                                          </p:val>
                                        </p:tav>
                                        <p:tav tm="100000">
                                          <p:val>
                                            <p:strVal val="#ppt_x"/>
                                          </p:val>
                                        </p:tav>
                                      </p:tavLst>
                                    </p:anim>
                                    <p:anim calcmode="lin" valueType="num">
                                      <p:cBhvr additive="base">
                                        <p:cTn id="4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876" y="404664"/>
            <a:ext cx="9684568" cy="1020762"/>
          </a:xfrm>
        </p:spPr>
        <p:txBody>
          <a:bodyPr>
            <a:noAutofit/>
          </a:bodyPr>
          <a:lstStyle/>
          <a:p>
            <a:pPr algn="ctr"/>
            <a:r>
              <a:rPr lang="en-US" sz="5400" b="1" i="1" dirty="0">
                <a:latin typeface="AppleStorm" panose="02000603000000000000" pitchFamily="50" charset="0"/>
              </a:rPr>
              <a:t>Who Are You?</a:t>
            </a:r>
          </a:p>
        </p:txBody>
      </p:sp>
      <p:sp>
        <p:nvSpPr>
          <p:cNvPr id="3" name="TextBox 2"/>
          <p:cNvSpPr txBox="1"/>
          <p:nvPr/>
        </p:nvSpPr>
        <p:spPr>
          <a:xfrm>
            <a:off x="549796" y="1700808"/>
            <a:ext cx="11593288" cy="1865126"/>
          </a:xfrm>
          <a:prstGeom prst="rect">
            <a:avLst/>
          </a:prstGeom>
          <a:noFill/>
        </p:spPr>
        <p:txBody>
          <a:bodyPr wrap="square" rtlCol="0">
            <a:spAutoFit/>
          </a:bodyPr>
          <a:lstStyle/>
          <a:p>
            <a:pPr>
              <a:lnSpc>
                <a:spcPct val="90000"/>
              </a:lnSpc>
            </a:pPr>
            <a:r>
              <a:rPr lang="en-GB" sz="3200" b="1" i="1" dirty="0">
                <a:solidFill>
                  <a:schemeClr val="accent6"/>
                </a:solidFill>
                <a:latin typeface="AppleStorm" panose="02000603000000000000" pitchFamily="50" charset="0"/>
              </a:rPr>
              <a:t>Occupation:</a:t>
            </a:r>
            <a:r>
              <a:rPr lang="en-GB" sz="3200" b="1" i="1" dirty="0">
                <a:latin typeface="AppleStorm" panose="02000603000000000000" pitchFamily="50" charset="0"/>
              </a:rPr>
              <a:t>  DBA, Developer, DevOps Engineer</a:t>
            </a:r>
          </a:p>
          <a:p>
            <a:pPr>
              <a:lnSpc>
                <a:spcPct val="90000"/>
              </a:lnSpc>
            </a:pPr>
            <a:r>
              <a:rPr lang="en-GB" sz="3200" b="1" i="1" dirty="0">
                <a:solidFill>
                  <a:schemeClr val="accent6"/>
                </a:solidFill>
                <a:latin typeface="AppleStorm" panose="02000603000000000000" pitchFamily="50" charset="0"/>
              </a:rPr>
              <a:t>Skill Level:    </a:t>
            </a:r>
            <a:r>
              <a:rPr lang="en-GB" sz="3200" b="1" i="1" dirty="0">
                <a:latin typeface="AppleStorm" panose="02000603000000000000" pitchFamily="50" charset="0"/>
              </a:rPr>
              <a:t>Beginner to Advanced PowerShell</a:t>
            </a:r>
          </a:p>
          <a:p>
            <a:pPr>
              <a:lnSpc>
                <a:spcPct val="90000"/>
              </a:lnSpc>
            </a:pPr>
            <a:r>
              <a:rPr lang="en-GB" sz="3200" b="1" i="1" dirty="0">
                <a:solidFill>
                  <a:schemeClr val="accent6"/>
                </a:solidFill>
                <a:latin typeface="AppleStorm" panose="02000603000000000000" pitchFamily="50" charset="0"/>
              </a:rPr>
              <a:t>Interests:     </a:t>
            </a:r>
            <a:r>
              <a:rPr lang="en-GB" sz="3200" b="1" i="1" dirty="0">
                <a:latin typeface="AppleStorm" panose="02000603000000000000" pitchFamily="50" charset="0"/>
              </a:rPr>
              <a:t>Automating and Testing your SQL Server Environment</a:t>
            </a:r>
          </a:p>
        </p:txBody>
      </p:sp>
    </p:spTree>
    <p:extLst>
      <p:ext uri="{BB962C8B-B14F-4D97-AF65-F5344CB8AC3E}">
        <p14:creationId xmlns:p14="http://schemas.microsoft.com/office/powerpoint/2010/main" val="33918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7892" y="332656"/>
            <a:ext cx="7950896" cy="1224136"/>
          </a:xfrm>
          <a:prstGeom prst="rect">
            <a:avLst/>
          </a:prstGeom>
          <a:noFill/>
        </p:spPr>
        <p:txBody>
          <a:bodyPr>
            <a:normAutofit/>
          </a:bodyPr>
          <a:lstStyle/>
          <a:p>
            <a:r>
              <a:rPr lang="en-GB" sz="6000" b="1" i="1" dirty="0">
                <a:solidFill>
                  <a:srgbClr val="00B050"/>
                </a:solidFill>
                <a:latin typeface="AppleStorm" panose="02000603000000000000" pitchFamily="50" charset="0"/>
              </a:rPr>
              <a:t>What Will You Learn?</a:t>
            </a:r>
            <a:endParaRPr lang="de-DE" sz="6000" b="1" i="1" dirty="0">
              <a:solidFill>
                <a:srgbClr val="00B050"/>
              </a:solidFill>
              <a:latin typeface="AppleStorm" panose="02000603000000000000" pitchFamily="50" charset="0"/>
            </a:endParaRPr>
          </a:p>
        </p:txBody>
      </p:sp>
      <p:sp>
        <p:nvSpPr>
          <p:cNvPr id="3" name="Inhaltsplatzhalter 2"/>
          <p:cNvSpPr>
            <a:spLocks noGrp="1"/>
          </p:cNvSpPr>
          <p:nvPr>
            <p:ph idx="1"/>
          </p:nvPr>
        </p:nvSpPr>
        <p:spPr>
          <a:xfrm>
            <a:off x="1413892" y="1772816"/>
            <a:ext cx="10225136" cy="4464496"/>
          </a:xfrm>
        </p:spPr>
        <p:txBody>
          <a:bodyPr>
            <a:normAutofit/>
          </a:bodyPr>
          <a:lstStyle/>
          <a:p>
            <a:pPr marL="0" indent="0">
              <a:buNone/>
              <a:tabLst/>
            </a:pPr>
            <a:r>
              <a:rPr lang="en-GB" sz="25000" b="1" i="1" dirty="0">
                <a:solidFill>
                  <a:schemeClr val="accent5"/>
                </a:solidFill>
                <a:effectLst/>
                <a:latin typeface="AppleStorm" panose="02000603000000000000" pitchFamily="50" charset="0"/>
              </a:rPr>
              <a:t>M</a:t>
            </a:r>
            <a:r>
              <a:rPr lang="en-GB" sz="25000" b="1" i="1" dirty="0">
                <a:solidFill>
                  <a:schemeClr val="accent4"/>
                </a:solidFill>
                <a:effectLst/>
                <a:latin typeface="AppleStorm" panose="02000603000000000000" pitchFamily="50" charset="0"/>
              </a:rPr>
              <a:t>a</a:t>
            </a:r>
            <a:r>
              <a:rPr lang="en-GB" sz="25000" b="1" i="1" dirty="0">
                <a:solidFill>
                  <a:schemeClr val="accent2"/>
                </a:solidFill>
                <a:effectLst/>
                <a:latin typeface="AppleStorm" panose="02000603000000000000" pitchFamily="50" charset="0"/>
              </a:rPr>
              <a:t>g</a:t>
            </a:r>
            <a:r>
              <a:rPr lang="en-GB" sz="25000" b="1" i="1" dirty="0">
                <a:solidFill>
                  <a:schemeClr val="accent3"/>
                </a:solidFill>
                <a:effectLst/>
                <a:latin typeface="AppleStorm" panose="02000603000000000000" pitchFamily="50" charset="0"/>
              </a:rPr>
              <a:t>i</a:t>
            </a:r>
            <a:r>
              <a:rPr lang="en-GB" sz="25000" b="1" i="1" dirty="0">
                <a:solidFill>
                  <a:schemeClr val="accent1"/>
                </a:solidFill>
                <a:effectLst/>
                <a:latin typeface="AppleStorm" panose="02000603000000000000" pitchFamily="50" charset="0"/>
              </a:rPr>
              <a:t>c</a:t>
            </a:r>
            <a:r>
              <a:rPr lang="en-GB" sz="25000" b="1" i="1" dirty="0">
                <a:solidFill>
                  <a:srgbClr val="7030A0"/>
                </a:solidFill>
                <a:effectLst/>
                <a:latin typeface="AppleStorm" panose="02000603000000000000" pitchFamily="50" charset="0"/>
              </a:rPr>
              <a:t>!</a:t>
            </a:r>
          </a:p>
          <a:p>
            <a:endParaRPr lang="de-DE" dirty="0"/>
          </a:p>
        </p:txBody>
      </p:sp>
    </p:spTree>
    <p:extLst>
      <p:ext uri="{BB962C8B-B14F-4D97-AF65-F5344CB8AC3E}">
        <p14:creationId xmlns:p14="http://schemas.microsoft.com/office/powerpoint/2010/main" val="352246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7892" y="332656"/>
            <a:ext cx="7950896" cy="1224136"/>
          </a:xfrm>
          <a:prstGeom prst="rect">
            <a:avLst/>
          </a:prstGeom>
          <a:noFill/>
        </p:spPr>
        <p:txBody>
          <a:bodyPr>
            <a:normAutofit/>
          </a:bodyPr>
          <a:lstStyle/>
          <a:p>
            <a:r>
              <a:rPr lang="en-GB" sz="6000" b="1" i="1" dirty="0">
                <a:solidFill>
                  <a:srgbClr val="00B050"/>
                </a:solidFill>
                <a:latin typeface="AppleStorm" panose="02000603000000000000" pitchFamily="50" charset="0"/>
              </a:rPr>
              <a:t>What Will You Learn?</a:t>
            </a:r>
            <a:endParaRPr lang="de-DE" sz="6000" b="1" i="1" dirty="0">
              <a:solidFill>
                <a:srgbClr val="00B050"/>
              </a:solidFill>
              <a:latin typeface="AppleStorm" panose="02000603000000000000" pitchFamily="50" charset="0"/>
            </a:endParaRPr>
          </a:p>
        </p:txBody>
      </p:sp>
      <p:sp>
        <p:nvSpPr>
          <p:cNvPr id="3" name="Inhaltsplatzhalter 2"/>
          <p:cNvSpPr>
            <a:spLocks noGrp="1"/>
          </p:cNvSpPr>
          <p:nvPr>
            <p:ph idx="1"/>
          </p:nvPr>
        </p:nvSpPr>
        <p:spPr>
          <a:xfrm>
            <a:off x="1197868" y="1700808"/>
            <a:ext cx="10225136" cy="4464496"/>
          </a:xfrm>
        </p:spPr>
        <p:txBody>
          <a:bodyPr>
            <a:normAutofit fontScale="25000" lnSpcReduction="20000"/>
          </a:bodyPr>
          <a:lstStyle/>
          <a:p>
            <a:pPr marL="0" indent="0">
              <a:buNone/>
              <a:tabLst/>
            </a:pPr>
            <a:r>
              <a:rPr lang="en-GB" sz="25000" b="1" i="1" dirty="0">
                <a:solidFill>
                  <a:srgbClr val="7030A0"/>
                </a:solidFill>
                <a:effectLst/>
                <a:latin typeface="AppleStorm" panose="02000603000000000000" pitchFamily="50" charset="0"/>
              </a:rPr>
              <a:t>Not really Magic but it will seem like that to others! </a:t>
            </a:r>
          </a:p>
          <a:p>
            <a:pPr marL="0" indent="0">
              <a:buNone/>
              <a:tabLst/>
            </a:pPr>
            <a:r>
              <a:rPr lang="en-GB" sz="19200" b="1" i="1" dirty="0">
                <a:solidFill>
                  <a:schemeClr val="accent6"/>
                </a:solidFill>
                <a:effectLst/>
                <a:latin typeface="AppleStorm" panose="02000603000000000000" pitchFamily="50" charset="0"/>
              </a:rPr>
              <a:t>You will learn how awesome PowerShell is for automating your SQL Server environments and processes and how simple and easy it is to build Tests to validate everything is as it should be</a:t>
            </a:r>
          </a:p>
          <a:p>
            <a:endParaRPr lang="de-DE" dirty="0"/>
          </a:p>
        </p:txBody>
      </p:sp>
    </p:spTree>
    <p:extLst>
      <p:ext uri="{BB962C8B-B14F-4D97-AF65-F5344CB8AC3E}">
        <p14:creationId xmlns:p14="http://schemas.microsoft.com/office/powerpoint/2010/main" val="480961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1764" y="291635"/>
            <a:ext cx="9144000" cy="792088"/>
          </a:xfrm>
          <a:prstGeom prst="rect">
            <a:avLst/>
          </a:prstGeom>
          <a:noFill/>
        </p:spPr>
        <p:txBody>
          <a:bodyPr>
            <a:noAutofit/>
          </a:bodyPr>
          <a:lstStyle/>
          <a:p>
            <a:r>
              <a:rPr lang="de-DE" sz="6600" b="1" i="1" dirty="0">
                <a:solidFill>
                  <a:schemeClr val="tx1"/>
                </a:solidFill>
                <a:latin typeface="AppleStorm" panose="02000603000000000000" pitchFamily="50" charset="0"/>
              </a:rPr>
              <a:t>Topics</a:t>
            </a:r>
          </a:p>
        </p:txBody>
      </p:sp>
      <p:sp>
        <p:nvSpPr>
          <p:cNvPr id="4" name="Rectangle 3"/>
          <p:cNvSpPr/>
          <p:nvPr/>
        </p:nvSpPr>
        <p:spPr>
          <a:xfrm rot="21050982">
            <a:off x="7064290" y="1079825"/>
            <a:ext cx="3485249" cy="1200329"/>
          </a:xfrm>
          <a:prstGeom prst="rect">
            <a:avLst/>
          </a:prstGeom>
        </p:spPr>
        <p:txBody>
          <a:bodyPr wrap="none">
            <a:spAutoFit/>
          </a:bodyPr>
          <a:lstStyle/>
          <a:p>
            <a:r>
              <a:rPr lang="de-DE" sz="7200" b="1" i="1" dirty="0">
                <a:solidFill>
                  <a:schemeClr val="accent1">
                    <a:lumMod val="75000"/>
                  </a:schemeClr>
                </a:solidFill>
                <a:latin typeface="AppleStorm" panose="02000603000000000000" pitchFamily="50" charset="0"/>
              </a:rPr>
              <a:t>dbatools</a:t>
            </a:r>
          </a:p>
        </p:txBody>
      </p:sp>
      <p:sp>
        <p:nvSpPr>
          <p:cNvPr id="5" name="Rectangle 4"/>
          <p:cNvSpPr/>
          <p:nvPr/>
        </p:nvSpPr>
        <p:spPr>
          <a:xfrm rot="275144">
            <a:off x="1622347" y="1781558"/>
            <a:ext cx="4730782" cy="1200329"/>
          </a:xfrm>
          <a:prstGeom prst="rect">
            <a:avLst/>
          </a:prstGeom>
        </p:spPr>
        <p:txBody>
          <a:bodyPr wrap="none">
            <a:spAutoFit/>
          </a:bodyPr>
          <a:lstStyle/>
          <a:p>
            <a:r>
              <a:rPr lang="de-DE" sz="7200" b="1" i="1" dirty="0">
                <a:solidFill>
                  <a:schemeClr val="accent4">
                    <a:lumMod val="75000"/>
                  </a:schemeClr>
                </a:solidFill>
                <a:latin typeface="AppleStorm" panose="02000603000000000000" pitchFamily="50" charset="0"/>
              </a:rPr>
              <a:t>PowerShell</a:t>
            </a:r>
            <a:r>
              <a:rPr lang="de-DE" b="1" i="1" dirty="0">
                <a:solidFill>
                  <a:schemeClr val="accent4">
                    <a:lumMod val="75000"/>
                  </a:schemeClr>
                </a:solidFill>
                <a:latin typeface="AppleStorm" panose="02000603000000000000" pitchFamily="50" charset="0"/>
              </a:rPr>
              <a:t> </a:t>
            </a:r>
          </a:p>
        </p:txBody>
      </p:sp>
      <p:sp>
        <p:nvSpPr>
          <p:cNvPr id="6" name="Rectangle 5"/>
          <p:cNvSpPr/>
          <p:nvPr/>
        </p:nvSpPr>
        <p:spPr>
          <a:xfrm rot="21032656">
            <a:off x="6794275" y="2475609"/>
            <a:ext cx="4657044" cy="1015663"/>
          </a:xfrm>
          <a:prstGeom prst="rect">
            <a:avLst/>
          </a:prstGeom>
        </p:spPr>
        <p:txBody>
          <a:bodyPr wrap="none">
            <a:spAutoFit/>
          </a:bodyPr>
          <a:lstStyle/>
          <a:p>
            <a:r>
              <a:rPr lang="de-DE" sz="6000" b="1" i="1" dirty="0">
                <a:solidFill>
                  <a:schemeClr val="accent3"/>
                </a:solidFill>
                <a:latin typeface="AppleStorm" panose="02000603000000000000" pitchFamily="50" charset="0"/>
              </a:rPr>
              <a:t>Pester - TDD</a:t>
            </a:r>
          </a:p>
        </p:txBody>
      </p:sp>
      <p:sp>
        <p:nvSpPr>
          <p:cNvPr id="9" name="Rectangle 8"/>
          <p:cNvSpPr/>
          <p:nvPr/>
        </p:nvSpPr>
        <p:spPr>
          <a:xfrm rot="552886">
            <a:off x="412995" y="5082354"/>
            <a:ext cx="7665881" cy="707886"/>
          </a:xfrm>
          <a:prstGeom prst="rect">
            <a:avLst/>
          </a:prstGeom>
        </p:spPr>
        <p:txBody>
          <a:bodyPr wrap="none">
            <a:spAutoFit/>
          </a:bodyPr>
          <a:lstStyle/>
          <a:p>
            <a:pPr algn="ctr"/>
            <a:r>
              <a:rPr lang="de-DE" sz="4000" b="1" i="1" dirty="0">
                <a:latin typeface="AppleStorm" panose="02000603000000000000" pitchFamily="50" charset="0"/>
              </a:rPr>
              <a:t>Integrating with CI and CD tooling</a:t>
            </a:r>
          </a:p>
        </p:txBody>
      </p:sp>
      <p:sp>
        <p:nvSpPr>
          <p:cNvPr id="11" name="TextBox 10"/>
          <p:cNvSpPr txBox="1"/>
          <p:nvPr/>
        </p:nvSpPr>
        <p:spPr>
          <a:xfrm rot="533418">
            <a:off x="1866572" y="3236969"/>
            <a:ext cx="5007125" cy="1588127"/>
          </a:xfrm>
          <a:prstGeom prst="rect">
            <a:avLst/>
          </a:prstGeom>
          <a:noFill/>
        </p:spPr>
        <p:txBody>
          <a:bodyPr wrap="square" rtlCol="0">
            <a:spAutoFit/>
          </a:bodyPr>
          <a:lstStyle/>
          <a:p>
            <a:pPr>
              <a:lnSpc>
                <a:spcPct val="90000"/>
              </a:lnSpc>
            </a:pPr>
            <a:r>
              <a:rPr lang="en-GB" sz="5400" b="1" i="1" dirty="0">
                <a:solidFill>
                  <a:schemeClr val="accent2">
                    <a:lumMod val="75000"/>
                  </a:schemeClr>
                </a:solidFill>
                <a:latin typeface="AppleStorm" panose="02000603000000000000" pitchFamily="50" charset="0"/>
              </a:rPr>
              <a:t>Audits – DISA GPDR etc</a:t>
            </a:r>
          </a:p>
        </p:txBody>
      </p:sp>
      <p:sp>
        <p:nvSpPr>
          <p:cNvPr id="12" name="TextBox 11"/>
          <p:cNvSpPr txBox="1"/>
          <p:nvPr/>
        </p:nvSpPr>
        <p:spPr>
          <a:xfrm rot="21361871">
            <a:off x="6122617" y="3880339"/>
            <a:ext cx="6142017" cy="1421928"/>
          </a:xfrm>
          <a:prstGeom prst="rect">
            <a:avLst/>
          </a:prstGeom>
          <a:noFill/>
        </p:spPr>
        <p:txBody>
          <a:bodyPr wrap="square" rtlCol="0">
            <a:spAutoFit/>
          </a:bodyPr>
          <a:lstStyle/>
          <a:p>
            <a:pPr>
              <a:lnSpc>
                <a:spcPct val="90000"/>
              </a:lnSpc>
            </a:pPr>
            <a:r>
              <a:rPr lang="en-GB" sz="4800" b="1" i="1" dirty="0">
                <a:solidFill>
                  <a:schemeClr val="accent6"/>
                </a:solidFill>
                <a:latin typeface="AppleStorm" panose="02000603000000000000" pitchFamily="50" charset="0"/>
              </a:rPr>
              <a:t>Pester – Environment Validation</a:t>
            </a:r>
          </a:p>
        </p:txBody>
      </p:sp>
      <p:sp>
        <p:nvSpPr>
          <p:cNvPr id="10" name="Rectangle 9">
            <a:extLst>
              <a:ext uri="{FF2B5EF4-FFF2-40B4-BE49-F238E27FC236}">
                <a16:creationId xmlns:a16="http://schemas.microsoft.com/office/drawing/2014/main" id="{5BB0935B-515C-41C0-9315-155F3F0EF04B}"/>
              </a:ext>
            </a:extLst>
          </p:cNvPr>
          <p:cNvSpPr/>
          <p:nvPr/>
        </p:nvSpPr>
        <p:spPr>
          <a:xfrm rot="21047579">
            <a:off x="3342831" y="268082"/>
            <a:ext cx="4650632" cy="1200329"/>
          </a:xfrm>
          <a:prstGeom prst="rect">
            <a:avLst/>
          </a:prstGeom>
        </p:spPr>
        <p:txBody>
          <a:bodyPr wrap="none">
            <a:spAutoFit/>
          </a:bodyPr>
          <a:lstStyle/>
          <a:p>
            <a:r>
              <a:rPr lang="de-DE" sz="7200" b="1" i="1" dirty="0">
                <a:solidFill>
                  <a:schemeClr val="accent5"/>
                </a:solidFill>
                <a:latin typeface="AppleStorm" panose="02000603000000000000" pitchFamily="50" charset="0"/>
              </a:rPr>
              <a:t>Automation</a:t>
            </a:r>
            <a:r>
              <a:rPr lang="de-DE" b="1" i="1" dirty="0">
                <a:solidFill>
                  <a:schemeClr val="accent4">
                    <a:lumMod val="75000"/>
                  </a:schemeClr>
                </a:solidFill>
                <a:latin typeface="AppleStorm" panose="02000603000000000000" pitchFamily="50" charset="0"/>
              </a:rPr>
              <a:t> </a:t>
            </a:r>
          </a:p>
        </p:txBody>
      </p:sp>
    </p:spTree>
    <p:extLst>
      <p:ext uri="{BB962C8B-B14F-4D97-AF65-F5344CB8AC3E}">
        <p14:creationId xmlns:p14="http://schemas.microsoft.com/office/powerpoint/2010/main" val="394333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5820" y="476672"/>
            <a:ext cx="9967120" cy="1224136"/>
          </a:xfrm>
          <a:prstGeom prst="rect">
            <a:avLst/>
          </a:prstGeom>
          <a:noFill/>
        </p:spPr>
        <p:txBody>
          <a:bodyPr>
            <a:normAutofit/>
          </a:bodyPr>
          <a:lstStyle/>
          <a:p>
            <a:r>
              <a:rPr lang="en-GB" sz="6000" b="1" i="1" dirty="0">
                <a:solidFill>
                  <a:srgbClr val="00B050"/>
                </a:solidFill>
                <a:latin typeface="AppleStorm" panose="02000603000000000000" pitchFamily="50" charset="0"/>
              </a:rPr>
              <a:t>Come and Join Us For The Day</a:t>
            </a:r>
            <a:endParaRPr lang="de-DE" sz="6000" b="1" i="1" dirty="0">
              <a:solidFill>
                <a:srgbClr val="00B050"/>
              </a:solidFill>
              <a:latin typeface="AppleStorm" panose="02000603000000000000" pitchFamily="50" charset="0"/>
            </a:endParaRPr>
          </a:p>
        </p:txBody>
      </p:sp>
      <p:sp>
        <p:nvSpPr>
          <p:cNvPr id="3" name="Inhaltsplatzhalter 2"/>
          <p:cNvSpPr>
            <a:spLocks noGrp="1"/>
          </p:cNvSpPr>
          <p:nvPr>
            <p:ph idx="1"/>
          </p:nvPr>
        </p:nvSpPr>
        <p:spPr>
          <a:xfrm>
            <a:off x="-1" y="2276872"/>
            <a:ext cx="12188825" cy="4464496"/>
          </a:xfrm>
        </p:spPr>
        <p:txBody>
          <a:bodyPr>
            <a:normAutofit/>
          </a:bodyPr>
          <a:lstStyle/>
          <a:p>
            <a:pPr marL="0" indent="0" algn="ctr">
              <a:buNone/>
              <a:tabLst/>
            </a:pPr>
            <a:r>
              <a:rPr lang="en-GB" sz="12800" b="1" i="1" dirty="0">
                <a:solidFill>
                  <a:schemeClr val="accent5"/>
                </a:solidFill>
                <a:effectLst/>
                <a:latin typeface="AppleStorm" panose="02000603000000000000" pitchFamily="50" charset="0"/>
              </a:rPr>
              <a:t>Register Now</a:t>
            </a:r>
          </a:p>
          <a:p>
            <a:pPr marL="0" indent="0" algn="ctr">
              <a:buNone/>
              <a:tabLst/>
            </a:pPr>
            <a:r>
              <a:rPr lang="en-GB" sz="5500" b="1" i="1" dirty="0">
                <a:solidFill>
                  <a:srgbClr val="7030A0"/>
                </a:solidFill>
                <a:effectLst/>
                <a:latin typeface="AppleStorm" panose="02000603000000000000" pitchFamily="50" charset="0"/>
              </a:rPr>
              <a:t>sqlps.io/</a:t>
            </a:r>
            <a:r>
              <a:rPr lang="en-GB" sz="5500" b="1" i="1" dirty="0" err="1">
                <a:solidFill>
                  <a:srgbClr val="7030A0"/>
                </a:solidFill>
                <a:effectLst/>
                <a:latin typeface="AppleStorm" panose="02000603000000000000" pitchFamily="50" charset="0"/>
              </a:rPr>
              <a:t>bitsreg</a:t>
            </a:r>
            <a:endParaRPr lang="en-GB" sz="5500" b="1" i="1" dirty="0">
              <a:solidFill>
                <a:srgbClr val="7030A0"/>
              </a:solidFill>
              <a:effectLst/>
              <a:latin typeface="AppleStorm" panose="02000603000000000000" pitchFamily="50" charset="0"/>
            </a:endParaRPr>
          </a:p>
          <a:p>
            <a:endParaRPr lang="de-DE" dirty="0"/>
          </a:p>
        </p:txBody>
      </p:sp>
    </p:spTree>
    <p:extLst>
      <p:ext uri="{BB962C8B-B14F-4D97-AF65-F5344CB8AC3E}">
        <p14:creationId xmlns:p14="http://schemas.microsoft.com/office/powerpoint/2010/main" val="948651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536</TotalTime>
  <Words>280</Words>
  <Application>Microsoft Office PowerPoint</Application>
  <PresentationFormat>Custom</PresentationFormat>
  <Paragraphs>45</Paragraphs>
  <Slides>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AppleStorm</vt:lpstr>
      <vt:lpstr>Arial</vt:lpstr>
      <vt:lpstr>Consolas</vt:lpstr>
      <vt:lpstr>Corbel</vt:lpstr>
      <vt:lpstr>Roboto Black</vt:lpstr>
      <vt:lpstr>Roboto Condensed</vt:lpstr>
      <vt:lpstr>Ubuntu Mono</vt:lpstr>
      <vt:lpstr>Chalkboard 16x9</vt:lpstr>
      <vt:lpstr>PowerPoint Presentation</vt:lpstr>
      <vt:lpstr>Who Are We?</vt:lpstr>
      <vt:lpstr>Who Are You?</vt:lpstr>
      <vt:lpstr>What Will You Learn?</vt:lpstr>
      <vt:lpstr>What Will You Learn?</vt:lpstr>
      <vt:lpstr>Topics</vt:lpstr>
      <vt:lpstr>Come and Join Us For The 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Rob Sewell</dc:creator>
  <cp:lastModifiedBy>Rob Sewell</cp:lastModifiedBy>
  <cp:revision>45</cp:revision>
  <dcterms:created xsi:type="dcterms:W3CDTF">2017-05-28T09:19:37Z</dcterms:created>
  <dcterms:modified xsi:type="dcterms:W3CDTF">2017-11-27T13:50:49Z</dcterms:modified>
</cp:coreProperties>
</file>