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33.jpg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6"/>
  </p:notesMasterIdLst>
  <p:sldIdLst>
    <p:sldId id="323" r:id="rId5"/>
    <p:sldId id="326" r:id="rId6"/>
    <p:sldId id="336" r:id="rId7"/>
    <p:sldId id="335" r:id="rId8"/>
    <p:sldId id="334" r:id="rId9"/>
    <p:sldId id="1520" r:id="rId10"/>
    <p:sldId id="1521" r:id="rId11"/>
    <p:sldId id="257" r:id="rId12"/>
    <p:sldId id="945" r:id="rId13"/>
    <p:sldId id="1522" r:id="rId14"/>
    <p:sldId id="1523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D9A"/>
    <a:srgbClr val="6A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1" autoAdjust="0"/>
  </p:normalViewPr>
  <p:slideViewPr>
    <p:cSldViewPr snapToGrid="0" snapToObjects="1">
      <p:cViewPr varScale="1">
        <p:scale>
          <a:sx n="100" d="100"/>
          <a:sy n="100" d="100"/>
        </p:scale>
        <p:origin x="1164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0EA53-C2B4-4B23-9864-D405959AFCF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BF8DA-02D9-4423-9429-13A5E2B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1.png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9.jpe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312B3-317E-40DB-AF9C-0323B94D1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175" y="2760205"/>
            <a:ext cx="3919352" cy="979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C34C2-F80C-4ADF-B50A-76A8675B0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pic>
        <p:nvPicPr>
          <p:cNvPr id="9" name="Picture 8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638662CB-A2CC-4C14-9742-E6B66AF1EE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3651" y="2807143"/>
            <a:ext cx="3463548" cy="8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3CB447-3BB5-324B-BA50-457277EEF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" r="17796"/>
          <a:stretch/>
        </p:blipFill>
        <p:spPr>
          <a:xfrm>
            <a:off x="3659450" y="0"/>
            <a:ext cx="7861039" cy="6480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38B577-D750-FB44-9798-AD7D5107C9AD}"/>
              </a:ext>
            </a:extLst>
          </p:cNvPr>
          <p:cNvSpPr/>
          <p:nvPr userDrawn="1"/>
        </p:nvSpPr>
        <p:spPr>
          <a:xfrm rot="16200000">
            <a:off x="3007171" y="359960"/>
            <a:ext cx="6480175" cy="5760247"/>
          </a:xfrm>
          <a:prstGeom prst="rect">
            <a:avLst/>
          </a:prstGeom>
          <a:gradFill>
            <a:gsLst>
              <a:gs pos="72000">
                <a:srgbClr val="000000">
                  <a:alpha val="46000"/>
                </a:srgb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8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8485" y="3817259"/>
            <a:ext cx="7254412" cy="492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528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485" y="2362147"/>
            <a:ext cx="7254412" cy="1291919"/>
          </a:xfrm>
          <a:prstGeom prst="rect">
            <a:avLst/>
          </a:prstGeom>
        </p:spPr>
        <p:txBody>
          <a:bodyPr anchor="b"/>
          <a:lstStyle>
            <a:lvl1pPr>
              <a:defRPr sz="6048" b="0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8485" y="5374303"/>
            <a:ext cx="7254412" cy="492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520" b="0" i="0" kern="12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2E6AB-EA2C-1E4E-82AA-59C2534FE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224785" y="419669"/>
            <a:ext cx="4336641" cy="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36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025" y="1942008"/>
            <a:ext cx="4089427" cy="2596161"/>
          </a:xfrm>
          <a:prstGeom prst="rect">
            <a:avLst/>
          </a:prstGeom>
        </p:spPr>
        <p:txBody>
          <a:bodyPr anchor="ctr"/>
          <a:lstStyle>
            <a:lvl1pPr>
              <a:defRPr sz="504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97516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026" y="551746"/>
            <a:ext cx="10685444" cy="773601"/>
          </a:xfrm>
          <a:prstGeom prst="rect">
            <a:avLst/>
          </a:prstGeom>
        </p:spPr>
        <p:txBody>
          <a:bodyPr/>
          <a:lstStyle>
            <a:lvl1pPr>
              <a:defRPr sz="504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025" y="2630954"/>
            <a:ext cx="10685444" cy="4920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3024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4025" y="3246954"/>
            <a:ext cx="10685444" cy="2747352"/>
          </a:xfrm>
          <a:prstGeom prst="rect">
            <a:avLst/>
          </a:prstGeom>
        </p:spPr>
        <p:txBody>
          <a:bodyPr/>
          <a:lstStyle>
            <a:lvl1pPr marL="0" indent="0" algn="l" defTabSz="1152053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3024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1152053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convallis in </a:t>
            </a:r>
            <a:r>
              <a:rPr lang="en-US" dirty="0" err="1"/>
              <a:t>enim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731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96" y="3824648"/>
            <a:ext cx="5696241" cy="1916218"/>
          </a:xfrm>
          <a:prstGeom prst="rect">
            <a:avLst/>
          </a:prstGeom>
        </p:spPr>
        <p:txBody>
          <a:bodyPr anchor="t"/>
          <a:lstStyle>
            <a:lvl1pPr marL="0" marR="0" indent="0" algn="l" defTabSz="57602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48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8540-941D-D94F-BC94-EEC40908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230974" y="536138"/>
            <a:ext cx="4330452" cy="772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22406"/>
          <a:stretch/>
        </p:blipFill>
        <p:spPr>
          <a:xfrm>
            <a:off x="8011858" y="979217"/>
            <a:ext cx="3508631" cy="4521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6490DE-A3C3-408F-BC05-A9373511A4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1686" y="5830484"/>
            <a:ext cx="2598802" cy="6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C792E5-7F1D-E344-A0DE-53CA41B70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307" y="0"/>
            <a:ext cx="9720412" cy="6480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8B995D-08FA-D34E-AE23-0F8A0235C0CA}"/>
              </a:ext>
            </a:extLst>
          </p:cNvPr>
          <p:cNvSpPr/>
          <p:nvPr userDrawn="1"/>
        </p:nvSpPr>
        <p:spPr>
          <a:xfrm rot="16200000">
            <a:off x="63133" y="-63134"/>
            <a:ext cx="6480175" cy="6606437"/>
          </a:xfrm>
          <a:prstGeom prst="rect">
            <a:avLst/>
          </a:prstGeom>
          <a:gradFill>
            <a:gsLst>
              <a:gs pos="72000">
                <a:schemeClr val="tx1">
                  <a:alpha val="46000"/>
                </a:scheme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8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B2076-FE84-9840-9E36-B3FCC541E1D7}"/>
              </a:ext>
            </a:extLst>
          </p:cNvPr>
          <p:cNvSpPr txBox="1"/>
          <p:nvPr userDrawn="1"/>
        </p:nvSpPr>
        <p:spPr>
          <a:xfrm>
            <a:off x="555240" y="3730420"/>
            <a:ext cx="3728328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48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355B9-F070-9F4F-A334-50BBE3A87F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224785" y="419669"/>
            <a:ext cx="4336641" cy="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4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SS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020A3-A1C6-5E43-9B8C-9FDA0C6D8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13" t="17762" b="12300"/>
          <a:stretch/>
        </p:blipFill>
        <p:spPr>
          <a:xfrm>
            <a:off x="0" y="0"/>
            <a:ext cx="11520488" cy="6480175"/>
          </a:xfrm>
          <a:prstGeom prst="rect">
            <a:avLst/>
          </a:prstGeom>
          <a:solidFill>
            <a:schemeClr val="tx1"/>
          </a:solidFill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60746-3B60-5940-8797-B4B045602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60" b="32521"/>
          <a:stretch/>
        </p:blipFill>
        <p:spPr>
          <a:xfrm>
            <a:off x="3461028" y="2386662"/>
            <a:ext cx="4598432" cy="17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0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F0DDE-7CAF-45FF-85E4-6B8E58035C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8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1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15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47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6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BF424-9A07-427E-BC80-85F53CDD7FA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620738" y="5963584"/>
            <a:ext cx="2062712" cy="515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026698-2F85-47A0-9241-FB2AC716A91A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372088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49" r:id="rId9"/>
    <p:sldLayoutId id="2147483651" r:id="rId10"/>
    <p:sldLayoutId id="214748365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381" userDrawn="1">
          <p15:clr>
            <a:srgbClr val="F26B43"/>
          </p15:clr>
        </p15:guide>
        <p15:guide id="12" pos="362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227" userDrawn="1">
          <p15:clr>
            <a:srgbClr val="F26B43"/>
          </p15:clr>
        </p15:guide>
        <p15:guide id="15" orient="horz" pos="227" userDrawn="1">
          <p15:clr>
            <a:srgbClr val="F26B43"/>
          </p15:clr>
        </p15:guide>
        <p15:guide id="16" orient="horz" pos="680" userDrawn="1">
          <p15:clr>
            <a:srgbClr val="F26B43"/>
          </p15:clr>
        </p15:guide>
        <p15:guide id="17" orient="horz" pos="907" userDrawn="1">
          <p15:clr>
            <a:srgbClr val="F26B43"/>
          </p15:clr>
        </p15:guide>
        <p15:guide id="18" orient="horz" pos="3855" userDrawn="1">
          <p15:clr>
            <a:srgbClr val="F26B43"/>
          </p15:clr>
        </p15:guide>
        <p15:guide id="19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score.com/MDN9" TargetMode="External" /><Relationship Id="rId1" Type="http://schemas.openxmlformats.org/officeDocument/2006/relationships/slideLayout" Target="../slideLayouts/slideLayout1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PASSChapters/VirtualChapters.aspx" TargetMode="External" /><Relationship Id="rId13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hyperlink" Target="http://www.sqlpass.org/PASSChapters.aspx" TargetMode="External" /><Relationship Id="rId12" Type="http://schemas.openxmlformats.org/officeDocument/2006/relationships/image" Target="../media/image17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3.xml" /><Relationship Id="rId6" Type="http://schemas.openxmlformats.org/officeDocument/2006/relationships/hyperlink" Target="http://www.sqlsaturday.com/" TargetMode="External" /><Relationship Id="rId11" Type="http://schemas.openxmlformats.org/officeDocument/2006/relationships/image" Target="../media/image16.png" /><Relationship Id="rId5" Type="http://schemas.openxmlformats.org/officeDocument/2006/relationships/hyperlink" Target="http://www.sqlpass.org/Events/24HoursofPASS.aspx" TargetMode="External" /><Relationship Id="rId10" Type="http://schemas.openxmlformats.org/officeDocument/2006/relationships/image" Target="../media/image15.png" /><Relationship Id="rId4" Type="http://schemas.openxmlformats.org/officeDocument/2006/relationships/image" Target="../media/image14.png" /><Relationship Id="rId9" Type="http://schemas.openxmlformats.org/officeDocument/2006/relationships/image" Target="../media/image8.emf" /><Relationship Id="rId14" Type="http://schemas.openxmlformats.org/officeDocument/2006/relationships/image" Target="../media/image19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 /><Relationship Id="rId3" Type="http://schemas.openxmlformats.org/officeDocument/2006/relationships/image" Target="../media/image23.jpeg" /><Relationship Id="rId7" Type="http://schemas.openxmlformats.org/officeDocument/2006/relationships/image" Target="../media/image27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5.xml" /><Relationship Id="rId6" Type="http://schemas.openxmlformats.org/officeDocument/2006/relationships/image" Target="../media/image26.jpg" /><Relationship Id="rId5" Type="http://schemas.openxmlformats.org/officeDocument/2006/relationships/image" Target="../media/image25.png" /><Relationship Id="rId4" Type="http://schemas.openxmlformats.org/officeDocument/2006/relationships/image" Target="../media/image24.emf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jpg" /><Relationship Id="rId3" Type="http://schemas.openxmlformats.org/officeDocument/2006/relationships/image" Target="../media/image29.png" /><Relationship Id="rId7" Type="http://schemas.openxmlformats.org/officeDocument/2006/relationships/image" Target="../media/image33.jpg" /><Relationship Id="rId12" Type="http://schemas.openxmlformats.org/officeDocument/2006/relationships/image" Target="../media/image3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Relationship Id="rId6" Type="http://schemas.openxmlformats.org/officeDocument/2006/relationships/image" Target="../media/image32.wmf" /><Relationship Id="rId11" Type="http://schemas.openxmlformats.org/officeDocument/2006/relationships/image" Target="../media/image37.jpeg" /><Relationship Id="rId5" Type="http://schemas.openxmlformats.org/officeDocument/2006/relationships/image" Target="../media/image31.wmf" /><Relationship Id="rId10" Type="http://schemas.openxmlformats.org/officeDocument/2006/relationships/image" Target="../media/image36.png" /><Relationship Id="rId4" Type="http://schemas.openxmlformats.org/officeDocument/2006/relationships/image" Target="../media/image30.emf" /><Relationship Id="rId9" Type="http://schemas.openxmlformats.org/officeDocument/2006/relationships/image" Target="../media/image35.emf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B770CE-3AD2-2D48-8C7B-F26D812EFE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AFC22A-6496-E745-A231-543E4C15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67" y="2362146"/>
            <a:ext cx="9644869" cy="1291919"/>
          </a:xfrm>
        </p:spPr>
        <p:txBody>
          <a:bodyPr/>
          <a:lstStyle/>
          <a:p>
            <a:r>
              <a:rPr lang="en-US" dirty="0" err="1"/>
              <a:t>Titolo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96E9-8CA3-934E-A079-3869DD5ADB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Speaker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106072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8">
            <a:extLst>
              <a:ext uri="{FF2B5EF4-FFF2-40B4-BE49-F238E27FC236}">
                <a16:creationId xmlns:a16="http://schemas.microsoft.com/office/drawing/2014/main" id="{81FE5685-CE01-4365-8783-2D2E76DA4851}"/>
              </a:ext>
            </a:extLst>
          </p:cNvPr>
          <p:cNvSpPr txBox="1">
            <a:spLocks/>
          </p:cNvSpPr>
          <p:nvPr/>
        </p:nvSpPr>
        <p:spPr>
          <a:xfrm>
            <a:off x="360125" y="1439813"/>
            <a:ext cx="4227115" cy="4680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Ricordatevi</a:t>
            </a:r>
            <a:r>
              <a:rPr lang="en-US" dirty="0">
                <a:solidFill>
                  <a:schemeClr val="bg1"/>
                </a:solidFill>
              </a:rPr>
              <a:t> di compilate il feedback form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https://speakerscore.com/</a:t>
            </a:r>
            <a:r>
              <a:rPr lang="en-US" dirty="0">
                <a:solidFill>
                  <a:schemeClr val="bg1"/>
                </a:solidFill>
              </a:rPr>
              <a:t>xxx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#SqlSat921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4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5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F890-302E-5E42-91DB-AFE6C85C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97" y="3240088"/>
            <a:ext cx="4089364" cy="1453314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5544" dirty="0"/>
              <a:t>Explore your PASS community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3F6BF-0D9B-6941-B462-8655A135E3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3587" y="2083789"/>
            <a:ext cx="1564666" cy="1564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E8CAE-78C9-1949-A87D-878E342A72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362" y="4203701"/>
            <a:ext cx="1564666" cy="15646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EBD081-1F08-394E-86A5-893F8C37799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3220" y="4587971"/>
            <a:ext cx="972914" cy="884467"/>
          </a:xfrm>
          <a:prstGeom prst="rect">
            <a:avLst/>
          </a:prstGeom>
        </p:spPr>
      </p:pic>
      <p:sp>
        <p:nvSpPr>
          <p:cNvPr id="13" name="Rectangle 12">
            <a:hlinkClick r:id="rId5"/>
            <a:extLst>
              <a:ext uri="{FF2B5EF4-FFF2-40B4-BE49-F238E27FC236}">
                <a16:creationId xmlns:a16="http://schemas.microsoft.com/office/drawing/2014/main" id="{7FFA58E1-AFAE-6E41-A7A4-3134640BD42F}"/>
              </a:ext>
            </a:extLst>
          </p:cNvPr>
          <p:cNvSpPr/>
          <p:nvPr/>
        </p:nvSpPr>
        <p:spPr>
          <a:xfrm>
            <a:off x="4649535" y="3468732"/>
            <a:ext cx="1806885" cy="519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12" dirty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rPr>
              <a:t>Free online webinar events </a:t>
            </a:r>
          </a:p>
        </p:txBody>
      </p:sp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9EB3BE4C-4D6B-9043-B9AF-4F9F2E426BC4}"/>
              </a:ext>
            </a:extLst>
          </p:cNvPr>
          <p:cNvSpPr/>
          <p:nvPr/>
        </p:nvSpPr>
        <p:spPr>
          <a:xfrm>
            <a:off x="8618142" y="3468732"/>
            <a:ext cx="2215570" cy="519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12" dirty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rPr>
              <a:t>Connect with the global data community</a:t>
            </a:r>
          </a:p>
        </p:txBody>
      </p:sp>
      <p:sp>
        <p:nvSpPr>
          <p:cNvPr id="15" name="Rectangle 14">
            <a:hlinkClick r:id="rId7"/>
            <a:extLst>
              <a:ext uri="{FF2B5EF4-FFF2-40B4-BE49-F238E27FC236}">
                <a16:creationId xmlns:a16="http://schemas.microsoft.com/office/drawing/2014/main" id="{B2C81291-D94F-3142-B6F3-5BE4EB2131A6}"/>
              </a:ext>
            </a:extLst>
          </p:cNvPr>
          <p:cNvSpPr/>
          <p:nvPr/>
        </p:nvSpPr>
        <p:spPr>
          <a:xfrm>
            <a:off x="6716397" y="3468732"/>
            <a:ext cx="1964019" cy="519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12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rPr>
              <a:t>Local user groups around the world</a:t>
            </a:r>
            <a:endParaRPr lang="en-US" sz="1512" dirty="0">
              <a:solidFill>
                <a:schemeClr val="tx1"/>
              </a:solidFill>
              <a:latin typeface="+mj-lt"/>
              <a:cs typeface="Segoe UI Semibold" panose="020B0502040204020203" pitchFamily="34" charset="0"/>
            </a:endParaRPr>
          </a:p>
        </p:txBody>
      </p:sp>
      <p:sp>
        <p:nvSpPr>
          <p:cNvPr id="16" name="Rectangle 15">
            <a:hlinkClick r:id="rId8"/>
            <a:extLst>
              <a:ext uri="{FF2B5EF4-FFF2-40B4-BE49-F238E27FC236}">
                <a16:creationId xmlns:a16="http://schemas.microsoft.com/office/drawing/2014/main" id="{D5D65FB3-C04C-A546-A913-C0814BC10F5A}"/>
              </a:ext>
            </a:extLst>
          </p:cNvPr>
          <p:cNvSpPr/>
          <p:nvPr/>
        </p:nvSpPr>
        <p:spPr>
          <a:xfrm>
            <a:off x="4649890" y="5724795"/>
            <a:ext cx="1971611" cy="519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12" dirty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rPr>
              <a:t>Online special interest user groups </a:t>
            </a:r>
          </a:p>
        </p:txBody>
      </p:sp>
      <p:sp>
        <p:nvSpPr>
          <p:cNvPr id="17" name="Rectangle 16">
            <a:hlinkClick r:id="rId7"/>
            <a:extLst>
              <a:ext uri="{FF2B5EF4-FFF2-40B4-BE49-F238E27FC236}">
                <a16:creationId xmlns:a16="http://schemas.microsoft.com/office/drawing/2014/main" id="{23241561-83A2-804A-8F0C-A676064DBABC}"/>
              </a:ext>
            </a:extLst>
          </p:cNvPr>
          <p:cNvSpPr/>
          <p:nvPr/>
        </p:nvSpPr>
        <p:spPr>
          <a:xfrm>
            <a:off x="6621501" y="5724795"/>
            <a:ext cx="2298885" cy="519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12" dirty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rPr>
              <a:t>Learning on-demand and delivered to you</a:t>
            </a:r>
          </a:p>
        </p:txBody>
      </p:sp>
      <p:sp>
        <p:nvSpPr>
          <p:cNvPr id="18" name="Rectangle 17">
            <a:hlinkClick r:id="rId7"/>
            <a:extLst>
              <a:ext uri="{FF2B5EF4-FFF2-40B4-BE49-F238E27FC236}">
                <a16:creationId xmlns:a16="http://schemas.microsoft.com/office/drawing/2014/main" id="{DC862C0E-3CC0-9240-859B-88B83A2A551D}"/>
              </a:ext>
            </a:extLst>
          </p:cNvPr>
          <p:cNvSpPr/>
          <p:nvPr/>
        </p:nvSpPr>
        <p:spPr>
          <a:xfrm>
            <a:off x="8920387" y="5724795"/>
            <a:ext cx="1798583" cy="51902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12" dirty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C2C79-0343-7C4A-A0CF-31E4444953B1}"/>
              </a:ext>
            </a:extLst>
          </p:cNvPr>
          <p:cNvCxnSpPr>
            <a:cxnSpLocks/>
          </p:cNvCxnSpPr>
          <p:nvPr/>
        </p:nvCxnSpPr>
        <p:spPr>
          <a:xfrm flipH="1">
            <a:off x="4948543" y="4203701"/>
            <a:ext cx="567338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3A8F4EA-C59F-F343-883B-AF111B8F39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10860" t="13663"/>
          <a:stretch/>
        </p:blipFill>
        <p:spPr>
          <a:xfrm>
            <a:off x="88" y="0"/>
            <a:ext cx="2741741" cy="26555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36441A-5B13-DA4D-B288-3616ECEDEC4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6469" y="2083789"/>
            <a:ext cx="1416217" cy="14162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403638-AB44-014B-901A-3B8B915D0147}"/>
              </a:ext>
            </a:extLst>
          </p:cNvPr>
          <p:cNvSpPr txBox="1"/>
          <p:nvPr/>
        </p:nvSpPr>
        <p:spPr>
          <a:xfrm>
            <a:off x="4221460" y="602650"/>
            <a:ext cx="70437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2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Own your career with interactive learning built by community and guided by data experts.</a:t>
            </a:r>
          </a:p>
          <a:p>
            <a:pPr algn="ctr"/>
            <a:r>
              <a:rPr lang="en-US" sz="252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involved. Get ahead.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4F8B09-BE97-4528-9349-1A9258974DB0}"/>
              </a:ext>
            </a:extLst>
          </p:cNvPr>
          <p:cNvGrpSpPr/>
          <p:nvPr/>
        </p:nvGrpSpPr>
        <p:grpSpPr>
          <a:xfrm>
            <a:off x="6683401" y="5019333"/>
            <a:ext cx="1971611" cy="554939"/>
            <a:chOff x="5486576" y="3693211"/>
            <a:chExt cx="1564924" cy="44047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93431F2-F8FE-4A4E-8A2A-E968BE4E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86576" y="3693211"/>
              <a:ext cx="1564924" cy="38498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3BDF172-0880-482D-9F3A-50FEB5D0F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7616" t="1" b="24563"/>
            <a:stretch/>
          </p:blipFill>
          <p:spPr>
            <a:xfrm>
              <a:off x="6179156" y="3928833"/>
              <a:ext cx="719453" cy="204849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0A1D42F-75B9-45E4-ACA4-ED1EC30CB990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9939" y="2038300"/>
            <a:ext cx="1427644" cy="14276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94444D3-65AA-46F3-873F-A8B227D3A649}"/>
              </a:ext>
            </a:extLst>
          </p:cNvPr>
          <p:cNvGrpSpPr/>
          <p:nvPr/>
        </p:nvGrpSpPr>
        <p:grpSpPr>
          <a:xfrm>
            <a:off x="7145108" y="4500556"/>
            <a:ext cx="1211231" cy="432644"/>
            <a:chOff x="5522708" y="4176246"/>
            <a:chExt cx="1114828" cy="3861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BB39A4A-7B6D-4290-B5D2-4D4F4643C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22708" y="4176246"/>
              <a:ext cx="772230" cy="38611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4D6C87-C83C-4FB5-937B-2B6650AD51D0}"/>
                </a:ext>
              </a:extLst>
            </p:cNvPr>
            <p:cNvSpPr txBox="1"/>
            <p:nvPr/>
          </p:nvSpPr>
          <p:spPr>
            <a:xfrm>
              <a:off x="6165992" y="4222972"/>
              <a:ext cx="471544" cy="290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12" dirty="0">
                  <a:solidFill>
                    <a:srgbClr val="5D6568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00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57C3-12DD-4CC3-A904-95D1070C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PASS Summit 2019?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E1106-C798-4AE1-81C0-82260F489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4" y="1911305"/>
            <a:ext cx="10685280" cy="492013"/>
          </a:xfrm>
        </p:spPr>
        <p:txBody>
          <a:bodyPr/>
          <a:lstStyle/>
          <a:p>
            <a:r>
              <a:rPr lang="en-US" sz="4032" dirty="0"/>
              <a:t>Get the Recordings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CEA300C-01AE-4436-9AA3-0BBC0738CC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604" y="2914058"/>
            <a:ext cx="6723888" cy="2747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all PASS Summit sessions on Data Management</a:t>
            </a:r>
            <a:r>
              <a:rPr lang="en-US"/>
              <a:t>, Analytics, </a:t>
            </a:r>
            <a:r>
              <a:rPr lang="en-US" dirty="0"/>
              <a:t>or Architecture for only $399 USD</a:t>
            </a:r>
          </a:p>
          <a:p>
            <a:endParaRPr lang="en-US" dirty="0"/>
          </a:p>
          <a:p>
            <a:r>
              <a:rPr lang="en-US" dirty="0"/>
              <a:t>More options available at </a:t>
            </a:r>
            <a:r>
              <a:rPr lang="en-US" sz="3528" b="1" dirty="0"/>
              <a:t>PASSstuff.com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99558-C0CF-437D-BB58-E1E6AC3B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72"/>
          <a:stretch/>
        </p:blipFill>
        <p:spPr>
          <a:xfrm>
            <a:off x="7319090" y="2403319"/>
            <a:ext cx="3215306" cy="318403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893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A1E2D-9DF4-4F83-9D90-D879C6C833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12" y="4193796"/>
            <a:ext cx="10557075" cy="2074286"/>
          </a:xfrm>
        </p:spPr>
        <p:txBody>
          <a:bodyPr/>
          <a:lstStyle/>
          <a:p>
            <a:pPr fontAlgn="base"/>
            <a:r>
              <a:rPr lang="en-US" sz="1764" dirty="0"/>
              <a:t>We are covering all bases to ensure our community can continue reaching new and exciting heights. Plans are underway for the in-person event you all know and love along with a new venture, a new opportunity: a PASS Summit 2020 Virtual Event.  </a:t>
            </a:r>
            <a:br>
              <a:rPr lang="en-US" sz="1764" dirty="0"/>
            </a:br>
            <a:endParaRPr lang="en-US" sz="1764" dirty="0"/>
          </a:p>
          <a:p>
            <a:pPr fontAlgn="base"/>
            <a:r>
              <a:rPr lang="en-US" sz="1764" b="1" dirty="0">
                <a:solidFill>
                  <a:srgbClr val="C00000"/>
                </a:solidFill>
              </a:rPr>
              <a:t>Find out more at PASS.org/summit</a:t>
            </a:r>
          </a:p>
        </p:txBody>
      </p:sp>
      <p:pic>
        <p:nvPicPr>
          <p:cNvPr id="15" name="Picture 14" descr="A close up of a person&#10;&#10;Description automatically generated">
            <a:extLst>
              <a:ext uri="{FF2B5EF4-FFF2-40B4-BE49-F238E27FC236}">
                <a16:creationId xmlns:a16="http://schemas.microsoft.com/office/drawing/2014/main" id="{7C890C16-C4F2-48CC-B838-86E2C165C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" y="700"/>
            <a:ext cx="11520311" cy="36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4C4037-60C8-4EF1-9028-88C738B52A52}"/>
              </a:ext>
            </a:extLst>
          </p:cNvPr>
          <p:cNvSpPr/>
          <p:nvPr/>
        </p:nvSpPr>
        <p:spPr>
          <a:xfrm>
            <a:off x="5415204" y="327748"/>
            <a:ext cx="6105195" cy="530718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8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89A90-8FE5-A846-B018-A96E691FC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254" y="1878985"/>
            <a:ext cx="4712866" cy="3774184"/>
          </a:xfrm>
        </p:spPr>
        <p:txBody>
          <a:bodyPr/>
          <a:lstStyle/>
          <a:p>
            <a:r>
              <a:rPr lang="en-US" sz="5544" dirty="0"/>
              <a:t>Thank you to our Global  Sponsors and Supporters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461DDA-62E9-4998-955E-E68B452BF223}"/>
              </a:ext>
            </a:extLst>
          </p:cNvPr>
          <p:cNvGrpSpPr/>
          <p:nvPr/>
        </p:nvGrpSpPr>
        <p:grpSpPr>
          <a:xfrm>
            <a:off x="5760245" y="845245"/>
            <a:ext cx="4372468" cy="5293173"/>
            <a:chOff x="4559900" y="828282"/>
            <a:chExt cx="3470553" cy="4201343"/>
          </a:xfrm>
        </p:grpSpPr>
        <p:pic>
          <p:nvPicPr>
            <p:cNvPr id="3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  <a:extLst>
                <a:ext uri="{FF2B5EF4-FFF2-40B4-BE49-F238E27FC236}">
                  <a16:creationId xmlns:a16="http://schemas.microsoft.com/office/drawing/2014/main" id="{1791629B-37C7-4B07-ABBE-6FD960080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900" y="828282"/>
              <a:ext cx="3470553" cy="56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1DD9CA24-5D60-4C70-9AE5-E7C83B94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6026" y="1703076"/>
              <a:ext cx="2150078" cy="275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1466FE-8A1E-43A2-8C8B-41D40FEB7EF6}"/>
                </a:ext>
              </a:extLst>
            </p:cNvPr>
            <p:cNvGrpSpPr/>
            <p:nvPr/>
          </p:nvGrpSpPr>
          <p:grpSpPr>
            <a:xfrm>
              <a:off x="5441587" y="2918785"/>
              <a:ext cx="1758955" cy="2110840"/>
              <a:chOff x="5402702" y="2376242"/>
              <a:chExt cx="1758955" cy="211084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CF7DAB-2BFA-4906-8579-534482BB8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92629" y="2912533"/>
                <a:ext cx="1147344" cy="314152"/>
              </a:xfrm>
              <a:prstGeom prst="rect">
                <a:avLst/>
              </a:prstGeom>
            </p:spPr>
          </p:pic>
          <p:pic>
            <p:nvPicPr>
              <p:cNvPr id="11" name="Picture 12" descr="https://eastus1-mediap.svc.ms/transform/thumbnail?provider=spo&amp;inputFormat=png&amp;cs=fFNQTw&amp;docid=https%3A%2F%2Fsqlpass365-my.sharepoint.com%3A443%2F_api%2Fv2.0%2Fdrives%2Fb!foE7roR9Jkahp1eDpbuCNzsI0q0yYmNIvCrkt06UyE68uZlao4rJQZ3tymFRSPDq%2Fitems%2F01FYQCTPJC63LHZ3GD7BD2XM6MT4HCLZPK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910&amp;height=98&amp;action=Access">
                <a:extLst>
                  <a:ext uri="{FF2B5EF4-FFF2-40B4-BE49-F238E27FC236}">
                    <a16:creationId xmlns:a16="http://schemas.microsoft.com/office/drawing/2014/main" id="{7F604818-48BB-4AC4-B0F4-E6B5FE4181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473" y="2376242"/>
                <a:ext cx="1681184" cy="181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CD31613-1C2D-4286-B2C9-72039F411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401" y="4276360"/>
                <a:ext cx="1325800" cy="21072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490B0D2-043F-4B2E-BFC3-8F761509C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2702" y="3576933"/>
                <a:ext cx="1727198" cy="344292"/>
              </a:xfrm>
              <a:prstGeom prst="rect">
                <a:avLst/>
              </a:prstGeom>
            </p:spPr>
          </p:pic>
        </p:grpSp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D11CFB-FE3A-4A76-9FF3-56F2B929D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8988" y="2085097"/>
              <a:ext cx="2618296" cy="687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8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4E094B-A57F-4AA5-BA9B-FB99887681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3252" y="1294969"/>
            <a:ext cx="4712866" cy="3774184"/>
          </a:xfrm>
          <a:prstGeom prst="rect">
            <a:avLst/>
          </a:prstGeom>
        </p:spPr>
        <p:txBody>
          <a:bodyPr/>
          <a:lstStyle/>
          <a:p>
            <a:r>
              <a:rPr lang="en-US" sz="5544" dirty="0"/>
              <a:t>Thank you to our Local  Sponsors and Supporters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27A4E-49E4-4DB8-8EB7-C416A15EA8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231058" y="536137"/>
            <a:ext cx="4330386" cy="772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1F65A-390F-4CE7-964D-DCF601B6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06" y="850719"/>
            <a:ext cx="1977897" cy="1977897"/>
          </a:xfrm>
          <a:prstGeom prst="rect">
            <a:avLst/>
          </a:prstGeom>
        </p:spPr>
      </p:pic>
      <p:pic>
        <p:nvPicPr>
          <p:cNvPr id="15" name="Picture 7" descr="logo 1nn0va">
            <a:extLst>
              <a:ext uri="{FF2B5EF4-FFF2-40B4-BE49-F238E27FC236}">
                <a16:creationId xmlns:a16="http://schemas.microsoft.com/office/drawing/2014/main" id="{466DF79D-D8EA-4F3E-AE3D-B29A9C83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71"/>
          <a:stretch>
            <a:fillRect/>
          </a:stretch>
        </p:blipFill>
        <p:spPr bwMode="auto">
          <a:xfrm>
            <a:off x="5458222" y="65249"/>
            <a:ext cx="2581939" cy="1043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pic>
        <p:nvPicPr>
          <p:cNvPr id="16" name="Picture 8" descr="msft_logo_print">
            <a:extLst>
              <a:ext uri="{FF2B5EF4-FFF2-40B4-BE49-F238E27FC236}">
                <a16:creationId xmlns:a16="http://schemas.microsoft.com/office/drawing/2014/main" id="{39513695-1034-4C64-B8D5-F1EDCAC5CD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95" y="1694021"/>
            <a:ext cx="2773592" cy="5890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pic>
        <p:nvPicPr>
          <p:cNvPr id="17" name="Picture 6" descr="ConsorzioUniversitario">
            <a:extLst>
              <a:ext uri="{FF2B5EF4-FFF2-40B4-BE49-F238E27FC236}">
                <a16:creationId xmlns:a16="http://schemas.microsoft.com/office/drawing/2014/main" id="{0D97CBD2-7D81-441B-9C35-CC58BB8F45A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74247"/>
            <a:ext cx="1104346" cy="1406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684537-5F7E-47B0-86B4-D0E3AA6E3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333" y="2485544"/>
            <a:ext cx="2904078" cy="876024"/>
          </a:xfrm>
          <a:prstGeom prst="rect">
            <a:avLst/>
          </a:prstGeom>
        </p:spPr>
      </p:pic>
      <p:pic>
        <p:nvPicPr>
          <p:cNvPr id="19" name="Picture 4" descr="logoFluentis 250x52px">
            <a:extLst>
              <a:ext uri="{FF2B5EF4-FFF2-40B4-BE49-F238E27FC236}">
                <a16:creationId xmlns:a16="http://schemas.microsoft.com/office/drawing/2014/main" id="{30D53813-328F-4F67-A93F-25B02ECC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97" y="2646916"/>
            <a:ext cx="3425175" cy="71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9A8DC5A6-237F-4DBE-B3FC-C45D232EC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11" b="34665"/>
          <a:stretch>
            <a:fillRect/>
          </a:stretch>
        </p:blipFill>
        <p:spPr bwMode="auto">
          <a:xfrm>
            <a:off x="4743899" y="3480783"/>
            <a:ext cx="3143463" cy="71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6AF1AE-31DE-46CF-B052-DBE707EB138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917464" y="3450568"/>
            <a:ext cx="3633038" cy="845401"/>
          </a:xfrm>
          <a:prstGeom prst="rect">
            <a:avLst/>
          </a:prstGeom>
        </p:spPr>
      </p:pic>
      <p:pic>
        <p:nvPicPr>
          <p:cNvPr id="22" name="Picture 5" descr="logo Palazzetti Italiano">
            <a:extLst>
              <a:ext uri="{FF2B5EF4-FFF2-40B4-BE49-F238E27FC236}">
                <a16:creationId xmlns:a16="http://schemas.microsoft.com/office/drawing/2014/main" id="{AF1038F7-9ECB-4E6E-95E5-75D17EDB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55" y="4384969"/>
            <a:ext cx="3391041" cy="66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pic>
        <p:nvPicPr>
          <p:cNvPr id="23" name="Picture 22" descr="A picture containing ax&#10;&#10;Description automatically generated">
            <a:extLst>
              <a:ext uri="{FF2B5EF4-FFF2-40B4-BE49-F238E27FC236}">
                <a16:creationId xmlns:a16="http://schemas.microsoft.com/office/drawing/2014/main" id="{53F63A37-788C-4DBD-9293-3EF1BCDFC8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8172" y="4346051"/>
            <a:ext cx="2911621" cy="1106416"/>
          </a:xfrm>
          <a:prstGeom prst="rect">
            <a:avLst/>
          </a:prstGeom>
        </p:spPr>
      </p:pic>
      <p:pic>
        <p:nvPicPr>
          <p:cNvPr id="24" name="Picture 23" descr="A drawing of a face&#10;&#10;Description automatically generated">
            <a:extLst>
              <a:ext uri="{FF2B5EF4-FFF2-40B4-BE49-F238E27FC236}">
                <a16:creationId xmlns:a16="http://schemas.microsoft.com/office/drawing/2014/main" id="{B6280526-69CF-4790-87F0-16E738E3E5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3900" y="5313649"/>
            <a:ext cx="2727964" cy="96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87" y="345055"/>
            <a:ext cx="10305120" cy="588903"/>
          </a:xfrm>
        </p:spPr>
        <p:txBody>
          <a:bodyPr/>
          <a:lstStyle/>
          <a:p>
            <a:r>
              <a:rPr lang="en-GB" sz="4252" spc="-94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+mn-ea"/>
                <a:cs typeface="Segoe UI" panose="020B0502040204020203" pitchFamily="34" charset="0"/>
              </a:rPr>
              <a:t>Speaker</a:t>
            </a:r>
            <a:endParaRPr lang="it-IT" sz="4252" spc="-94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87" y="929439"/>
            <a:ext cx="8453796" cy="4557896"/>
          </a:xfrm>
        </p:spPr>
        <p:txBody>
          <a:bodyPr>
            <a:noAutofit/>
          </a:bodyPr>
          <a:lstStyle/>
          <a:p>
            <a:pPr algn="just"/>
            <a:r>
              <a:rPr lang="it-IT" sz="1890" dirty="0"/>
              <a:t>………………………………</a:t>
            </a:r>
            <a:endParaRPr lang="it-IT" sz="189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2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err="1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09" y="1093599"/>
            <a:ext cx="10728291" cy="55441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it-IT" sz="3024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499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E339B7882D448F35BDC8DA9F6EF2" ma:contentTypeVersion="2" ma:contentTypeDescription="Create a new document." ma:contentTypeScope="" ma:versionID="55741ba5ae72242ff9630a95b7ea63e1">
  <xsd:schema xmlns:xsd="http://www.w3.org/2001/XMLSchema" xmlns:xs="http://www.w3.org/2001/XMLSchema" xmlns:p="http://schemas.microsoft.com/office/2006/metadata/properties" xmlns:ns2="6bbf22c1-136e-41b0-a9c4-08dc8f513aff" targetNamespace="http://schemas.microsoft.com/office/2006/metadata/properties" ma:root="true" ma:fieldsID="94243ae4b13b5f0767ce46297af491ec" ns2:_="">
    <xsd:import namespace="6bbf22c1-136e-41b0-a9c4-08dc8f513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f22c1-136e-41b0-a9c4-08dc8f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E7E8C-988F-4959-8ED0-7D391A293786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E0548E36-48C6-439D-A48B-F2333A5085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B77E0C-EB49-47E0-B86A-B7E9FC79BB6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bbf22c1-136e-41b0-a9c4-08dc8f513a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Template921</Template>
  <TotalTime>8564</TotalTime>
  <Words>190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SQLSatOslo 2016</vt:lpstr>
      <vt:lpstr>Titolo</vt:lpstr>
      <vt:lpstr>Explore your PASS community</vt:lpstr>
      <vt:lpstr>Missed PASS Summit 2019?</vt:lpstr>
      <vt:lpstr>PowerPoint Presentation</vt:lpstr>
      <vt:lpstr>PowerPoint Presentation</vt:lpstr>
      <vt:lpstr>PowerPoint Presentation</vt:lpstr>
      <vt:lpstr>Speaker</vt:lpstr>
      <vt:lpstr>Agenda</vt:lpstr>
      <vt:lpstr>Titolo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 Sewell</cp:lastModifiedBy>
  <cp:revision>124</cp:revision>
  <dcterms:created xsi:type="dcterms:W3CDTF">2011-08-19T20:30:49Z</dcterms:created>
  <dcterms:modified xsi:type="dcterms:W3CDTF">2020-05-29T20:36:13Z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0x010100DC7AE339B7882D448F35BDC8DA9F6EF2</vt:lpwstr>
  </property>
</Properties>
</file>