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19"/>
  </p:notesMasterIdLst>
  <p:sldIdLst>
    <p:sldId id="311" r:id="rId3"/>
    <p:sldId id="312" r:id="rId4"/>
    <p:sldId id="313" r:id="rId5"/>
    <p:sldId id="276" r:id="rId6"/>
    <p:sldId id="277" r:id="rId7"/>
    <p:sldId id="281" r:id="rId8"/>
    <p:sldId id="282" r:id="rId9"/>
    <p:sldId id="283" r:id="rId10"/>
    <p:sldId id="284" r:id="rId11"/>
    <p:sldId id="286" r:id="rId12"/>
    <p:sldId id="287" r:id="rId13"/>
    <p:sldId id="288" r:id="rId14"/>
    <p:sldId id="285" r:id="rId15"/>
    <p:sldId id="278" r:id="rId16"/>
    <p:sldId id="280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6FDC45-19A5-4DDB-A847-D911BDA0ADFE}" v="1" dt="2018-10-13T11:52:33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BF6FDC45-19A5-4DDB-A847-D911BDA0ADFE}"/>
    <pc:docChg chg="custSel modSld">
      <pc:chgData name="Rob Sewell" userId="c802df42025d5e1f" providerId="LiveId" clId="{BF6FDC45-19A5-4DDB-A847-D911BDA0ADFE}" dt="2018-10-13T11:52:36.852" v="0" actId="478"/>
      <pc:docMkLst>
        <pc:docMk/>
      </pc:docMkLst>
      <pc:sldChg chg="delSp">
        <pc:chgData name="Rob Sewell" userId="c802df42025d5e1f" providerId="LiveId" clId="{BF6FDC45-19A5-4DDB-A847-D911BDA0ADFE}" dt="2018-10-13T11:52:36.852" v="0" actId="478"/>
        <pc:sldMkLst>
          <pc:docMk/>
          <pc:sldMk cId="3997703935" sldId="275"/>
        </pc:sldMkLst>
        <pc:picChg chg="del">
          <ac:chgData name="Rob Sewell" userId="c802df42025d5e1f" providerId="LiveId" clId="{BF6FDC45-19A5-4DDB-A847-D911BDA0ADFE}" dt="2018-10-13T11:52:36.852" v="0" actId="478"/>
          <ac:picMkLst>
            <pc:docMk/>
            <pc:sldMk cId="3997703935" sldId="275"/>
            <ac:picMk id="4" creationId="{A8B4EB1F-823D-49B8-A99F-B85653280B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89A4D-A77A-4650-924D-A2008A3705FC}" type="datetimeFigureOut">
              <a:rPr lang="en-GB" smtClean="0"/>
              <a:t>13/10/2018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B0C0A-D52A-4AF6-B23A-40D42FE96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33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F2A70B-78F2-4DCF-B53B-C990D2FAFB8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1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F2A70B-78F2-4DCF-B53B-C990D2FAFB8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61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QLUG-onderwer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FE3048B-0670-49D9-BDC7-CC3A61FA8A54}"/>
              </a:ext>
            </a:extLst>
          </p:cNvPr>
          <p:cNvSpPr/>
          <p:nvPr userDrawn="1"/>
        </p:nvSpPr>
        <p:spPr>
          <a:xfrm>
            <a:off x="9076457" y="5271163"/>
            <a:ext cx="2260023" cy="677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368C89-EAAD-4900-A97F-C9728F5FD4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11600"/>
            <a:ext cx="9144000" cy="1101600"/>
          </a:xfr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nl-NL" dirty="0"/>
              <a:t>--Onderwerp presentatie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4612BE7-0573-4886-AB38-BCFE84838E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3600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6EAA32-DD06-4841-8737-DA5D4993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t>13/10/2018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68ABF3-F7E9-41CF-8104-CD7AA421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8EB8210-1886-4285-AC2E-4080F9D983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642890"/>
            <a:ext cx="1920240" cy="18958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60" y="5297977"/>
            <a:ext cx="1293628" cy="646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11" y="5308615"/>
            <a:ext cx="1455332" cy="6468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210" y="5297977"/>
            <a:ext cx="1706895" cy="6443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10" y="6069013"/>
            <a:ext cx="693331" cy="6419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14" y="5262278"/>
            <a:ext cx="2197727" cy="21977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D47C57-CD95-467E-8AE4-7E1A4D1CB6E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794" y="6069013"/>
            <a:ext cx="1905313" cy="64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F65C30F-00D7-4244-8F33-6A0E4F6ACB2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50" y="5301193"/>
            <a:ext cx="1555200" cy="64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2D26F0-EE96-4E63-8820-FE8A7B34A5D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634" y="5414203"/>
            <a:ext cx="2170800" cy="4327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5B036BE-6C8E-4400-BC74-4A755817CA9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134" y="5286749"/>
            <a:ext cx="1742779" cy="6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9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QLUG-Vergelijking + subtitel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A7EDC-86E0-4EC0-AEE9-F2877AD9F6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7BA2386-A68A-45E1-A1DC-8CA7486CEB8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E6331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Subtitel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7F072F0-AE02-49B6-8A4F-E3763A3BC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D5FBFB9-7917-4841-B205-88C3BCC2D3C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E6331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Subtitel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93051D3-F642-40E0-9DFB-BA10347F2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296F312-9B53-43A9-B2C6-5A7FAA14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t>13/10/2018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7048123-CE8A-4EF1-9FF6-490B3B61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91A1B40-58F2-4307-A1D1-061BC973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30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QLUG-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04E84-D48C-4304-A629-AE3B6361A8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1AC837B-8BD4-4012-A95D-52040109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t>13/10/2018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D991490-E514-45A0-A382-B218A34A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120169E-4A0D-4B0E-8086-767AFC69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8057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QLUG-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43340B5-BFBA-4C67-A2F5-C24CE52D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t>13/10/2018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462919-4E93-4C5C-9D36-7ADB243B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845E61-5755-4E3F-9DFB-5EE872EB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4973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QLUG-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1641C-7703-411C-A705-3370D3318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A90F13-E4AE-4CD6-80D5-357C4073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41BC2E3-C3CC-40B6-8AD5-59C50E467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95852C4-9CCC-49E1-942D-9BF17ED9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t>13/10/2018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937A506-DCA0-4E95-9F4F-30FB1E5C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58F8163-1BBC-49EA-90EA-D5E72300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6665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QLUG-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30BDB-5EA1-46C6-AC37-6868951176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D41126D-7F11-4EF4-9EF4-2C0278A9A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6370AEE-BF21-496D-9261-EE2731F4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9561F8-3425-4D2F-B248-9C8BC9FA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t>13/10/2018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BCE5A5B-CC74-4DBA-B0D4-595F617C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FB9E6F6-3A87-4A5B-9908-998939F6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1961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QLUG-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86C50-10CF-44FC-BFBB-3FD042C8C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94EB714-6EED-4849-ACB6-A4BBB534D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6B5729-AD4A-4D39-B855-8DB7F2C8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t>13/10/2018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89A902-0983-4E76-95B5-F72744EC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B948F5E-D517-40CC-83BE-CEB95158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59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QLUG-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0B3BB89-DFED-42AE-B3E9-F54CA76DB30A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A25085-C228-46CE-879B-5603E0C97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FB4977-989D-416F-9B06-DD77F9C1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t>13/10/2018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8C7273-3C68-4125-BFDC-78C9475F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89EA04-EDCF-4FCF-A431-914D410E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422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LUG-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6EAA32-DD06-4841-8737-DA5D4993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t>13/10/2018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A03235-E498-46DB-BE00-92A4CD96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68ABF3-F7E9-41CF-8104-CD7AA421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Ondertitel 2">
            <a:extLst>
              <a:ext uri="{FF2B5EF4-FFF2-40B4-BE49-F238E27FC236}">
                <a16:creationId xmlns:a16="http://schemas.microsoft.com/office/drawing/2014/main" id="{E9B268C6-746C-4F34-90CE-2E3779E6BB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9284" y="3912040"/>
            <a:ext cx="3593432" cy="2054043"/>
          </a:xfrm>
          <a:ln>
            <a:noFill/>
          </a:ln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Adres, website, telefoonnummer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5B3AD7A-3F49-43B4-84AB-EE9A4E1C25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1158617"/>
            <a:ext cx="1920240" cy="189585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AD6FB26-D799-4AFB-A402-2AFD7907018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3295734"/>
            <a:ext cx="1920240" cy="3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61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C455-3C72-40B5-BCDC-89A3ADE3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7770-E228-46D2-BF75-9A2079EC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572AF-6B2D-4084-ADF8-791DAB00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312D-050A-4213-9B1A-76FC13855043}" type="datetimeFigureOut">
              <a:rPr lang="en-GB" smtClean="0"/>
              <a:t>13/10/2018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BC3F4-C538-4562-99B4-C78DA3E1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88D9-3434-46A8-843F-0DB946B3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0CF6-0B24-4EA4-B57A-0AD74D4B3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13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039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QLUG-Titel + logo-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68C89-EAAD-4900-A97F-C9728F5FD4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11600"/>
            <a:ext cx="9144000" cy="1101600"/>
          </a:xfr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nl-NL" dirty="0"/>
              <a:t>--Onderwerp presentatie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4612BE7-0573-4886-AB38-BCFE84838E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3600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E6331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6EAA32-DD06-4841-8737-DA5D4993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t>13/10/2018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A03235-E498-46DB-BE00-92A4CD96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68ABF3-F7E9-41CF-8104-CD7AA421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t>‹#›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CDC92E8-F049-408F-9958-94DAD7B646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23" y="1895244"/>
            <a:ext cx="312115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10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07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08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06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08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896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95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826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526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750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818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QLUG-Titel + logo-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68C89-EAAD-4900-A97F-C9728F5FD4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11600"/>
            <a:ext cx="9144000" cy="1101600"/>
          </a:xfr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nl-NL" dirty="0"/>
              <a:t>--Onderwerp presentatie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4612BE7-0573-4886-AB38-BCFE84838E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3600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6EAA32-DD06-4841-8737-DA5D4993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t>13/10/2018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A03235-E498-46DB-BE00-92A4CD96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68ABF3-F7E9-41CF-8104-CD7AA421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t>‹#›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CDC92E8-F049-408F-9958-94DAD7B646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23" y="1895244"/>
            <a:ext cx="312115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78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425" y="1412778"/>
            <a:ext cx="103632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253" y="6093298"/>
            <a:ext cx="6156853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2781300"/>
            <a:ext cx="103632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919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361" y="1916832"/>
            <a:ext cx="11521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1" y="476672"/>
            <a:ext cx="12192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400108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QLUG-Titel-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68C89-EAAD-4900-A97F-C9728F5FD4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11600"/>
            <a:ext cx="9144000" cy="1101600"/>
          </a:xfr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4612BE7-0573-4886-AB38-BCFE84838E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3600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E6331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6EAA32-DD06-4841-8737-DA5D4993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t>13/10/2018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A03235-E498-46DB-BE00-92A4CD96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68ABF3-F7E9-41CF-8104-CD7AA421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t>‹#›</a:t>
            </a:fld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D3DE72A-AD23-4577-B803-7A21F0EFAF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600" y="6094800"/>
            <a:ext cx="390144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4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QLUG-Titel-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68C89-EAAD-4900-A97F-C9728F5FD4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11600"/>
            <a:ext cx="9144000" cy="1101600"/>
          </a:xfr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4612BE7-0573-4886-AB38-BCFE84838E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3600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6EAA32-DD06-4841-8737-DA5D4993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t>13/10/2018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A03235-E498-46DB-BE00-92A4CD96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68ABF3-F7E9-41CF-8104-CD7AA421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t>‹#›</a:t>
            </a:fld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450B78A-8767-4807-B193-31EF6ED835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600" y="6094800"/>
            <a:ext cx="390144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2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QLUG-Hoofdstu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916A6-7344-4100-B55B-B51B5C4D45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2C3EE1-97A9-4CB9-A2F9-D878938692A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E633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Subtitel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E16671-BDB9-4C2F-B7DF-2A2073F9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t>13/10/2018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739908-86E9-4753-822A-43FFE0AC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0C2DA8-A2E9-49E3-AEF8-35194521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467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LUG-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B3685-8765-4367-B571-7B1BFAE33C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27257"/>
          </a:xfrm>
        </p:spPr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937A64-B2ED-477E-A45A-5DFDCE76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73"/>
            <a:ext cx="10515600" cy="385979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45FF94-8CFD-4AF6-AA51-6FCE2456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t>13/10/2018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677E5D-9616-4450-826D-71B5A967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4A1770-56EE-4866-B794-900DC879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525188F4-EFAE-4F7B-9F66-1CF7CC9F42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497012"/>
            <a:ext cx="10515600" cy="716251"/>
          </a:xfrm>
        </p:spPr>
        <p:txBody>
          <a:bodyPr/>
          <a:lstStyle>
            <a:lvl1pPr marL="0" indent="0">
              <a:buNone/>
              <a:defRPr b="1">
                <a:solidFill>
                  <a:srgbClr val="E63312"/>
                </a:solidFill>
              </a:defRPr>
            </a:lvl1pPr>
          </a:lstStyle>
          <a:p>
            <a:pPr lvl="0"/>
            <a:r>
              <a:rPr lang="nl-BE" dirty="0"/>
              <a:t>Subtitel bewerken</a:t>
            </a:r>
          </a:p>
        </p:txBody>
      </p:sp>
    </p:spTree>
    <p:extLst>
      <p:ext uri="{BB962C8B-B14F-4D97-AF65-F5344CB8AC3E}">
        <p14:creationId xmlns:p14="http://schemas.microsoft.com/office/powerpoint/2010/main" val="84117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LUG-Tekst + afbeel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5BFF2-FD53-4691-B365-11BE29F692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2200" y="365125"/>
            <a:ext cx="5181600" cy="1325563"/>
          </a:xfrm>
        </p:spPr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CDE9E76-A00E-445E-AA90-7E95130E0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86025"/>
            <a:ext cx="5181600" cy="36909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3A3007-958F-4653-97CA-91A3DAE8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t>13/10/2018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ADB935-DC55-4558-BC6E-5055A93B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35F01B-82E9-475E-BD70-11B53AA7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afbeelding 8">
            <a:extLst>
              <a:ext uri="{FF2B5EF4-FFF2-40B4-BE49-F238E27FC236}">
                <a16:creationId xmlns:a16="http://schemas.microsoft.com/office/drawing/2014/main" id="{416143FB-0716-4026-B2B7-8C13CBCC9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6598"/>
            <a:ext cx="5472771" cy="6864597"/>
          </a:xfrm>
          <a:custGeom>
            <a:avLst/>
            <a:gdLst>
              <a:gd name="connsiteX0" fmla="*/ 0 w 4966636"/>
              <a:gd name="connsiteY0" fmla="*/ 0 h 6858000"/>
              <a:gd name="connsiteX1" fmla="*/ 4966636 w 4966636"/>
              <a:gd name="connsiteY1" fmla="*/ 0 h 6858000"/>
              <a:gd name="connsiteX2" fmla="*/ 4966636 w 4966636"/>
              <a:gd name="connsiteY2" fmla="*/ 6858000 h 6858000"/>
              <a:gd name="connsiteX3" fmla="*/ 0 w 4966636"/>
              <a:gd name="connsiteY3" fmla="*/ 6858000 h 6858000"/>
              <a:gd name="connsiteX4" fmla="*/ 0 w 4966636"/>
              <a:gd name="connsiteY4" fmla="*/ 0 h 6858000"/>
              <a:gd name="connsiteX0" fmla="*/ 0 w 4966636"/>
              <a:gd name="connsiteY0" fmla="*/ 0 h 6858000"/>
              <a:gd name="connsiteX1" fmla="*/ 4966636 w 4966636"/>
              <a:gd name="connsiteY1" fmla="*/ 0 h 6858000"/>
              <a:gd name="connsiteX2" fmla="*/ 4088812 w 4966636"/>
              <a:gd name="connsiteY2" fmla="*/ 6845808 h 6858000"/>
              <a:gd name="connsiteX3" fmla="*/ 0 w 4966636"/>
              <a:gd name="connsiteY3" fmla="*/ 6858000 h 6858000"/>
              <a:gd name="connsiteX4" fmla="*/ 0 w 4966636"/>
              <a:gd name="connsiteY4" fmla="*/ 0 h 6858000"/>
              <a:gd name="connsiteX0" fmla="*/ 0 w 5466508"/>
              <a:gd name="connsiteY0" fmla="*/ 0 h 6858000"/>
              <a:gd name="connsiteX1" fmla="*/ 5466508 w 5466508"/>
              <a:gd name="connsiteY1" fmla="*/ 12192 h 6858000"/>
              <a:gd name="connsiteX2" fmla="*/ 4088812 w 5466508"/>
              <a:gd name="connsiteY2" fmla="*/ 6845808 h 6858000"/>
              <a:gd name="connsiteX3" fmla="*/ 0 w 5466508"/>
              <a:gd name="connsiteY3" fmla="*/ 6858000 h 6858000"/>
              <a:gd name="connsiteX4" fmla="*/ 0 w 5466508"/>
              <a:gd name="connsiteY4" fmla="*/ 0 h 6858000"/>
              <a:gd name="connsiteX0" fmla="*/ 0 w 5472771"/>
              <a:gd name="connsiteY0" fmla="*/ 6597 h 6864597"/>
              <a:gd name="connsiteX1" fmla="*/ 5472771 w 5472771"/>
              <a:gd name="connsiteY1" fmla="*/ 0 h 6864597"/>
              <a:gd name="connsiteX2" fmla="*/ 4088812 w 5472771"/>
              <a:gd name="connsiteY2" fmla="*/ 6852405 h 6864597"/>
              <a:gd name="connsiteX3" fmla="*/ 0 w 5472771"/>
              <a:gd name="connsiteY3" fmla="*/ 6864597 h 6864597"/>
              <a:gd name="connsiteX4" fmla="*/ 0 w 5472771"/>
              <a:gd name="connsiteY4" fmla="*/ 6597 h 6864597"/>
              <a:gd name="connsiteX0" fmla="*/ 0 w 5472771"/>
              <a:gd name="connsiteY0" fmla="*/ 6597 h 6864597"/>
              <a:gd name="connsiteX1" fmla="*/ 5472771 w 5472771"/>
              <a:gd name="connsiteY1" fmla="*/ 0 h 6864597"/>
              <a:gd name="connsiteX2" fmla="*/ 4088812 w 5472771"/>
              <a:gd name="connsiteY2" fmla="*/ 6852405 h 6864597"/>
              <a:gd name="connsiteX3" fmla="*/ 0 w 5472771"/>
              <a:gd name="connsiteY3" fmla="*/ 6864597 h 6864597"/>
              <a:gd name="connsiteX4" fmla="*/ 0 w 5472771"/>
              <a:gd name="connsiteY4" fmla="*/ 6597 h 6864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2771" h="6864597">
                <a:moveTo>
                  <a:pt x="0" y="6597"/>
                </a:moveTo>
                <a:cubicBezTo>
                  <a:pt x="1824257" y="4398"/>
                  <a:pt x="95689" y="11724"/>
                  <a:pt x="5472771" y="0"/>
                </a:cubicBezTo>
                <a:lnTo>
                  <a:pt x="4088812" y="6852405"/>
                </a:lnTo>
                <a:lnTo>
                  <a:pt x="0" y="6864597"/>
                </a:lnTo>
                <a:lnTo>
                  <a:pt x="0" y="659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Tijdelijke aanduiding voor tekst 10">
            <a:extLst>
              <a:ext uri="{FF2B5EF4-FFF2-40B4-BE49-F238E27FC236}">
                <a16:creationId xmlns:a16="http://schemas.microsoft.com/office/drawing/2014/main" id="{D3F5FBCA-DCDC-42F1-93CF-FC17F13651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1828800"/>
            <a:ext cx="5181600" cy="519113"/>
          </a:xfrm>
        </p:spPr>
        <p:txBody>
          <a:bodyPr/>
          <a:lstStyle>
            <a:lvl1pPr marL="0" indent="0">
              <a:buNone/>
              <a:defRPr b="1">
                <a:solidFill>
                  <a:srgbClr val="E6331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lang="nl-NL" dirty="0"/>
              <a:t>Subtitel bewerken</a:t>
            </a:r>
          </a:p>
        </p:txBody>
      </p:sp>
    </p:spTree>
    <p:extLst>
      <p:ext uri="{BB962C8B-B14F-4D97-AF65-F5344CB8AC3E}">
        <p14:creationId xmlns:p14="http://schemas.microsoft.com/office/powerpoint/2010/main" val="319168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QLUG-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5BFF2-FD53-4691-B365-11BE29F692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B96184-270C-45AF-8471-EADCC735B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CDE9E76-A00E-445E-AA90-7E95130E0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3A3007-958F-4653-97CA-91A3DAE8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t>13/10/2018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ADB935-DC55-4558-BC6E-5055A93B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35F01B-82E9-475E-BD70-11B53AA7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535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DE65E2-74F3-4F47-932B-15F0981B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5DB231-16CF-484F-8A41-E75333264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0"/>
            <a:r>
              <a:rPr lang="nl-NL" dirty="0"/>
              <a:t>Tweede niveau</a:t>
            </a:r>
          </a:p>
          <a:p>
            <a:pPr lvl="0"/>
            <a:r>
              <a:rPr lang="nl-NL" dirty="0"/>
              <a:t>Derde niveau</a:t>
            </a:r>
          </a:p>
          <a:p>
            <a:pPr lvl="0"/>
            <a:r>
              <a:rPr lang="nl-NL" dirty="0"/>
              <a:t>Vierde niveau</a:t>
            </a:r>
          </a:p>
          <a:p>
            <a:pPr lvl="0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B705C0-2772-478F-8B54-73F8734D8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0000"/>
            <a:ext cx="2743200" cy="3312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ork Sans" panose="00000500000000000000" pitchFamily="2" charset="0"/>
              </a:defRPr>
            </a:lvl1pPr>
          </a:lstStyle>
          <a:p>
            <a:fld id="{32B761D9-E960-4C97-B008-B6DF9DA2CA7C}" type="datetimeFigureOut">
              <a:rPr lang="nl-BE" smtClean="0"/>
              <a:pPr/>
              <a:t>13/10/2018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D61B26-6252-4026-BA13-12A533BEC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0000"/>
            <a:ext cx="4114800" cy="3312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ork Sans" panose="00000500000000000000" pitchFamily="2" charset="0"/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F1E477-A1B3-4413-9D34-85AFD9474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0400" y="6390000"/>
            <a:ext cx="651600" cy="3312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ork Sans" panose="00000500000000000000" pitchFamily="2" charset="0"/>
              </a:defRPr>
            </a:lvl1pPr>
          </a:lstStyle>
          <a:p>
            <a:fld id="{7F82EA71-94FC-4E91-BF00-FC3B2CACB525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930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pace Mono" panose="02000509040000020004" pitchFamily="49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bg1"/>
        </a:buClr>
        <a:buFont typeface="Coo Hew" pitchFamily="2" charset="0"/>
        <a:buChar char="×"/>
        <a:defRPr sz="2400" kern="1200">
          <a:solidFill>
            <a:schemeClr val="tx1"/>
          </a:solidFill>
          <a:latin typeface="Work Sans" panose="00000500000000000000" pitchFamily="2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Work Sans" panose="00000500000000000000" pitchFamily="2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Work Sans" panose="00000500000000000000" pitchFamily="2" charset="0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Work Sans" panose="00000500000000000000" pitchFamily="2" charset="0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Work Sans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1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am03.safelinks.protection.outlook.com/?url=https://forms.office.com/Pages/ResponsePage.aspx?id%3DPRtzXX0eZUSYU3PvKridQTECVnStr0tNlZOsYYEU5IJUOUhCSlg3OTZIUzk5N0dESlpGV1pNUFVTUy4u&amp;data=02|01||07f8dadf09ba4a459a9f08d62c879e0d|84df9e7fe9f640afb435aaaaaaaaaaaa|1|0|636745358309818690&amp;sdata=FYQyeWJwsK//kRoQcH3Esm82aCnl61DvwWtD6/pr%2BYk%3D&amp;reserved=0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00608" y="6093298"/>
            <a:ext cx="3611217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91544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72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Something about Containers</a:t>
            </a:r>
          </a:p>
          <a:p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3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98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409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to the ACR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29D15-B5F2-4AA5-8FBB-5774451794B9}"/>
              </a:ext>
            </a:extLst>
          </p:cNvPr>
          <p:cNvSpPr/>
          <p:nvPr/>
        </p:nvSpPr>
        <p:spPr>
          <a:xfrm>
            <a:off x="2388870" y="1746796"/>
            <a:ext cx="741426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Stop the container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Docker stop 2017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the 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Docker commit 2017 </a:t>
            </a: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bearddevimage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92105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to the ACR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3DF8A5-AEDD-4FA8-8C4E-6445A08F94D1}"/>
              </a:ext>
            </a:extLst>
          </p:cNvPr>
          <p:cNvSpPr/>
          <p:nvPr/>
        </p:nvSpPr>
        <p:spPr>
          <a:xfrm>
            <a:off x="883920" y="1690688"/>
            <a:ext cx="104241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 to ACR</a:t>
            </a:r>
            <a:b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az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acr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 login --name </a:t>
            </a: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beardacr</a:t>
            </a:r>
            <a:b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 the server name</a:t>
            </a:r>
            <a:b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az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acr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 list --resource-group </a:t>
            </a: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beardkubes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 --query "[].{</a:t>
            </a: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acrLoginServer:loginServer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}" --output table</a:t>
            </a:r>
          </a:p>
        </p:txBody>
      </p:sp>
    </p:spTree>
    <p:extLst>
      <p:ext uri="{BB962C8B-B14F-4D97-AF65-F5344CB8AC3E}">
        <p14:creationId xmlns:p14="http://schemas.microsoft.com/office/powerpoint/2010/main" val="30696413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to the ACR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B9BCEF-6175-4C47-9EE8-8BA4FBAB5896}"/>
              </a:ext>
            </a:extLst>
          </p:cNvPr>
          <p:cNvSpPr/>
          <p:nvPr/>
        </p:nvSpPr>
        <p:spPr>
          <a:xfrm>
            <a:off x="358140" y="2154585"/>
            <a:ext cx="11772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Tag the image</a:t>
            </a:r>
            <a:b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docker tag 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bearddevimage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 beardacr.azurecr.io/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bearddevimage:latest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 the image to ACR</a:t>
            </a:r>
            <a:b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docker push beardacr.azurecr.io/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bearddevimage:latest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19180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we are ready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29D15-B5F2-4AA5-8FBB-5774451794B9}"/>
              </a:ext>
            </a:extLst>
          </p:cNvPr>
          <p:cNvSpPr/>
          <p:nvPr/>
        </p:nvSpPr>
        <p:spPr>
          <a:xfrm>
            <a:off x="388620" y="1822996"/>
            <a:ext cx="1210818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have our Production database in a container which we can spin up in very small amount of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 developers could use this for doing their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can build it into our Test process so that we know we are always using the latest version of our production database and adding the 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artifacts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our release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8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47600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29389E-32E8-4101-B0E8-560BE6136443}"/>
              </a:ext>
            </a:extLst>
          </p:cNvPr>
          <p:cNvSpPr/>
          <p:nvPr/>
        </p:nvSpPr>
        <p:spPr>
          <a:xfrm>
            <a:off x="1577340" y="2280196"/>
            <a:ext cx="97764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name Kubernetes originates from Greek, meaning helmsman or pilot, and is the root of governor and cybernetic. </a:t>
            </a:r>
            <a:b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K8s is an abbreviation derived by replacing the 8 letters “</a:t>
            </a: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ubernete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with “8”.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69916-EB37-48A7-A33F-B6D835CB2AF9}"/>
              </a:ext>
            </a:extLst>
          </p:cNvPr>
          <p:cNvSpPr/>
          <p:nvPr/>
        </p:nvSpPr>
        <p:spPr>
          <a:xfrm>
            <a:off x="2948940" y="6308209"/>
            <a:ext cx="7033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https://kubernetes.io/docs/concepts/overview/what-is-kubernetes/</a:t>
            </a:r>
          </a:p>
        </p:txBody>
      </p:sp>
    </p:spTree>
    <p:extLst>
      <p:ext uri="{BB962C8B-B14F-4D97-AF65-F5344CB8AC3E}">
        <p14:creationId xmlns:p14="http://schemas.microsoft.com/office/powerpoint/2010/main" val="98636383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B184A20-4EB0-4340-BE75-7E66DC767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155" y="1784033"/>
            <a:ext cx="5423839" cy="41443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256F44-398B-46B4-8A0C-0636AEA9CB8D}"/>
              </a:ext>
            </a:extLst>
          </p:cNvPr>
          <p:cNvSpPr/>
          <p:nvPr/>
        </p:nvSpPr>
        <p:spPr>
          <a:xfrm>
            <a:off x="3040380" y="6308209"/>
            <a:ext cx="7033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https://kubernetes.io/docs/concepts/overview/what-is-kubernetes/</a:t>
            </a:r>
          </a:p>
        </p:txBody>
      </p:sp>
    </p:spTree>
    <p:extLst>
      <p:ext uri="{BB962C8B-B14F-4D97-AF65-F5344CB8AC3E}">
        <p14:creationId xmlns:p14="http://schemas.microsoft.com/office/powerpoint/2010/main" val="385132552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8E56BC-7EE7-494F-AD5E-AB9835856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5" y="1"/>
            <a:ext cx="12188825" cy="68511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F27358-0AA8-48D6-94FD-F6FB41179DD5}"/>
              </a:ext>
            </a:extLst>
          </p:cNvPr>
          <p:cNvSpPr/>
          <p:nvPr/>
        </p:nvSpPr>
        <p:spPr>
          <a:xfrm>
            <a:off x="335360" y="1772817"/>
            <a:ext cx="4868640" cy="529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ppleStorm" panose="02000603000000000000" pitchFamily="50" charset="0"/>
              <a:ea typeface="+mn-ea"/>
              <a:cs typeface="Calibri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ppleStorm" panose="02000603000000000000" pitchFamily="50" charset="0"/>
                <a:ea typeface="+mn-ea"/>
                <a:cs typeface="Calibri Light"/>
              </a:rPr>
              <a:t>Just like Jimi Hendrix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ppleStorm" panose="02000603000000000000" pitchFamily="50" charset="0"/>
              <a:ea typeface="+mn-ea"/>
              <a:cs typeface="Calibri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ppleStorm" panose="02000603000000000000" pitchFamily="50" charset="0"/>
                <a:ea typeface="Calibri"/>
                <a:cs typeface="Calibri"/>
              </a:rPr>
              <a:t>We love to get feedback</a:t>
            </a: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ppleStorm" panose="02000603000000000000" pitchFamily="50" charset="0"/>
              <a:ea typeface="+mn-ea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ppleStorm" panose="02000603000000000000" pitchFamily="50" charset="0"/>
              <a:ea typeface="Calibri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ppleStorm" panose="02000603000000000000" pitchFamily="50" charset="0"/>
              <a:ea typeface="Calibri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ppleStorm" panose="02000603000000000000" pitchFamily="50" charset="0"/>
              <a:ea typeface="Calibri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ppleStorm" panose="02000603000000000000" pitchFamily="50" charset="0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ppleStorm" panose="02000603000000000000" pitchFamily="50" charset="0"/>
                <a:ea typeface="Calibri"/>
                <a:cs typeface="Calibri"/>
                <a:hlinkClick r:id="rId3"/>
              </a:rPr>
              <a:t>Please complete the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ppleStorm" panose="02000603000000000000" pitchFamily="50" charset="0"/>
                <a:ea typeface="+mn-ea"/>
                <a:cs typeface="Calibri"/>
                <a:hlinkClick r:id="rId3"/>
              </a:rPr>
              <a:t>session feedback forms</a:t>
            </a: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ppleStorm" panose="02000603000000000000" pitchFamily="50" charset="0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7039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384" y="1700809"/>
            <a:ext cx="11593288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rgbClr val="828BCE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solidFill>
                  <a:prstClr val="white"/>
                </a:solidFill>
                <a:latin typeface="AppleStorm" panose="02000603000000000000" pitchFamily="50" charset="0"/>
              </a:rPr>
              <a:t> : Rob (although Chrissy calls me Beard </a:t>
            </a:r>
            <a:r>
              <a:rPr lang="en-GB" sz="3200" b="1" i="1" dirty="0">
                <a:solidFill>
                  <a:prstClr val="white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 )</a:t>
            </a:r>
            <a:endParaRPr lang="en-GB" sz="3200" b="1" i="1" dirty="0">
              <a:solidFill>
                <a:prstClr val="white"/>
              </a:solidFill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rgbClr val="828BCE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solidFill>
                  <a:prstClr val="white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solidFill>
                  <a:prstClr val="white"/>
                </a:solidFill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solidFill>
                  <a:prstClr val="white"/>
                </a:solidFill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solidFill>
                  <a:prstClr val="white"/>
                </a:solidFill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solidFill>
                  <a:prstClr val="white"/>
                </a:solidFill>
                <a:latin typeface="AppleStorm" panose="02000603000000000000" pitchFamily="50" charset="0"/>
              </a:rPr>
              <a:t>DevOpser</a:t>
            </a:r>
            <a:r>
              <a:rPr lang="en-GB" sz="3200" b="1" i="1" dirty="0">
                <a:solidFill>
                  <a:prstClr val="white"/>
                </a:solidFill>
                <a:latin typeface="AppleStorm" panose="02000603000000000000" pitchFamily="50" charset="0"/>
              </a:rPr>
              <a:t>! </a:t>
            </a: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solidFill>
                  <a:prstClr val="white"/>
                </a:solidFill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solidFill>
                  <a:prstClr val="white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solidFill>
                <a:prstClr val="white"/>
              </a:solidFill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rgbClr val="828BCE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solidFill>
                  <a:prstClr val="white"/>
                </a:solidFill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solidFill>
                  <a:prstClr val="white"/>
                </a:solidFill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solidFill>
                  <a:prstClr val="white"/>
                </a:solidFill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rgbClr val="828BCE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solidFill>
                  <a:prstClr val="white"/>
                </a:solidFill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rgbClr val="828BCE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rgbClr val="828BCE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solidFill>
                  <a:prstClr val="white"/>
                </a:solidFill>
                <a:latin typeface="AppleStorm" panose="02000603000000000000" pitchFamily="50" charset="0"/>
              </a:rPr>
              <a:t>: </a:t>
            </a:r>
            <a:r>
              <a:rPr lang="en-GB" sz="3200" b="1" i="1" dirty="0" err="1">
                <a:solidFill>
                  <a:prstClr val="white"/>
                </a:solidFill>
                <a:latin typeface="AppleStorm" panose="02000603000000000000" pitchFamily="50" charset="0"/>
              </a:rPr>
              <a:t>PsConfEU</a:t>
            </a:r>
            <a:r>
              <a:rPr lang="en-GB" sz="3200" b="1" i="1" dirty="0">
                <a:solidFill>
                  <a:prstClr val="white"/>
                </a:solidFill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solidFill>
                  <a:prstClr val="white"/>
                </a:solidFill>
                <a:latin typeface="AppleStorm" panose="02000603000000000000" pitchFamily="50" charset="0"/>
              </a:rPr>
              <a:t>PsConfAsia</a:t>
            </a:r>
            <a:r>
              <a:rPr lang="en-GB" sz="3200" b="1" i="1" dirty="0">
                <a:solidFill>
                  <a:prstClr val="white"/>
                </a:solidFill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solidFill>
                  <a:prstClr val="white"/>
                </a:solidFill>
                <a:latin typeface="AppleStorm" panose="02000603000000000000" pitchFamily="50" charset="0"/>
              </a:rPr>
              <a:t>PSSaturdays</a:t>
            </a:r>
            <a:r>
              <a:rPr lang="en-GB" sz="3200" b="1" i="1" dirty="0">
                <a:solidFill>
                  <a:prstClr val="white"/>
                </a:solidFill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solidFill>
                  <a:prstClr val="white"/>
                </a:solidFill>
                <a:latin typeface="AppleStorm" panose="02000603000000000000" pitchFamily="50" charset="0"/>
              </a:rPr>
              <a:t>PSMondays</a:t>
            </a:r>
            <a:r>
              <a:rPr lang="en-GB" sz="3200" b="1" i="1" dirty="0">
                <a:solidFill>
                  <a:prstClr val="white"/>
                </a:solidFill>
                <a:latin typeface="AppleStorm" panose="02000603000000000000" pitchFamily="50" charset="0"/>
              </a:rPr>
              <a:t>, User Groups PowerShell and SQL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rgbClr val="828BCE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rgbClr val="828BCE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solidFill>
                  <a:prstClr val="white"/>
                </a:solidFill>
                <a:latin typeface="AppleStorm" panose="02000603000000000000" pitchFamily="50" charset="0"/>
              </a:rPr>
              <a:t>: PowerShell VG, PowerShell Conference EU Organiser, </a:t>
            </a:r>
            <a:r>
              <a:rPr lang="en-GB" sz="3200" b="1" i="1" dirty="0" err="1">
                <a:solidFill>
                  <a:prstClr val="white"/>
                </a:solidFill>
                <a:latin typeface="AppleStorm" panose="02000603000000000000" pitchFamily="50" charset="0"/>
              </a:rPr>
              <a:t>PSDayUK</a:t>
            </a:r>
            <a:r>
              <a:rPr lang="en-GB" sz="3200" b="1" i="1" dirty="0">
                <a:solidFill>
                  <a:prstClr val="white"/>
                </a:solidFill>
                <a:latin typeface="AppleStorm" panose="02000603000000000000" pitchFamily="50" charset="0"/>
              </a:rPr>
              <a:t> Organiser, SQL South West , SQL Sat Exeter , dbatools, dbachecks, MVP</a:t>
            </a:r>
          </a:p>
        </p:txBody>
      </p:sp>
    </p:spTree>
    <p:extLst>
      <p:ext uri="{BB962C8B-B14F-4D97-AF65-F5344CB8AC3E}">
        <p14:creationId xmlns:p14="http://schemas.microsoft.com/office/powerpoint/2010/main" val="40029280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117" y="1793534"/>
            <a:ext cx="11665296" cy="4587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solidFill>
                  <a:prstClr val="white"/>
                </a:solidFill>
                <a:latin typeface="AppleStorm" panose="02000603000000000000" pitchFamily="50" charset="0"/>
              </a:rPr>
              <a:t> 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solidFill>
                  <a:prstClr val="white"/>
                </a:solidFill>
                <a:latin typeface="AppleStorm" panose="02000603000000000000" pitchFamily="50" charset="0"/>
              </a:rPr>
              <a:t> Drink Coffee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solidFill>
                  <a:prstClr val="white"/>
                </a:solidFill>
                <a:latin typeface="AppleStorm" panose="02000603000000000000" pitchFamily="50" charset="0"/>
              </a:rPr>
              <a:t> Learn Loads at Polar Conf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solidFill>
                  <a:prstClr val="white"/>
                </a:solidFill>
                <a:latin typeface="AppleStorm" panose="02000603000000000000" pitchFamily="50" charset="0"/>
              </a:rPr>
              <a:t> Create Continuous Delivery Process for Delivering Modules to the PowerShell Gallery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23AD3-AB60-460A-99BA-479BAABAAA41}"/>
              </a:ext>
            </a:extLst>
          </p:cNvPr>
          <p:cNvSpPr/>
          <p:nvPr/>
        </p:nvSpPr>
        <p:spPr>
          <a:xfrm>
            <a:off x="2927648" y="2492897"/>
            <a:ext cx="4895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b="1" i="1" dirty="0">
                <a:solidFill>
                  <a:prstClr val="white"/>
                </a:solidFill>
                <a:highlight>
                  <a:srgbClr val="000000"/>
                </a:highlight>
                <a:latin typeface="AppleStorm" panose="02000603000000000000" pitchFamily="50" charset="0"/>
              </a:rPr>
              <a:t>Appropriate Liquid</a:t>
            </a:r>
            <a:endParaRPr lang="en-GB" sz="4800" dirty="0">
              <a:solidFill>
                <a:prstClr val="white"/>
              </a:solidFill>
              <a:highlight>
                <a:srgbClr val="000000"/>
              </a:highligh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41741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B35EA-33DD-48DB-A28B-1E5B60489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224" y="2280446"/>
            <a:ext cx="9252113" cy="24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60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pic>
        <p:nvPicPr>
          <p:cNvPr id="1026" name="Picture 2" descr="https://www.red-gate.com/simple-talk/wp-content/uploads/2014/07/app1.jpg">
            <a:extLst>
              <a:ext uri="{FF2B5EF4-FFF2-40B4-BE49-F238E27FC236}">
                <a16:creationId xmlns:a16="http://schemas.microsoft.com/office/drawing/2014/main" id="{BD85547C-1E11-4057-8C3A-2A912731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253" y="2171700"/>
            <a:ext cx="4645494" cy="37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0053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Container Registry -ACR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256F44-398B-46B4-8A0C-0636AEA9CB8D}"/>
              </a:ext>
            </a:extLst>
          </p:cNvPr>
          <p:cNvSpPr/>
          <p:nvPr/>
        </p:nvSpPr>
        <p:spPr>
          <a:xfrm>
            <a:off x="3040380" y="6308209"/>
            <a:ext cx="7033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https://kubernetes.io/docs/concepts/overview/what-is-kubernetes/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29D15-B5F2-4AA5-8FBB-5774451794B9}"/>
              </a:ext>
            </a:extLst>
          </p:cNvPr>
          <p:cNvSpPr/>
          <p:nvPr/>
        </p:nvSpPr>
        <p:spPr>
          <a:xfrm>
            <a:off x="1577340" y="2280196"/>
            <a:ext cx="9776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 Container registry</a:t>
            </a:r>
          </a:p>
        </p:txBody>
      </p:sp>
    </p:spTree>
    <p:extLst>
      <p:ext uri="{BB962C8B-B14F-4D97-AF65-F5344CB8AC3E}">
        <p14:creationId xmlns:p14="http://schemas.microsoft.com/office/powerpoint/2010/main" val="40009853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Container Registry -ACR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29D15-B5F2-4AA5-8FBB-5774451794B9}"/>
              </a:ext>
            </a:extLst>
          </p:cNvPr>
          <p:cNvSpPr/>
          <p:nvPr/>
        </p:nvSpPr>
        <p:spPr>
          <a:xfrm>
            <a:off x="1211580" y="1861096"/>
            <a:ext cx="107823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 Container registry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one using Azure CLI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az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acr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 create --resource-group </a:t>
            </a: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beardkubes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 --name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beardacr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 --location </a:t>
            </a: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westeurope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 --</a:t>
            </a: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sku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 Basic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--admin-enabled </a:t>
            </a:r>
          </a:p>
        </p:txBody>
      </p:sp>
    </p:spTree>
    <p:extLst>
      <p:ext uri="{BB962C8B-B14F-4D97-AF65-F5344CB8AC3E}">
        <p14:creationId xmlns:p14="http://schemas.microsoft.com/office/powerpoint/2010/main" val="322578111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a Docker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29D15-B5F2-4AA5-8FBB-5774451794B9}"/>
              </a:ext>
            </a:extLst>
          </p:cNvPr>
          <p:cNvSpPr/>
          <p:nvPr/>
        </p:nvSpPr>
        <p:spPr>
          <a:xfrm>
            <a:off x="1249680" y="1838236"/>
            <a:ext cx="9692640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the latest SQL Server 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docker pull  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microsoft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mssql-server-linux:latest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highlight>
                <a:srgbClr val="0000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Container and mount volume to 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docker run -d -p 15788:1433 --name 2017 -v C:\MSSQL\BACKUP:/var/opt/mssql/data/backup -e SA_PASSWORD=StupidPassw0rd -e ACCEPT_EULA=Y 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microsoft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mssql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-server-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linux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highlight>
                <a:srgbClr val="0000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7382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Prepare the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29D15-B5F2-4AA5-8FBB-5774451794B9}"/>
              </a:ext>
            </a:extLst>
          </p:cNvPr>
          <p:cNvSpPr/>
          <p:nvPr/>
        </p:nvSpPr>
        <p:spPr>
          <a:xfrm>
            <a:off x="1474470" y="1829624"/>
            <a:ext cx="924306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Restore the database onto the 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$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restoreDbaDatabaseSplat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= @{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SqlCredential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= $cred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Path = '/var/opt/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mssql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/data/backup/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BACKUPFILE.bak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SqlInstance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= 'localhost,15788'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useDestinationDefaultDirectories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= $true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Restore-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DbaDatabase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 @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restoreDbaDatabaseSplat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8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0F8F26-3AE6-400B-AE4E-8C418D5D3DD0}"/>
              </a:ext>
            </a:extLst>
          </p:cNvPr>
          <p:cNvSpPr txBox="1"/>
          <p:nvPr/>
        </p:nvSpPr>
        <p:spPr>
          <a:xfrm>
            <a:off x="4991100" y="623126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dbatools.io</a:t>
            </a:r>
          </a:p>
        </p:txBody>
      </p:sp>
    </p:spTree>
    <p:extLst>
      <p:ext uri="{BB962C8B-B14F-4D97-AF65-F5344CB8AC3E}">
        <p14:creationId xmlns:p14="http://schemas.microsoft.com/office/powerpoint/2010/main" val="2156835776"/>
      </p:ext>
    </p:extLst>
  </p:cSld>
  <p:clrMapOvr>
    <a:masterClrMapping/>
  </p:clrMapOvr>
  <p:transition spd="slow">
    <p:push dir="u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dataMindsConnect2018_v0.potx" id="{DD0FC766-14DD-4F0C-83F1-B3A28D9ABB3E}" vid="{862FD4F9-D36B-41FC-9D49-622CD53AD816}"/>
    </a:ext>
  </a:extLst>
</a:theme>
</file>

<file path=ppt/theme/theme2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408</Words>
  <Application>Microsoft Office PowerPoint</Application>
  <PresentationFormat>Widescreen</PresentationFormat>
  <Paragraphs>91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AppleStorm</vt:lpstr>
      <vt:lpstr>Arial</vt:lpstr>
      <vt:lpstr>Calibri</vt:lpstr>
      <vt:lpstr>Calibri Light</vt:lpstr>
      <vt:lpstr>Consolas</vt:lpstr>
      <vt:lpstr>Coo Hew</vt:lpstr>
      <vt:lpstr>Corbel</vt:lpstr>
      <vt:lpstr>Roboto Black</vt:lpstr>
      <vt:lpstr>Roboto Condensed</vt:lpstr>
      <vt:lpstr>Space Mono</vt:lpstr>
      <vt:lpstr>Ubuntu Mono</vt:lpstr>
      <vt:lpstr>Wingdings</vt:lpstr>
      <vt:lpstr>Work Sans</vt:lpstr>
      <vt:lpstr>Kantoorthema</vt:lpstr>
      <vt:lpstr>Chalkboard 16x9</vt:lpstr>
      <vt:lpstr>PowerPoint Presentation</vt:lpstr>
      <vt:lpstr>speaker questionnaire</vt:lpstr>
      <vt:lpstr>TODAY’s TO DO LIST</vt:lpstr>
      <vt:lpstr>Continuous Delivery</vt:lpstr>
      <vt:lpstr>Continuous Integration</vt:lpstr>
      <vt:lpstr>Azure Container Registry -ACR </vt:lpstr>
      <vt:lpstr>Azure Container Registry -ACR </vt:lpstr>
      <vt:lpstr>Build a Docker Image</vt:lpstr>
      <vt:lpstr>Prepare the image</vt:lpstr>
      <vt:lpstr>Push to the ACR</vt:lpstr>
      <vt:lpstr>Push to the ACR</vt:lpstr>
      <vt:lpstr>Push to the ACR</vt:lpstr>
      <vt:lpstr>Now we are ready</vt:lpstr>
      <vt:lpstr>Kubernetes</vt:lpstr>
      <vt:lpstr>Kubernetes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Sewell</dc:creator>
  <cp:lastModifiedBy>Rob Sewell</cp:lastModifiedBy>
  <cp:revision>1</cp:revision>
  <dcterms:created xsi:type="dcterms:W3CDTF">2018-10-13T11:46:52Z</dcterms:created>
  <dcterms:modified xsi:type="dcterms:W3CDTF">2018-10-13T11:52:42Z</dcterms:modified>
</cp:coreProperties>
</file>