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7" d="100"/>
          <a:sy n="87" d="100"/>
        </p:scale>
        <p:origin x="8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7/28/2015</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7/28/2015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Azure VM SQL Automated backup and patching</a:t>
            </a:r>
            <a:endParaRPr lang="en-GB" dirty="0"/>
          </a:p>
        </p:txBody>
      </p:sp>
      <p:sp>
        <p:nvSpPr>
          <p:cNvPr id="3" name="Subtitle 2"/>
          <p:cNvSpPr>
            <a:spLocks noGrp="1"/>
          </p:cNvSpPr>
          <p:nvPr>
            <p:ph type="subTitle" idx="1"/>
          </p:nvPr>
        </p:nvSpPr>
        <p:spPr/>
        <p:txBody>
          <a:bodyPr/>
          <a:lstStyle/>
          <a:p>
            <a:r>
              <a:rPr lang="en-GB" dirty="0" smtClean="0"/>
              <a:t>Rob Sewell</a:t>
            </a:r>
            <a:endParaRPr lang="en-GB" dirty="0"/>
          </a:p>
        </p:txBody>
      </p:sp>
    </p:spTree>
    <p:extLst>
      <p:ext uri="{BB962C8B-B14F-4D97-AF65-F5344CB8AC3E}">
        <p14:creationId xmlns:p14="http://schemas.microsoft.com/office/powerpoint/2010/main" val="108648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76149"/>
            <a:ext cx="10396882" cy="1151965"/>
          </a:xfrm>
        </p:spPr>
        <p:txBody>
          <a:bodyPr>
            <a:normAutofit/>
          </a:bodyPr>
          <a:lstStyle/>
          <a:p>
            <a:r>
              <a:rPr lang="en-US" dirty="0" smtClean="0"/>
              <a:t>Look out for</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483523491"/>
              </p:ext>
            </p:extLst>
          </p:nvPr>
        </p:nvGraphicFramePr>
        <p:xfrm>
          <a:off x="683625" y="1931842"/>
          <a:ext cx="10716768" cy="528320"/>
        </p:xfrm>
        <a:graphic>
          <a:graphicData uri="http://schemas.openxmlformats.org/drawingml/2006/table">
            <a:tbl>
              <a:tblPr/>
              <a:tblGrid>
                <a:gridCol w="10716768">
                  <a:extLst>
                    <a:ext uri="{9D8B030D-6E8A-4147-A177-3AD203B41FA5}">
                      <a16:colId xmlns:a16="http://schemas.microsoft.com/office/drawing/2014/main" val="965879665"/>
                    </a:ext>
                  </a:extLst>
                </a:gridCol>
              </a:tblGrid>
              <a:tr h="0">
                <a:tc>
                  <a:txBody>
                    <a:bodyPr/>
                    <a:lstStyle/>
                    <a:p>
                      <a:pPr marL="0" marR="0" fontAlgn="t">
                        <a:spcBef>
                          <a:spcPts val="0"/>
                        </a:spcBef>
                        <a:spcAft>
                          <a:spcPts val="0"/>
                        </a:spcAft>
                      </a:pPr>
                      <a:endParaRPr lang="en-US" sz="2800" dirty="0">
                        <a:effectLst/>
                        <a:latin typeface="Calibri" panose="020F050202020403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1855031102"/>
                  </a:ext>
                </a:extLst>
              </a:tr>
            </a:tbl>
          </a:graphicData>
        </a:graphic>
      </p:graphicFrame>
      <p:pic>
        <p:nvPicPr>
          <p:cNvPr id="3" name="Picture 2"/>
          <p:cNvPicPr>
            <a:picLocks noChangeAspect="1"/>
          </p:cNvPicPr>
          <p:nvPr/>
        </p:nvPicPr>
        <p:blipFill>
          <a:blip r:embed="rId2"/>
          <a:stretch>
            <a:fillRect/>
          </a:stretch>
        </p:blipFill>
        <p:spPr>
          <a:xfrm>
            <a:off x="2055571" y="1296458"/>
            <a:ext cx="7855333" cy="4146051"/>
          </a:xfrm>
          <a:prstGeom prst="rect">
            <a:avLst/>
          </a:prstGeom>
        </p:spPr>
      </p:pic>
    </p:spTree>
    <p:extLst>
      <p:ext uri="{BB962C8B-B14F-4D97-AF65-F5344CB8AC3E}">
        <p14:creationId xmlns:p14="http://schemas.microsoft.com/office/powerpoint/2010/main" val="398853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automated backup</a:t>
            </a:r>
            <a:endParaRPr lang="en-GB" dirty="0"/>
          </a:p>
        </p:txBody>
      </p:sp>
      <p:sp>
        <p:nvSpPr>
          <p:cNvPr id="3" name="Content Placeholder 2"/>
          <p:cNvSpPr>
            <a:spLocks noGrp="1"/>
          </p:cNvSpPr>
          <p:nvPr>
            <p:ph sz="quarter" idx="13"/>
          </p:nvPr>
        </p:nvSpPr>
        <p:spPr/>
        <p:txBody>
          <a:bodyPr/>
          <a:lstStyle/>
          <a:p>
            <a:r>
              <a:rPr lang="en-GB" dirty="0" smtClean="0"/>
              <a:t>Automatically backup sql user databases in azure virtual machine</a:t>
            </a:r>
          </a:p>
          <a:p>
            <a:r>
              <a:rPr lang="en-GB" dirty="0" smtClean="0"/>
              <a:t>Simple and easy to configure</a:t>
            </a:r>
          </a:p>
          <a:p>
            <a:r>
              <a:rPr lang="en-GB" dirty="0" smtClean="0"/>
              <a:t>Set it up when provisioning or add to existing machine</a:t>
            </a:r>
          </a:p>
          <a:p>
            <a:r>
              <a:rPr lang="en-GB" dirty="0" smtClean="0"/>
              <a:t>Reduce maintenance and set up</a:t>
            </a:r>
            <a:endParaRPr lang="en-GB" dirty="0"/>
          </a:p>
        </p:txBody>
      </p:sp>
    </p:spTree>
    <p:extLst>
      <p:ext uri="{BB962C8B-B14F-4D97-AF65-F5344CB8AC3E}">
        <p14:creationId xmlns:p14="http://schemas.microsoft.com/office/powerpoint/2010/main" val="359084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automated patching</a:t>
            </a:r>
            <a:endParaRPr lang="en-GB" dirty="0"/>
          </a:p>
        </p:txBody>
      </p:sp>
      <p:sp>
        <p:nvSpPr>
          <p:cNvPr id="3" name="Content Placeholder 2"/>
          <p:cNvSpPr>
            <a:spLocks noGrp="1"/>
          </p:cNvSpPr>
          <p:nvPr>
            <p:ph sz="quarter" idx="13"/>
          </p:nvPr>
        </p:nvSpPr>
        <p:spPr/>
        <p:txBody>
          <a:bodyPr/>
          <a:lstStyle/>
          <a:p>
            <a:r>
              <a:rPr lang="en-GB" dirty="0" smtClean="0"/>
              <a:t>Automatically install updates in azure virtual machine</a:t>
            </a:r>
          </a:p>
          <a:p>
            <a:r>
              <a:rPr lang="en-GB" dirty="0" smtClean="0"/>
              <a:t>Simple and easy to configure</a:t>
            </a:r>
          </a:p>
          <a:p>
            <a:r>
              <a:rPr lang="en-GB" dirty="0" smtClean="0"/>
              <a:t>Set it up when provisioning or add to existing machine</a:t>
            </a:r>
          </a:p>
          <a:p>
            <a:r>
              <a:rPr lang="en-GB" dirty="0" smtClean="0"/>
              <a:t>Reduce maintenance and set up</a:t>
            </a:r>
            <a:endParaRPr lang="en-GB" dirty="0"/>
          </a:p>
        </p:txBody>
      </p:sp>
    </p:spTree>
    <p:extLst>
      <p:ext uri="{BB962C8B-B14F-4D97-AF65-F5344CB8AC3E}">
        <p14:creationId xmlns:p14="http://schemas.microsoft.com/office/powerpoint/2010/main" val="208516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76149"/>
            <a:ext cx="10396882" cy="1151965"/>
          </a:xfrm>
        </p:spPr>
        <p:txBody>
          <a:bodyPr/>
          <a:lstStyle/>
          <a:p>
            <a:r>
              <a:rPr lang="en-GB" dirty="0" smtClean="0"/>
              <a:t>Automated backup</a:t>
            </a:r>
            <a:endParaRPr lang="en-GB" dirty="0"/>
          </a:p>
        </p:txBody>
      </p:sp>
      <p:sp>
        <p:nvSpPr>
          <p:cNvPr id="3" name="Content Placeholder 2"/>
          <p:cNvSpPr>
            <a:spLocks noGrp="1"/>
          </p:cNvSpPr>
          <p:nvPr>
            <p:ph sz="quarter" idx="13"/>
          </p:nvPr>
        </p:nvSpPr>
        <p:spPr>
          <a:xfrm>
            <a:off x="598018" y="1302616"/>
            <a:ext cx="10394707" cy="3311189"/>
          </a:xfrm>
        </p:spPr>
        <p:txBody>
          <a:bodyPr/>
          <a:lstStyle/>
          <a:p>
            <a:r>
              <a:rPr lang="en-GB" dirty="0"/>
              <a:t>requires the </a:t>
            </a:r>
            <a:r>
              <a:rPr lang="en-US" dirty="0"/>
              <a:t>SQL Server IaaS Agent</a:t>
            </a:r>
            <a:endParaRPr lang="en-GB" dirty="0" smtClean="0"/>
          </a:p>
          <a:p>
            <a:r>
              <a:rPr lang="en-US" dirty="0"/>
              <a:t>only </a:t>
            </a:r>
            <a:r>
              <a:rPr lang="en-US" dirty="0" smtClean="0"/>
              <a:t>supports </a:t>
            </a:r>
            <a:r>
              <a:rPr lang="en-US" dirty="0"/>
              <a:t>SQL Server 2014 and Windows Server 2012 and </a:t>
            </a:r>
            <a:r>
              <a:rPr lang="en-US" dirty="0" smtClean="0"/>
              <a:t>2012R2</a:t>
            </a:r>
          </a:p>
          <a:p>
            <a:r>
              <a:rPr lang="en-US" dirty="0"/>
              <a:t>maximum </a:t>
            </a:r>
            <a:r>
              <a:rPr lang="en-US" dirty="0" smtClean="0"/>
              <a:t>retention </a:t>
            </a:r>
            <a:r>
              <a:rPr lang="en-US" dirty="0"/>
              <a:t>period </a:t>
            </a:r>
            <a:r>
              <a:rPr lang="en-US" dirty="0" smtClean="0"/>
              <a:t>of </a:t>
            </a:r>
            <a:r>
              <a:rPr lang="en-US" dirty="0"/>
              <a:t>30 days </a:t>
            </a:r>
            <a:endParaRPr lang="en-GB" dirty="0" smtClean="0"/>
          </a:p>
          <a:p>
            <a:r>
              <a:rPr lang="en-GB" dirty="0" smtClean="0"/>
              <a:t>Azure decides the </a:t>
            </a:r>
            <a:r>
              <a:rPr lang="en-GB" dirty="0" err="1" smtClean="0"/>
              <a:t>freqency</a:t>
            </a:r>
            <a:endParaRPr lang="en-GB" dirty="0"/>
          </a:p>
        </p:txBody>
      </p:sp>
    </p:spTree>
    <p:extLst>
      <p:ext uri="{BB962C8B-B14F-4D97-AF65-F5344CB8AC3E}">
        <p14:creationId xmlns:p14="http://schemas.microsoft.com/office/powerpoint/2010/main" val="312196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76149"/>
            <a:ext cx="10396882" cy="1151965"/>
          </a:xfrm>
        </p:spPr>
        <p:txBody>
          <a:bodyPr>
            <a:normAutofit/>
          </a:bodyPr>
          <a:lstStyle/>
          <a:p>
            <a:r>
              <a:rPr lang="en-US" dirty="0" smtClean="0"/>
              <a:t>There </a:t>
            </a:r>
            <a:r>
              <a:rPr lang="en-US" dirty="0"/>
              <a:t>are some restrictions </a:t>
            </a:r>
            <a:endParaRPr lang="en-GB" dirty="0"/>
          </a:p>
        </p:txBody>
      </p:sp>
      <p:sp>
        <p:nvSpPr>
          <p:cNvPr id="3" name="Content Placeholder 2"/>
          <p:cNvSpPr>
            <a:spLocks noGrp="1"/>
          </p:cNvSpPr>
          <p:nvPr>
            <p:ph sz="quarter" idx="13"/>
          </p:nvPr>
        </p:nvSpPr>
        <p:spPr>
          <a:xfrm>
            <a:off x="598018" y="1302616"/>
            <a:ext cx="10394707" cy="3311189"/>
          </a:xfrm>
        </p:spPr>
        <p:txBody>
          <a:bodyPr/>
          <a:lstStyle/>
          <a:p>
            <a:pPr fontAlgn="ctr"/>
            <a:r>
              <a:rPr lang="en-US" dirty="0" smtClean="0"/>
              <a:t>Only </a:t>
            </a:r>
            <a:r>
              <a:rPr lang="en-US" dirty="0"/>
              <a:t>database backups are supported</a:t>
            </a:r>
          </a:p>
          <a:p>
            <a:pPr fontAlgn="ctr"/>
            <a:r>
              <a:rPr lang="en-US" dirty="0"/>
              <a:t>System databases are not supported so you need to back those up yourself</a:t>
            </a:r>
          </a:p>
          <a:p>
            <a:pPr fontAlgn="ctr"/>
            <a:r>
              <a:rPr lang="en-US" dirty="0"/>
              <a:t>You can only </a:t>
            </a:r>
            <a:r>
              <a:rPr lang="en-US" dirty="0"/>
              <a:t>b</a:t>
            </a:r>
            <a:r>
              <a:rPr lang="en-US" dirty="0" smtClean="0"/>
              <a:t>ack </a:t>
            </a:r>
            <a:r>
              <a:rPr lang="en-US" dirty="0"/>
              <a:t>up to Azure storage</a:t>
            </a:r>
          </a:p>
          <a:p>
            <a:pPr fontAlgn="ctr"/>
            <a:r>
              <a:rPr lang="en-US" dirty="0"/>
              <a:t>Maximum backup size is 1Tb as this is the maximum size for a blob in Azure storage</a:t>
            </a:r>
          </a:p>
          <a:p>
            <a:pPr fontAlgn="ctr"/>
            <a:r>
              <a:rPr lang="en-US" dirty="0"/>
              <a:t>Simple recovery is not supported</a:t>
            </a:r>
          </a:p>
        </p:txBody>
      </p:sp>
    </p:spTree>
    <p:extLst>
      <p:ext uri="{BB962C8B-B14F-4D97-AF65-F5344CB8AC3E}">
        <p14:creationId xmlns:p14="http://schemas.microsoft.com/office/powerpoint/2010/main" val="138190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76149"/>
            <a:ext cx="10396882" cy="1151965"/>
          </a:xfrm>
        </p:spPr>
        <p:txBody>
          <a:bodyPr>
            <a:normAutofit/>
          </a:bodyPr>
          <a:lstStyle/>
          <a:p>
            <a:r>
              <a:rPr lang="en-US" dirty="0"/>
              <a:t>A full backup is taken </a:t>
            </a:r>
            <a:endParaRPr lang="en-GB" dirty="0"/>
          </a:p>
        </p:txBody>
      </p:sp>
      <p:sp>
        <p:nvSpPr>
          <p:cNvPr id="3" name="Content Placeholder 2"/>
          <p:cNvSpPr>
            <a:spLocks noGrp="1"/>
          </p:cNvSpPr>
          <p:nvPr>
            <p:ph sz="quarter" idx="13"/>
          </p:nvPr>
        </p:nvSpPr>
        <p:spPr>
          <a:xfrm>
            <a:off x="598018" y="1302616"/>
            <a:ext cx="10394707" cy="3311189"/>
          </a:xfrm>
        </p:spPr>
        <p:txBody>
          <a:bodyPr/>
          <a:lstStyle/>
          <a:p>
            <a:pPr fontAlgn="ctr"/>
            <a:r>
              <a:rPr lang="en-US" dirty="0" smtClean="0"/>
              <a:t>when </a:t>
            </a:r>
            <a:r>
              <a:rPr lang="en-US" dirty="0"/>
              <a:t>an instance is added to use Managed backup</a:t>
            </a:r>
          </a:p>
          <a:p>
            <a:pPr fontAlgn="ctr"/>
            <a:r>
              <a:rPr lang="en-US" dirty="0"/>
              <a:t>When transaction log growth is 1Gb or more</a:t>
            </a:r>
          </a:p>
          <a:p>
            <a:pPr fontAlgn="ctr"/>
            <a:r>
              <a:rPr lang="en-US" dirty="0"/>
              <a:t>At least once a week</a:t>
            </a:r>
          </a:p>
          <a:p>
            <a:pPr fontAlgn="ctr"/>
            <a:r>
              <a:rPr lang="en-US" dirty="0"/>
              <a:t>If the log chain is broken</a:t>
            </a:r>
          </a:p>
          <a:p>
            <a:pPr fontAlgn="ctr"/>
            <a:r>
              <a:rPr lang="en-US" dirty="0"/>
              <a:t>When a database is created</a:t>
            </a:r>
          </a:p>
        </p:txBody>
      </p:sp>
    </p:spTree>
    <p:extLst>
      <p:ext uri="{BB962C8B-B14F-4D97-AF65-F5344CB8AC3E}">
        <p14:creationId xmlns:p14="http://schemas.microsoft.com/office/powerpoint/2010/main" val="300727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76149"/>
            <a:ext cx="10396882" cy="1151965"/>
          </a:xfrm>
        </p:spPr>
        <p:txBody>
          <a:bodyPr>
            <a:normAutofit/>
          </a:bodyPr>
          <a:lstStyle/>
          <a:p>
            <a:r>
              <a:rPr lang="en-US" dirty="0"/>
              <a:t>A transaction log backup is taken</a:t>
            </a:r>
            <a:endParaRPr lang="en-US" dirty="0"/>
          </a:p>
        </p:txBody>
      </p:sp>
      <p:sp>
        <p:nvSpPr>
          <p:cNvPr id="3" name="Content Placeholder 2"/>
          <p:cNvSpPr>
            <a:spLocks noGrp="1"/>
          </p:cNvSpPr>
          <p:nvPr>
            <p:ph sz="quarter" idx="13"/>
          </p:nvPr>
        </p:nvSpPr>
        <p:spPr>
          <a:xfrm>
            <a:off x="598018" y="1302616"/>
            <a:ext cx="10394707" cy="3311189"/>
          </a:xfrm>
        </p:spPr>
        <p:txBody>
          <a:bodyPr/>
          <a:lstStyle/>
          <a:p>
            <a:pPr fontAlgn="ctr"/>
            <a:r>
              <a:rPr lang="en-US" dirty="0" smtClean="0"/>
              <a:t>If </a:t>
            </a:r>
            <a:r>
              <a:rPr lang="en-US" dirty="0"/>
              <a:t>no log backup is found</a:t>
            </a:r>
          </a:p>
          <a:p>
            <a:pPr fontAlgn="ctr"/>
            <a:r>
              <a:rPr lang="en-US" dirty="0"/>
              <a:t>Transaction log space used is 5Mb or larger</a:t>
            </a:r>
          </a:p>
          <a:p>
            <a:pPr fontAlgn="ctr"/>
            <a:r>
              <a:rPr lang="en-US" dirty="0"/>
              <a:t>At least once every two hours</a:t>
            </a:r>
          </a:p>
          <a:p>
            <a:pPr fontAlgn="ctr"/>
            <a:r>
              <a:rPr lang="en-US" dirty="0"/>
              <a:t>Any time the transaction log backup is lagging behind a full database backup. The goal is to keep the log chain ahead of full backup.</a:t>
            </a:r>
          </a:p>
        </p:txBody>
      </p:sp>
    </p:spTree>
    <p:extLst>
      <p:ext uri="{BB962C8B-B14F-4D97-AF65-F5344CB8AC3E}">
        <p14:creationId xmlns:p14="http://schemas.microsoft.com/office/powerpoint/2010/main" val="16686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sz="quarter" idx="13"/>
          </p:nvPr>
        </p:nvSpPr>
        <p:spPr/>
        <p:txBody>
          <a:bodyPr/>
          <a:lstStyle/>
          <a:p>
            <a:endParaRPr lang="en-GB"/>
          </a:p>
        </p:txBody>
      </p:sp>
    </p:spTree>
    <p:extLst>
      <p:ext uri="{BB962C8B-B14F-4D97-AF65-F5344CB8AC3E}">
        <p14:creationId xmlns:p14="http://schemas.microsoft.com/office/powerpoint/2010/main" val="407974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76149"/>
            <a:ext cx="10396882" cy="1151965"/>
          </a:xfrm>
        </p:spPr>
        <p:txBody>
          <a:bodyPr>
            <a:normAutofit/>
          </a:bodyPr>
          <a:lstStyle/>
          <a:p>
            <a:r>
              <a:rPr lang="en-US" dirty="0" smtClean="0"/>
              <a:t>Look out for</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4126768590"/>
              </p:ext>
            </p:extLst>
          </p:nvPr>
        </p:nvGraphicFramePr>
        <p:xfrm>
          <a:off x="683625" y="1931842"/>
          <a:ext cx="10716768" cy="2235200"/>
        </p:xfrm>
        <a:graphic>
          <a:graphicData uri="http://schemas.openxmlformats.org/drawingml/2006/table">
            <a:tbl>
              <a:tblPr/>
              <a:tblGrid>
                <a:gridCol w="10716768">
                  <a:extLst>
                    <a:ext uri="{9D8B030D-6E8A-4147-A177-3AD203B41FA5}">
                      <a16:colId xmlns:a16="http://schemas.microsoft.com/office/drawing/2014/main" val="965879665"/>
                    </a:ext>
                  </a:extLst>
                </a:gridCol>
              </a:tblGrid>
              <a:tr h="0">
                <a:tc>
                  <a:txBody>
                    <a:bodyPr/>
                    <a:lstStyle/>
                    <a:p>
                      <a:pPr marL="0" marR="0" fontAlgn="t">
                        <a:spcBef>
                          <a:spcPts val="0"/>
                        </a:spcBef>
                        <a:spcAft>
                          <a:spcPts val="0"/>
                        </a:spcAft>
                      </a:pPr>
                      <a:r>
                        <a:rPr lang="en-US" sz="2800" dirty="0">
                          <a:effectLst/>
                          <a:latin typeface="Calibri" panose="020F0502020204030204" pitchFamily="34" charset="0"/>
                        </a:rPr>
                        <a:t>When you enable Automated Patching for the first time, Azure configures the SQL Server IaaS Agent in the background. During this time, the portal will not show that Automated Patching is configured. Wait several minutes for the agent to be installed, configured. After that the portal will reflect the new settings.</a:t>
                      </a:r>
                    </a:p>
                  </a:txBody>
                  <a:tcPr marL="50800" marR="50800" marT="50800" marB="50800">
                    <a:lnL>
                      <a:noFill/>
                    </a:lnL>
                    <a:lnR>
                      <a:noFill/>
                    </a:lnR>
                    <a:lnT>
                      <a:noFill/>
                    </a:lnT>
                    <a:lnB>
                      <a:noFill/>
                    </a:lnB>
                  </a:tcPr>
                </a:tc>
                <a:extLst>
                  <a:ext uri="{0D108BD9-81ED-4DB2-BD59-A6C34878D82A}">
                    <a16:rowId xmlns:a16="http://schemas.microsoft.com/office/drawing/2014/main" val="1855031102"/>
                  </a:ext>
                </a:extLst>
              </a:tr>
            </a:tbl>
          </a:graphicData>
        </a:graphic>
      </p:graphicFrame>
    </p:spTree>
    <p:extLst>
      <p:ext uri="{BB962C8B-B14F-4D97-AF65-F5344CB8AC3E}">
        <p14:creationId xmlns:p14="http://schemas.microsoft.com/office/powerpoint/2010/main" val="1910827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18</TotalTime>
  <Words>310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Impact</vt:lpstr>
      <vt:lpstr>Main Event</vt:lpstr>
      <vt:lpstr>Azure VM SQL Automated backup and patching</vt:lpstr>
      <vt:lpstr>What is automated backup</vt:lpstr>
      <vt:lpstr>What is automated patching</vt:lpstr>
      <vt:lpstr>Automated backup</vt:lpstr>
      <vt:lpstr>There are some restrictions </vt:lpstr>
      <vt:lpstr>A full backup is taken </vt:lpstr>
      <vt:lpstr>A transaction log backup is taken</vt:lpstr>
      <vt:lpstr>DEMO</vt:lpstr>
      <vt:lpstr>Look out for</vt:lpstr>
      <vt:lpstr>Look out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VM SQL Automated backup and patching</dc:title>
  <dc:creator>Rob Sewell</dc:creator>
  <cp:lastModifiedBy>Rob Sewell</cp:lastModifiedBy>
  <cp:revision>3</cp:revision>
  <dcterms:created xsi:type="dcterms:W3CDTF">2015-07-28T06:07:09Z</dcterms:created>
  <dcterms:modified xsi:type="dcterms:W3CDTF">2015-07-28T06:25:40Z</dcterms:modified>
</cp:coreProperties>
</file>