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1" r:id="rId2"/>
    <p:sldId id="414" r:id="rId3"/>
    <p:sldId id="310" r:id="rId4"/>
    <p:sldId id="476" r:id="rId5"/>
    <p:sldId id="323" r:id="rId6"/>
    <p:sldId id="540" r:id="rId7"/>
    <p:sldId id="547" r:id="rId8"/>
    <p:sldId id="545" r:id="rId9"/>
    <p:sldId id="542" r:id="rId10"/>
    <p:sldId id="543" r:id="rId11"/>
    <p:sldId id="544" r:id="rId12"/>
    <p:sldId id="558" r:id="rId13"/>
    <p:sldId id="559" r:id="rId14"/>
    <p:sldId id="563" r:id="rId15"/>
    <p:sldId id="546" r:id="rId16"/>
    <p:sldId id="539" r:id="rId17"/>
    <p:sldId id="534" r:id="rId18"/>
    <p:sldId id="533" r:id="rId19"/>
    <p:sldId id="548" r:id="rId20"/>
    <p:sldId id="550" r:id="rId21"/>
    <p:sldId id="549" r:id="rId22"/>
    <p:sldId id="551" r:id="rId23"/>
    <p:sldId id="553" r:id="rId24"/>
    <p:sldId id="556" r:id="rId25"/>
    <p:sldId id="561" r:id="rId26"/>
    <p:sldId id="562" r:id="rId27"/>
    <p:sldId id="552" r:id="rId28"/>
    <p:sldId id="554" r:id="rId29"/>
    <p:sldId id="555" r:id="rId30"/>
    <p:sldId id="538" r:id="rId31"/>
    <p:sldId id="560" r:id="rId32"/>
    <p:sldId id="498" r:id="rId33"/>
    <p:sldId id="526" r:id="rId34"/>
    <p:sldId id="528" r:id="rId35"/>
    <p:sldId id="527" r:id="rId36"/>
    <p:sldId id="530" r:id="rId37"/>
    <p:sldId id="532" r:id="rId38"/>
    <p:sldId id="535" r:id="rId39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" id="{B648521C-FBDE-4B0F-8A23-3C97B180D837}">
          <p14:sldIdLst>
            <p14:sldId id="321"/>
          </p14:sldIdLst>
        </p14:section>
        <p14:section name="People Introduction" id="{B46C231C-0D57-4D06-98E3-D86687AFBDB2}">
          <p14:sldIdLst>
            <p14:sldId id="414"/>
            <p14:sldId id="310"/>
            <p14:sldId id="476"/>
          </p14:sldIdLst>
        </p14:section>
        <p14:section name="Agenda" id="{60B88564-4CB4-49BD-BB2B-4A33BEAB68FB}">
          <p14:sldIdLst>
            <p14:sldId id="323"/>
          </p14:sldIdLst>
        </p14:section>
        <p14:section name="Background" id="{79F9C708-3A14-4535-8636-A71837FCDABB}">
          <p14:sldIdLst>
            <p14:sldId id="540"/>
            <p14:sldId id="547"/>
            <p14:sldId id="545"/>
            <p14:sldId id="542"/>
            <p14:sldId id="543"/>
            <p14:sldId id="544"/>
            <p14:sldId id="558"/>
            <p14:sldId id="559"/>
            <p14:sldId id="563"/>
            <p14:sldId id="546"/>
            <p14:sldId id="539"/>
          </p14:sldIdLst>
        </p14:section>
        <p14:section name="Slides" id="{F81D4DB6-B679-4AC5-9781-488E651D7A33}">
          <p14:sldIdLst>
            <p14:sldId id="534"/>
            <p14:sldId id="533"/>
            <p14:sldId id="548"/>
          </p14:sldIdLst>
        </p14:section>
        <p14:section name="Configuration" id="{4FD9B0AA-EBEE-4682-A8F7-F68219593136}">
          <p14:sldIdLst>
            <p14:sldId id="550"/>
            <p14:sldId id="549"/>
            <p14:sldId id="551"/>
            <p14:sldId id="553"/>
          </p14:sldIdLst>
        </p14:section>
        <p14:section name="Output" id="{A772E3BC-2EAA-43D5-BE69-837FCC2D281E}">
          <p14:sldIdLst>
            <p14:sldId id="556"/>
            <p14:sldId id="561"/>
            <p14:sldId id="562"/>
            <p14:sldId id="552"/>
            <p14:sldId id="554"/>
            <p14:sldId id="555"/>
            <p14:sldId id="538"/>
            <p14:sldId id="560"/>
          </p14:sldIdLst>
        </p14:section>
        <p14:section name="dbachecks" id="{70F8CDBC-8EC7-4329-BBB6-1DB52D6B9F5A}">
          <p14:sldIdLst>
            <p14:sldId id="498"/>
          </p14:sldIdLst>
        </p14:section>
        <p14:section name="Questions and Thanks" id="{9A2380E3-8DC3-48E5-B0CC-C3C594B07AD0}">
          <p14:sldIdLst>
            <p14:sldId id="526"/>
            <p14:sldId id="528"/>
            <p14:sldId id="527"/>
          </p14:sldIdLst>
        </p14:section>
        <p14:section name="Bonus" id="{DCA17954-4905-4144-A3A1-31665F03B8D2}">
          <p14:sldIdLst>
            <p14:sldId id="530"/>
            <p14:sldId id="532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14B"/>
    <a:srgbClr val="E0245E"/>
    <a:srgbClr val="0078D7"/>
    <a:srgbClr val="58585A"/>
    <a:srgbClr val="939598"/>
    <a:srgbClr val="F2F2F1"/>
    <a:srgbClr val="FAFAFA"/>
    <a:srgbClr val="FCFCFC"/>
    <a:srgbClr val="F36E21"/>
    <a:srgbClr val="27B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74871" autoAdjust="0"/>
  </p:normalViewPr>
  <p:slideViewPr>
    <p:cSldViewPr snapToGrid="0">
      <p:cViewPr varScale="1">
        <p:scale>
          <a:sx n="129" d="100"/>
          <a:sy n="129" d="100"/>
        </p:scale>
        <p:origin x="60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5/28/2018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7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8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3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4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0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To get started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Install-Module Pester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SkipPublisherCheck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Update-Module Pester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Import-Module Pester -Force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Perform a basic check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How do we know which checks exist and if we should specify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Out-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*disk*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ValidDatabaseOwner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Make a server list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"localhost\sql2017","localhost\sql2016"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DbaRegisteredServer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Get-Content C:\scripts\servers.txt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ADComputer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-Filter "name -like '*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*'"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Run statically - set once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$servers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localhost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DiskCapacity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Or Dynamically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sqlservers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$computers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DiskCapacity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How do we know which configs exist?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Out-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A little more advanced which runs all Database Checks except backups - also passes an alternative credential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 Database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ExcludeCheck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Backup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localhost\sql2016 -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SqlCredential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(Get-Credential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Run checks and export its JSON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You can also split it up by environment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$prod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Production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$dev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Development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$test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Test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Launch Power BI then hit refresh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Prefer email? Also easy: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OutputFormat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NUnitXml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DbcMailMessage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-To clemaire@dbatools.io -From nobody@dbachecks.io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Have specific requirements and want to add your own checks? Add your own repo!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app.checkrepos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C:\temp\checks -Append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What does our repo look like?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Invoke-Item "$(Split-Path (Get-Module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dbachecks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).Path)\checks"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Start-Process https://dbachecks.io/wiki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Set a global, persistent credential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app.sqlcredential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(Get-Credential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 err="1"/>
              <a:t>whats</a:t>
            </a:r>
            <a:r>
              <a:rPr lang="en-US" dirty="0"/>
              <a:t> in the folders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Rob He runs his own company providing PowerShell magic, PowerShell Training and Database DevOps consultancy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he’s a speaker and organiser for SQL South West, SQL Saturday Exeter, </a:t>
            </a:r>
            <a:r>
              <a:rPr lang="en-GB" dirty="0" err="1"/>
              <a:t>PSDayUK</a:t>
            </a:r>
            <a:r>
              <a:rPr lang="en-GB" dirty="0"/>
              <a:t>, PSConf.eu, </a:t>
            </a:r>
            <a:r>
              <a:rPr lang="en-GB" dirty="0" err="1"/>
              <a:t>PSConfasia</a:t>
            </a:r>
            <a:r>
              <a:rPr lang="en-GB" dirty="0"/>
              <a:t> and conference volunteer at SQL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7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5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5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2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8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1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7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1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$(</a:t>
            </a:r>
            <a:r>
              <a:rPr lang="en-GB" dirty="0" err="1"/>
              <a:t>System.WorkingDirectory</a:t>
            </a:r>
            <a:r>
              <a:rPr lang="en-GB" dirty="0"/>
              <a:t>) is a VSTS build variable to show you can then publish the results in VSTS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7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65DB8-6FC2-4B26-BBAF-AA7CE701B6B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833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To get started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Install-Module Pester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SkipPublisherCheck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Update-Module Pester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Import-Module Pester -Force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Perform a basic check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How do we know which checks exist and if we should specify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Out-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*disk*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ValidDatabaseOwner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Make a server list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"localhost\sql2017","localhost\sql2016"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DbaRegisteredServer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Get-Content C:\scripts\servers.txt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ADComputer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-Filter "name -like '*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*'"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Run statically - set once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$servers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localhost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DiskCapacity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Or Dynamically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sqlservers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$computers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DiskCapacity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How do we know which configs exist?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Out-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A little more advanced which runs all Database Checks except backups - also passes an alternative credential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 Database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ExcludeCheck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Backup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localhost\sql2016 -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SqlCredential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(Get-Credential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Run checks and export its JSON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You can also split it up by environment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$prod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Production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$dev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Development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$test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Test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Launch Power BI then hit refresh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Prefer email? Also easy: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OutputFormat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NUnitXml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DbcMailMessage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-To clemaire@dbatools.io -From nobody@dbachecks.io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Have specific requirements and want to add your own checks? Add your own repo!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app.checkrepos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C:\temp\checks -Append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What does our repo look like?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Invoke-Item "$(Split-Path (Get-Module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dbachecks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).Path)\checks"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Start-Process https://dbachecks.io/wiki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Set a global, persistent credential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app.sqlcredential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(Get-Credential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93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42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45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To get started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Install-Module Pester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SkipPublisherCheck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Update-Module Pester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Import-Module Pester -Force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Perform a basic check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How do we know which checks exist and if we should specify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Out-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*disk*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ValidDatabaseOwner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Make a server list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"localhost\sql2017","localhost\sql2016"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DbaRegisteredServer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Get-Content C:\scripts\servers.txt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ADComputer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-Filter "name -like '*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*'"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Run statically - set once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$servers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localhost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DiskCapacity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Or Dynamically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sqlservers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$computers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DiskCapacity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How do we know which configs exist?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Out-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A little more advanced which runs all Database Checks except backups - also passes an alternative credential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 Database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ExcludeCheck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Backup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localhost\sql2016 -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SqlCredential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(Get-Credential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Run checks and export its JSON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You can also split it up by environment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$prod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Production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$dev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Development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$test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Test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Launch Power BI then hit refresh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Prefer email? Also easy: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OutputFormat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NUnitXml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DbcMailMessage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-To clemaire@dbatools.io -From nobody@dbachecks.io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Have specific requirements and want to add your own checks? Add your own repo!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app.checkrepos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C:\temp\checks -Append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What does our repo look like?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Invoke-Item "$(Split-Path (Get-Module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dbachecks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).Path)\checks"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Start-Process https://dbachecks.io/wiki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Set a global, persistent credential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app.sqlcredential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(Get-Credential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6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1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4BD43-319B-47C0-A64C-F1000BBD402E}"/>
              </a:ext>
            </a:extLst>
          </p:cNvPr>
          <p:cNvSpPr/>
          <p:nvPr userDrawn="1"/>
        </p:nvSpPr>
        <p:spPr>
          <a:xfrm>
            <a:off x="6208968" y="0"/>
            <a:ext cx="2935032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QLUG-Alleen titel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4E84-D48C-4304-A629-AE3B6361A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AC837B-8BD4-4012-A95D-5204010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991490-E514-45A0-A382-B218A34A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20169E-4A0D-4B0E-8086-767AFC6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Afbeelding 7">
            <a:extLst>
              <a:ext uri="{FF2B5EF4-FFF2-40B4-BE49-F238E27FC236}">
                <a16:creationId xmlns:a16="http://schemas.microsoft.com/office/drawing/2014/main" id="{4438A28A-22C9-4A81-92BB-EED127EDB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2C211-F984-4F7D-B313-6159A5D9F7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LUG-Teks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B3685-8765-4367-B571-7B1BFAE33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770443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37A64-B2ED-477E-A45A-5DFDCE76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7880"/>
            <a:ext cx="7886700" cy="28948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5FF94-8CFD-4AF6-AA51-6FCE2456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677E5D-9616-4450-826D-71B5A96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A1770-56EE-4866-B794-900DC87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25188F4-EFAE-4F7B-9F66-1CF7CC9F4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22760"/>
            <a:ext cx="7886700" cy="537188"/>
          </a:xfrm>
        </p:spPr>
        <p:txBody>
          <a:bodyPr/>
          <a:lstStyle>
            <a:lvl1pPr marL="0" indent="0">
              <a:buNone/>
              <a:defRPr b="1">
                <a:solidFill>
                  <a:srgbClr val="E63312"/>
                </a:solidFill>
              </a:defRPr>
            </a:lvl1pPr>
          </a:lstStyle>
          <a:p>
            <a:pPr lvl="0"/>
            <a:r>
              <a:rPr lang="nl-BE" dirty="0"/>
              <a:t>Subtitel bewerken</a:t>
            </a:r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47789465-DEA5-4F45-AFD7-4C9C818A8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F90024-D872-44BE-B0BA-C2C67C709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1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SQLUG-Vergelijking + subtitels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A7EDC-86E0-4EC0-AEE9-F2877AD9F6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BA2386-A68A-45E1-A1DC-8CA7486CEB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F072F0-AE02-49B6-8A4F-E3763A3B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5FBFB9-7917-4841-B205-88C3BCC2D3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3051D3-F642-40E0-9DFB-BA10347F2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  <a:lvl3pPr>
              <a:defRPr/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96F312-9B53-43A9-B2C6-5A7FAA14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048123-CE8A-4EF1-9FF6-490B3B6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1A1B40-58F2-4307-A1D1-061BC97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AD6BA8A-4EA1-4E68-8D66-AD010E6E5D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8631B-64C2-4509-8325-D0900B56CB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4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9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85236-568E-4018-AA21-84108C27DD8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87" y="4730749"/>
            <a:ext cx="381927" cy="3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7" r:id="rId3"/>
    <p:sldLayoutId id="2147483666" r:id="rId4"/>
    <p:sldLayoutId id="2147483665" r:id="rId5"/>
    <p:sldLayoutId id="2147483659" r:id="rId6"/>
    <p:sldLayoutId id="2147483663" r:id="rId7"/>
    <p:sldLayoutId id="2147483669" r:id="rId8"/>
    <p:sldLayoutId id="2147483657" r:id="rId9"/>
    <p:sldLayoutId id="2147483670" r:id="rId10"/>
    <p:sldLayoutId id="2147483671" r:id="rId11"/>
    <p:sldLayoutId id="2147483678" r:id="rId12"/>
    <p:sldLayoutId id="2147483679" r:id="rId13"/>
    <p:sldLayoutId id="2147483681" r:id="rId14"/>
    <p:sldLayoutId id="2147483683" r:id="rId15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03DC1EA5-D83E-4457-A8FB-F1D49C3AA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2385004"/>
            <a:ext cx="6362700" cy="453733"/>
          </a:xfrm>
        </p:spPr>
        <p:txBody>
          <a:bodyPr/>
          <a:lstStyle/>
          <a:p>
            <a:pPr fontAlgn="base"/>
            <a:r>
              <a:rPr lang="en-US" b="1" dirty="0"/>
              <a:t>for SQL Server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19ECA9-E1E9-40A4-86FB-E83F0DE3D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3370" y="3904324"/>
            <a:ext cx="4777259" cy="716973"/>
          </a:xfrm>
        </p:spPr>
        <p:txBody>
          <a:bodyPr/>
          <a:lstStyle/>
          <a:p>
            <a:r>
              <a:rPr lang="en-US" dirty="0"/>
              <a:t>Rob Sewell, MVP, DBA</a:t>
            </a:r>
          </a:p>
          <a:p>
            <a:r>
              <a:rPr lang="en-US" dirty="0"/>
              <a:t>Chrissy LeMaire, MVP, DBA</a:t>
            </a:r>
          </a:p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9A83A78-AF28-4708-9F4B-96A9CF6D3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940" y="647700"/>
            <a:ext cx="8397240" cy="1688171"/>
          </a:xfrm>
        </p:spPr>
        <p:txBody>
          <a:bodyPr/>
          <a:lstStyle/>
          <a:p>
            <a:pPr fontAlgn="base"/>
            <a:r>
              <a:rPr lang="en-US" sz="3000" dirty="0"/>
              <a:t>How we made Configurable Pester Tests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sz="2000" dirty="0"/>
              <a:t>We wanted to be able to Pester test a </a:t>
            </a:r>
            <a:br>
              <a:rPr lang="en-US" sz="2000" dirty="0"/>
            </a:br>
            <a:r>
              <a:rPr lang="en-US" sz="2000" dirty="0"/>
              <a:t>SQL environment like Production, UAT,</a:t>
            </a:r>
            <a:br>
              <a:rPr lang="en-US" sz="2000" dirty="0"/>
            </a:br>
            <a:r>
              <a:rPr lang="en-US" sz="2000" dirty="0"/>
              <a:t> DEV - </a:t>
            </a:r>
            <a:r>
              <a:rPr lang="en-US" sz="2000" dirty="0">
                <a:solidFill>
                  <a:srgbClr val="FF0000"/>
                </a:solidFill>
              </a:rPr>
              <a:t>horizontal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We wanted to be able to Pester test a </a:t>
            </a:r>
            <a:br>
              <a:rPr lang="en-US" sz="2000" dirty="0"/>
            </a:br>
            <a:r>
              <a:rPr lang="en-US" sz="2000" dirty="0"/>
              <a:t>whole applications </a:t>
            </a:r>
            <a:br>
              <a:rPr lang="en-US" sz="2000" dirty="0"/>
            </a:br>
            <a:r>
              <a:rPr lang="en-US" sz="2000" dirty="0"/>
              <a:t>SQL environments – </a:t>
            </a:r>
            <a:r>
              <a:rPr lang="en-US" sz="2000" dirty="0">
                <a:solidFill>
                  <a:srgbClr val="00B050"/>
                </a:solidFill>
              </a:rPr>
              <a:t>vertical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We wanted to be able to Pester test </a:t>
            </a:r>
            <a:br>
              <a:rPr lang="en-US" sz="2000" dirty="0"/>
            </a:br>
            <a:r>
              <a:rPr lang="en-US" sz="2000" dirty="0"/>
              <a:t>the SQL estate for a solution – </a:t>
            </a:r>
            <a:r>
              <a:rPr lang="en-US" sz="2000" dirty="0">
                <a:solidFill>
                  <a:srgbClr val="7030A0"/>
                </a:solidFill>
              </a:rPr>
              <a:t>block</a:t>
            </a:r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 lvl="2"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 -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EB027-A3D8-4824-98D1-94034E381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031" y="1324535"/>
            <a:ext cx="3211769" cy="2407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CD38A1-BA2A-4E6F-9FAD-95B774BE1F4D}"/>
              </a:ext>
            </a:extLst>
          </p:cNvPr>
          <p:cNvSpPr/>
          <p:nvPr/>
        </p:nvSpPr>
        <p:spPr>
          <a:xfrm>
            <a:off x="5404068" y="1288318"/>
            <a:ext cx="3325091" cy="773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0E889-AD7A-4265-892F-329E07041F71}"/>
              </a:ext>
            </a:extLst>
          </p:cNvPr>
          <p:cNvSpPr/>
          <p:nvPr/>
        </p:nvSpPr>
        <p:spPr>
          <a:xfrm>
            <a:off x="8118628" y="1324535"/>
            <a:ext cx="644953" cy="24794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83A4A-FC88-4266-87DF-4A7A720BEC7D}"/>
              </a:ext>
            </a:extLst>
          </p:cNvPr>
          <p:cNvSpPr/>
          <p:nvPr/>
        </p:nvSpPr>
        <p:spPr>
          <a:xfrm>
            <a:off x="6097535" y="1328065"/>
            <a:ext cx="1298505" cy="16273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93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dirty="0"/>
              <a:t>DBAs may need output instantly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3C88B-2651-487C-A11E-413D692C24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44" y="1014788"/>
            <a:ext cx="3289789" cy="38098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954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84199" y="489266"/>
            <a:ext cx="8242300" cy="3678189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DBAs may want to automate and integrate with other solutions (DevOps, Daily Checks, Incident Response, Maintenance Windows) 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AA631-0DE0-4E4D-9C60-F3BCD5681E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51" y="1546830"/>
            <a:ext cx="5452358" cy="31595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275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dirty="0"/>
              <a:t>Management want output they understand</a:t>
            </a: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Output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9E9094-EB47-4092-A9BA-19081136B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08" y="1775941"/>
            <a:ext cx="6427347" cy="2628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30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dirty="0"/>
              <a:t>The Power Bi template </a:t>
            </a:r>
            <a:br>
              <a:rPr lang="en-US" dirty="0"/>
            </a:br>
            <a:r>
              <a:rPr lang="en-US" dirty="0"/>
              <a:t>requires a specific </a:t>
            </a:r>
            <a:br>
              <a:rPr lang="en-US" dirty="0"/>
            </a:br>
            <a:r>
              <a:rPr lang="en-US" dirty="0"/>
              <a:t>title configuration</a:t>
            </a:r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Output</a:t>
            </a:r>
          </a:p>
        </p:txBody>
      </p:sp>
      <p:pic>
        <p:nvPicPr>
          <p:cNvPr id="4" name="Picture 3" descr="A picture containing indoor, airport, person, people&#10;&#10;Description generated with high confidence">
            <a:extLst>
              <a:ext uri="{FF2B5EF4-FFF2-40B4-BE49-F238E27FC236}">
                <a16:creationId xmlns:a16="http://schemas.microsoft.com/office/drawing/2014/main" id="{9176A59A-9C5F-4092-897B-BC5066FDC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0" y="970648"/>
            <a:ext cx="4962918" cy="37259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668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864184"/>
            <a:ext cx="8242300" cy="375819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End Users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Need simplicity to enable easy adoption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Need index for Checks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Need index for Configuration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Simplified output options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File system access to work across many differing user environments and permissions</a:t>
            </a:r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User Simplicity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67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2800" dirty="0"/>
              <a:t>Create redistributable, easily configurable Pester tests using industry leaders checklists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Enable output to suit the requirements of different types of end users human and machine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Capability to provide response/resolution ?</a:t>
            </a:r>
          </a:p>
          <a:p>
            <a:pPr lvl="0"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38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61422-BB1C-493D-A606-F8777125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414" y="2218421"/>
            <a:ext cx="4445659" cy="70665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D909F-E13C-4C9E-981F-3563621B7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099" y="884327"/>
            <a:ext cx="2370696" cy="33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822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084" y="1333500"/>
            <a:ext cx="4941956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dbachecks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731C5-75A7-4A0B-9C75-9A313B567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37" y="1302331"/>
            <a:ext cx="2476846" cy="24768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475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3C07FB-144B-414D-B582-3A1FA8D026C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603831" y="933097"/>
            <a:ext cx="2562037" cy="3678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dbachecks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54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F5997D4-4616-4222-9B9B-03621BAA2F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40" y="759212"/>
            <a:ext cx="1443381" cy="1443381"/>
          </a:xfrm>
          <a:prstGeom prst="rect">
            <a:avLst/>
          </a:prstGeom>
        </p:spPr>
      </p:pic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1147313" y="2632939"/>
            <a:ext cx="3036498" cy="470928"/>
          </a:xfrm>
        </p:spPr>
        <p:txBody>
          <a:bodyPr>
            <a:normAutofit fontScale="90000"/>
          </a:bodyPr>
          <a:lstStyle/>
          <a:p>
            <a:pPr defTabSz="914378">
              <a:spcBef>
                <a:spcPts val="0"/>
              </a:spcBef>
              <a:defRPr/>
            </a:pPr>
            <a:r>
              <a:rPr lang="en-US" kern="0" dirty="0">
                <a:solidFill>
                  <a:srgbClr val="101820"/>
                </a:solidFill>
                <a:latin typeface="Segoe UI Light"/>
                <a:cs typeface="Segoe UI Light"/>
                <a:sym typeface="Segoe UI Light"/>
              </a:rPr>
              <a:t>Rob Sewell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90" y="3103628"/>
            <a:ext cx="4293705" cy="405685"/>
          </a:xfrm>
        </p:spPr>
        <p:txBody>
          <a:bodyPr/>
          <a:lstStyle/>
          <a:p>
            <a:r>
              <a:rPr lang="en-US" dirty="0"/>
              <a:t>Consultant, Sewells Consulting Ltd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514097" y="3835662"/>
            <a:ext cx="1445956" cy="261938"/>
          </a:xfrm>
        </p:spPr>
        <p:txBody>
          <a:bodyPr/>
          <a:lstStyle/>
          <a:p>
            <a:r>
              <a:rPr lang="en-US" dirty="0"/>
              <a:t>/in/</a:t>
            </a:r>
            <a:r>
              <a:rPr lang="en-US" dirty="0" err="1"/>
              <a:t>robsewellsqldba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302770" y="3835661"/>
            <a:ext cx="1378560" cy="244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sqldbawithbeard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099230" y="3850331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09175" y="3850331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" name="Text Placeholder 149">
            <a:extLst>
              <a:ext uri="{FF2B5EF4-FFF2-40B4-BE49-F238E27FC236}">
                <a16:creationId xmlns:a16="http://schemas.microsoft.com/office/drawing/2014/main" id="{69649EF9-CD5A-4A0F-9D73-E686FD07C2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1903" y="1121553"/>
            <a:ext cx="2833895" cy="268836"/>
          </a:xfrm>
        </p:spPr>
        <p:txBody>
          <a:bodyPr/>
          <a:lstStyle/>
          <a:p>
            <a:r>
              <a:rPr lang="en-US" dirty="0" err="1"/>
              <a:t>Sewells</a:t>
            </a:r>
            <a:r>
              <a:rPr lang="en-US" dirty="0"/>
              <a:t> Consulting Limited</a:t>
            </a:r>
          </a:p>
        </p:txBody>
      </p:sp>
      <p:sp>
        <p:nvSpPr>
          <p:cNvPr id="49" name="Text Placeholder 151">
            <a:extLst>
              <a:ext uri="{FF2B5EF4-FFF2-40B4-BE49-F238E27FC236}">
                <a16:creationId xmlns:a16="http://schemas.microsoft.com/office/drawing/2014/main" id="{4E124A15-69FE-4474-AA56-27BA21B2E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903" y="1390862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PowerShell Automator, PowerShell Trainer, Database DevOps</a:t>
            </a:r>
          </a:p>
        </p:txBody>
      </p:sp>
      <p:sp>
        <p:nvSpPr>
          <p:cNvPr id="50" name="Text Placeholder 152">
            <a:extLst>
              <a:ext uri="{FF2B5EF4-FFF2-40B4-BE49-F238E27FC236}">
                <a16:creationId xmlns:a16="http://schemas.microsoft.com/office/drawing/2014/main" id="{F993830F-3BC7-48C6-8B7C-539EF9FB7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1903" y="2164969"/>
            <a:ext cx="2833895" cy="268836"/>
          </a:xfrm>
        </p:spPr>
        <p:txBody>
          <a:bodyPr/>
          <a:lstStyle/>
          <a:p>
            <a:r>
              <a:rPr lang="en-US" dirty="0"/>
              <a:t>MVP, Speaker and Organizer</a:t>
            </a:r>
          </a:p>
        </p:txBody>
      </p:sp>
      <p:sp>
        <p:nvSpPr>
          <p:cNvPr id="51" name="Text Placeholder 153">
            <a:extLst>
              <a:ext uri="{FF2B5EF4-FFF2-40B4-BE49-F238E27FC236}">
                <a16:creationId xmlns:a16="http://schemas.microsoft.com/office/drawing/2014/main" id="{54B18928-E420-4440-ADE7-22DC7E053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903" y="2434278"/>
            <a:ext cx="2833895" cy="6417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Half a Best Speaker!!, PowerShell and SQL user groups, national and international events</a:t>
            </a:r>
          </a:p>
        </p:txBody>
      </p:sp>
      <p:sp>
        <p:nvSpPr>
          <p:cNvPr id="52" name="Text Placeholder 154">
            <a:extLst>
              <a:ext uri="{FF2B5EF4-FFF2-40B4-BE49-F238E27FC236}">
                <a16:creationId xmlns:a16="http://schemas.microsoft.com/office/drawing/2014/main" id="{E20C1538-9956-4391-BB59-375F2BEF41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903" y="3345531"/>
            <a:ext cx="2833895" cy="268836"/>
          </a:xfrm>
        </p:spPr>
        <p:txBody>
          <a:bodyPr/>
          <a:lstStyle/>
          <a:p>
            <a:r>
              <a:rPr lang="en-US" dirty="0"/>
              <a:t>dbatools </a:t>
            </a:r>
            <a:r>
              <a:rPr lang="en-US" dirty="0" err="1"/>
              <a:t>dbareports</a:t>
            </a:r>
            <a:r>
              <a:rPr lang="en-US" dirty="0"/>
              <a:t> </a:t>
            </a:r>
            <a:r>
              <a:rPr lang="en-US" dirty="0" err="1"/>
              <a:t>dbachecks</a:t>
            </a:r>
            <a:endParaRPr lang="en-US" dirty="0"/>
          </a:p>
        </p:txBody>
      </p:sp>
      <p:sp>
        <p:nvSpPr>
          <p:cNvPr id="53" name="Text Placeholder 155">
            <a:extLst>
              <a:ext uri="{FF2B5EF4-FFF2-40B4-BE49-F238E27FC236}">
                <a16:creationId xmlns:a16="http://schemas.microsoft.com/office/drawing/2014/main" id="{AE3817A4-6B05-4508-AB5D-98A2F46E6A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71903" y="3730155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Loves Pester. Always available for help via the usual social media channels</a:t>
            </a:r>
          </a:p>
        </p:txBody>
      </p:sp>
      <p:sp>
        <p:nvSpPr>
          <p:cNvPr id="54" name="Text Placeholder 23">
            <a:extLst>
              <a:ext uri="{FF2B5EF4-FFF2-40B4-BE49-F238E27FC236}">
                <a16:creationId xmlns:a16="http://schemas.microsoft.com/office/drawing/2014/main" id="{3F6E0632-94A7-4D98-A591-D9DBD62DF3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09418" y="4438618"/>
            <a:ext cx="1179803" cy="354012"/>
          </a:xfrm>
        </p:spPr>
        <p:txBody>
          <a:bodyPr/>
          <a:lstStyle/>
          <a:p>
            <a:r>
              <a:rPr lang="en-US" dirty="0"/>
              <a:t>robsewell.info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618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3708" y="1037658"/>
            <a:ext cx="7628106" cy="2255901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PSFramework</a:t>
            </a:r>
            <a:r>
              <a:rPr lang="en-GB" dirty="0"/>
              <a:t> to create configuration items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Stored in registry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D56248-52DA-4EE9-A62A-BE8B15EBEADC}"/>
              </a:ext>
            </a:extLst>
          </p:cNvPr>
          <p:cNvSpPr/>
          <p:nvPr/>
        </p:nvSpPr>
        <p:spPr>
          <a:xfrm>
            <a:off x="778701" y="1663545"/>
            <a:ext cx="7339387" cy="72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0000FF"/>
                </a:solidFill>
              </a:rPr>
              <a:t>Set-</a:t>
            </a:r>
            <a:r>
              <a:rPr lang="en-US" sz="1700" dirty="0" err="1">
                <a:solidFill>
                  <a:srgbClr val="0000FF"/>
                </a:solidFill>
              </a:rPr>
              <a:t>PSFConfig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-Module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srgbClr val="8A2BE2"/>
                </a:solidFill>
              </a:rPr>
              <a:t>dbachecks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-Name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srgbClr val="8A2BE2"/>
                </a:solidFill>
              </a:rPr>
              <a:t>app.sqlinstance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-Value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FF4500"/>
                </a:solidFill>
              </a:rPr>
              <a:t>$null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br>
              <a:rPr lang="en-US" sz="1700" dirty="0">
                <a:solidFill>
                  <a:prstClr val="black"/>
                </a:solidFill>
              </a:rPr>
            </a:br>
            <a:r>
              <a:rPr lang="en-US" sz="1700" dirty="0">
                <a:solidFill>
                  <a:srgbClr val="000080"/>
                </a:solidFill>
              </a:rPr>
              <a:t>-Initialize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-Description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8B0000"/>
                </a:solidFill>
              </a:rPr>
              <a:t>"List of SQL Server instances"</a:t>
            </a:r>
            <a:endParaRPr lang="en-US" sz="17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3666" y="1128216"/>
            <a:ext cx="8628500" cy="3380094"/>
          </a:xfrm>
        </p:spPr>
        <p:txBody>
          <a:bodyPr/>
          <a:lstStyle/>
          <a:p>
            <a:r>
              <a:rPr lang="en-GB" dirty="0"/>
              <a:t>Enabling Users to set configuration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Over 120 configuration items available right now (Apr 2018)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D2EC5-D9EC-4C7A-850E-0436321BF1A9}"/>
              </a:ext>
            </a:extLst>
          </p:cNvPr>
          <p:cNvSpPr/>
          <p:nvPr/>
        </p:nvSpPr>
        <p:spPr>
          <a:xfrm>
            <a:off x="821473" y="1791850"/>
            <a:ext cx="64565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</a:rPr>
              <a:t>Set-</a:t>
            </a:r>
            <a:r>
              <a:rPr lang="en-US" sz="1700" dirty="0" err="1">
                <a:solidFill>
                  <a:srgbClr val="0000FF"/>
                </a:solidFill>
              </a:rPr>
              <a:t>DbcConfig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-Name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srgbClr val="8A2BE2"/>
                </a:solidFill>
              </a:rPr>
              <a:t>app.sqlinstance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-Value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8A2BE2"/>
                </a:solidFill>
              </a:rPr>
              <a:t>sql2016</a:t>
            </a:r>
            <a:r>
              <a:rPr lang="en-US" sz="1700" dirty="0">
                <a:solidFill>
                  <a:srgbClr val="A9A9A9"/>
                </a:solidFill>
              </a:rPr>
              <a:t>,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8A2BE2"/>
                </a:solidFill>
              </a:rPr>
              <a:t>sql2017</a:t>
            </a:r>
            <a:endParaRPr lang="en-US" sz="1700" dirty="0">
              <a:solidFill>
                <a:prstClr val="black"/>
              </a:solidFill>
            </a:endParaRPr>
          </a:p>
          <a:p>
            <a:endParaRPr lang="en-US" sz="1700" dirty="0">
              <a:solidFill>
                <a:srgbClr val="0000FF"/>
              </a:solidFill>
            </a:endParaRPr>
          </a:p>
          <a:p>
            <a:r>
              <a:rPr lang="en-US" sz="1700" dirty="0">
                <a:solidFill>
                  <a:srgbClr val="0000FF"/>
                </a:solidFill>
              </a:rPr>
              <a:t>Set-</a:t>
            </a:r>
            <a:r>
              <a:rPr lang="en-US" sz="1700" dirty="0" err="1">
                <a:solidFill>
                  <a:srgbClr val="0000FF"/>
                </a:solidFill>
              </a:rPr>
              <a:t>DbcConfig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-Name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srgbClr val="8A2BE2"/>
                </a:solidFill>
              </a:rPr>
              <a:t>app.sqlinstance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-Value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srgbClr val="8A2BE2"/>
                </a:solidFill>
              </a:rPr>
              <a:t>sqlcluster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–Append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77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376" y="852446"/>
            <a:ext cx="8599836" cy="4048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 Configuration in Pester Tests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649FB-74CF-465E-9859-82C52A6B4ED5}"/>
              </a:ext>
            </a:extLst>
          </p:cNvPr>
          <p:cNvSpPr/>
          <p:nvPr/>
        </p:nvSpPr>
        <p:spPr>
          <a:xfrm>
            <a:off x="591012" y="1212696"/>
            <a:ext cx="8532012" cy="372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700" dirty="0"/>
              <a:t> </a:t>
            </a:r>
            <a:r>
              <a:rPr lang="en-US" sz="1700" dirty="0">
                <a:solidFill>
                  <a:srgbClr val="0000FF"/>
                </a:solidFill>
              </a:rPr>
              <a:t>Describe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8B0000"/>
                </a:solidFill>
              </a:rPr>
              <a:t>"Network Latency"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-Tag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srgbClr val="8A2BE2"/>
                </a:solidFill>
              </a:rPr>
              <a:t>NetworkLatency</a:t>
            </a:r>
            <a:r>
              <a:rPr lang="en-US" sz="1700" dirty="0">
                <a:solidFill>
                  <a:srgbClr val="A9A9A9"/>
                </a:solidFill>
              </a:rPr>
              <a:t>,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8A2BE2"/>
                </a:solidFill>
              </a:rPr>
              <a:t>Connectivity</a:t>
            </a:r>
            <a:r>
              <a:rPr lang="en-US" sz="1700" dirty="0">
                <a:solidFill>
                  <a:srgbClr val="A9A9A9"/>
                </a:solidFill>
              </a:rPr>
              <a:t>,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FF4500"/>
                </a:solidFill>
              </a:rPr>
              <a:t>$filename</a:t>
            </a:r>
            <a:r>
              <a:rPr lang="en-US" sz="1700" dirty="0">
                <a:solidFill>
                  <a:prstClr val="black"/>
                </a:solidFill>
              </a:rPr>
              <a:t> {</a:t>
            </a: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prstClr val="black"/>
                </a:solidFill>
              </a:rPr>
              <a:t>  </a:t>
            </a:r>
            <a:r>
              <a:rPr lang="en-US" sz="1700" dirty="0">
                <a:solidFill>
                  <a:srgbClr val="FF4500"/>
                </a:solidFill>
              </a:rPr>
              <a:t>$max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A9A9A9"/>
                </a:solidFill>
              </a:rPr>
              <a:t>=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FF"/>
                </a:solidFill>
              </a:rPr>
              <a:t>Get-</a:t>
            </a:r>
            <a:r>
              <a:rPr lang="en-US" sz="1700" dirty="0" err="1">
                <a:solidFill>
                  <a:srgbClr val="0000FF"/>
                </a:solidFill>
              </a:rPr>
              <a:t>DbcConfigValue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srgbClr val="8A2BE2"/>
                </a:solidFill>
              </a:rPr>
              <a:t>policy.network.latencymaxms</a:t>
            </a:r>
            <a:endParaRPr lang="en-US" sz="1700" dirty="0">
              <a:solidFill>
                <a:prstClr val="black"/>
              </a:solidFill>
            </a:endParaRP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prstClr val="black"/>
                </a:solidFill>
              </a:rPr>
              <a:t>  @(</a:t>
            </a:r>
            <a:r>
              <a:rPr lang="en-US" sz="1700" dirty="0">
                <a:solidFill>
                  <a:srgbClr val="0000FF"/>
                </a:solidFill>
              </a:rPr>
              <a:t>Get-Instance</a:t>
            </a:r>
            <a:r>
              <a:rPr lang="en-US" sz="1700" dirty="0">
                <a:solidFill>
                  <a:prstClr val="black"/>
                </a:solidFill>
              </a:rPr>
              <a:t>)</a:t>
            </a:r>
            <a:r>
              <a:rPr lang="en-US" sz="1700" dirty="0">
                <a:solidFill>
                  <a:srgbClr val="A9A9A9"/>
                </a:solidFill>
              </a:rPr>
              <a:t>.</a:t>
            </a:r>
            <a:r>
              <a:rPr lang="en-US" sz="1700" dirty="0" err="1">
                <a:solidFill>
                  <a:prstClr val="black"/>
                </a:solidFill>
              </a:rPr>
              <a:t>ForEach</a:t>
            </a:r>
            <a:r>
              <a:rPr lang="en-US" sz="1700" dirty="0">
                <a:solidFill>
                  <a:prstClr val="black"/>
                </a:solidFill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prstClr val="black"/>
                </a:solidFill>
              </a:rPr>
              <a:t>    </a:t>
            </a:r>
            <a:r>
              <a:rPr lang="en-US" sz="1700" dirty="0">
                <a:solidFill>
                  <a:srgbClr val="0000FF"/>
                </a:solidFill>
              </a:rPr>
              <a:t>Context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8B0000"/>
                </a:solidFill>
              </a:rPr>
              <a:t>"Testing Network Latency on </a:t>
            </a:r>
            <a:r>
              <a:rPr lang="en-US" sz="1700" dirty="0">
                <a:solidFill>
                  <a:srgbClr val="FF4500"/>
                </a:solidFill>
              </a:rPr>
              <a:t>$</a:t>
            </a:r>
            <a:r>
              <a:rPr lang="en-US" sz="1700" dirty="0" err="1">
                <a:solidFill>
                  <a:srgbClr val="FF4500"/>
                </a:solidFill>
              </a:rPr>
              <a:t>psitem</a:t>
            </a:r>
            <a:r>
              <a:rPr lang="en-US" sz="1700" dirty="0">
                <a:solidFill>
                  <a:srgbClr val="8B0000"/>
                </a:solidFill>
              </a:rPr>
              <a:t>"</a:t>
            </a:r>
            <a:r>
              <a:rPr lang="en-US" sz="1700" dirty="0">
                <a:solidFill>
                  <a:prstClr val="black"/>
                </a:solidFill>
              </a:rPr>
              <a:t> {</a:t>
            </a: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prstClr val="black"/>
                </a:solidFill>
              </a:rPr>
              <a:t>      @(</a:t>
            </a:r>
            <a:r>
              <a:rPr lang="en-US" sz="1700" dirty="0">
                <a:solidFill>
                  <a:srgbClr val="0000FF"/>
                </a:solidFill>
              </a:rPr>
              <a:t>Test-</a:t>
            </a:r>
            <a:r>
              <a:rPr lang="en-US" sz="1700" dirty="0" err="1">
                <a:solidFill>
                  <a:srgbClr val="0000FF"/>
                </a:solidFill>
              </a:rPr>
              <a:t>DbaNetworkLatency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</a:t>
            </a:r>
            <a:r>
              <a:rPr lang="en-US" sz="1700" dirty="0" err="1">
                <a:solidFill>
                  <a:srgbClr val="000080"/>
                </a:solidFill>
              </a:rPr>
              <a:t>SqlInstance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FF4500"/>
                </a:solidFill>
              </a:rPr>
              <a:t>$</a:t>
            </a:r>
            <a:r>
              <a:rPr lang="en-US" sz="1700" dirty="0" err="1">
                <a:solidFill>
                  <a:srgbClr val="FF4500"/>
                </a:solidFill>
              </a:rPr>
              <a:t>psitem</a:t>
            </a:r>
            <a:r>
              <a:rPr lang="en-US" sz="1700" dirty="0">
                <a:solidFill>
                  <a:prstClr val="black"/>
                </a:solidFill>
              </a:rPr>
              <a:t>)</a:t>
            </a:r>
            <a:r>
              <a:rPr lang="en-US" sz="1700" dirty="0">
                <a:solidFill>
                  <a:srgbClr val="A9A9A9"/>
                </a:solidFill>
              </a:rPr>
              <a:t>.</a:t>
            </a:r>
            <a:r>
              <a:rPr lang="en-US" sz="1700" dirty="0" err="1">
                <a:solidFill>
                  <a:prstClr val="black"/>
                </a:solidFill>
              </a:rPr>
              <a:t>ForEach</a:t>
            </a:r>
            <a:r>
              <a:rPr lang="en-US" sz="1700" dirty="0">
                <a:solidFill>
                  <a:prstClr val="black"/>
                </a:solidFill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prstClr val="black"/>
                </a:solidFill>
              </a:rPr>
              <a:t>        </a:t>
            </a:r>
            <a:r>
              <a:rPr lang="en-US" sz="1700" dirty="0">
                <a:solidFill>
                  <a:srgbClr val="0000FF"/>
                </a:solidFill>
              </a:rPr>
              <a:t>It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8B0000"/>
                </a:solidFill>
              </a:rPr>
              <a:t>"network latency Should Be less than </a:t>
            </a:r>
            <a:r>
              <a:rPr lang="en-US" sz="1700" dirty="0">
                <a:solidFill>
                  <a:srgbClr val="FF4500"/>
                </a:solidFill>
              </a:rPr>
              <a:t>$max</a:t>
            </a:r>
            <a:r>
              <a:rPr lang="en-US" sz="1700" dirty="0">
                <a:solidFill>
                  <a:srgbClr val="8B0000"/>
                </a:solidFill>
              </a:rPr>
              <a:t> </a:t>
            </a:r>
            <a:r>
              <a:rPr lang="en-US" sz="1700" dirty="0" err="1">
                <a:solidFill>
                  <a:srgbClr val="8B0000"/>
                </a:solidFill>
              </a:rPr>
              <a:t>ms</a:t>
            </a:r>
            <a:r>
              <a:rPr lang="en-US" sz="1700" dirty="0">
                <a:solidFill>
                  <a:srgbClr val="8B0000"/>
                </a:solidFill>
              </a:rPr>
              <a:t> on </a:t>
            </a:r>
            <a:r>
              <a:rPr lang="en-US" sz="1700" dirty="0">
                <a:solidFill>
                  <a:prstClr val="black"/>
                </a:solidFill>
              </a:rPr>
              <a:t>$(</a:t>
            </a:r>
            <a:r>
              <a:rPr lang="en-US" sz="1700" dirty="0">
                <a:solidFill>
                  <a:srgbClr val="FF4500"/>
                </a:solidFill>
              </a:rPr>
              <a:t>$</a:t>
            </a:r>
            <a:r>
              <a:rPr lang="en-US" sz="1700" dirty="0" err="1">
                <a:solidFill>
                  <a:srgbClr val="FF4500"/>
                </a:solidFill>
              </a:rPr>
              <a:t>psitem</a:t>
            </a:r>
            <a:r>
              <a:rPr lang="en-US" sz="1700" dirty="0" err="1">
                <a:solidFill>
                  <a:srgbClr val="A9A9A9"/>
                </a:solidFill>
              </a:rPr>
              <a:t>.</a:t>
            </a:r>
            <a:r>
              <a:rPr lang="en-US" sz="1700" dirty="0" err="1">
                <a:solidFill>
                  <a:prstClr val="black"/>
                </a:solidFill>
              </a:rPr>
              <a:t>SqlInstance</a:t>
            </a:r>
            <a:r>
              <a:rPr lang="en-US" sz="1700" dirty="0">
                <a:solidFill>
                  <a:prstClr val="black"/>
                </a:solidFill>
              </a:rPr>
              <a:t>)</a:t>
            </a:r>
            <a:r>
              <a:rPr lang="en-US" sz="1700" dirty="0">
                <a:solidFill>
                  <a:srgbClr val="8B0000"/>
                </a:solidFill>
              </a:rPr>
              <a:t>"</a:t>
            </a:r>
            <a:r>
              <a:rPr lang="en-US" sz="1700" dirty="0">
                <a:solidFill>
                  <a:prstClr val="black"/>
                </a:solidFill>
              </a:rPr>
              <a:t> {</a:t>
            </a: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prstClr val="black"/>
                </a:solidFill>
              </a:rPr>
              <a:t>          </a:t>
            </a:r>
            <a:r>
              <a:rPr lang="en-US" sz="1700" dirty="0">
                <a:solidFill>
                  <a:srgbClr val="FF4500"/>
                </a:solidFill>
              </a:rPr>
              <a:t>$</a:t>
            </a:r>
            <a:r>
              <a:rPr lang="en-US" sz="1700" dirty="0" err="1">
                <a:solidFill>
                  <a:srgbClr val="FF4500"/>
                </a:solidFill>
              </a:rPr>
              <a:t>psitem</a:t>
            </a:r>
            <a:r>
              <a:rPr lang="en-US" sz="1700" dirty="0" err="1">
                <a:solidFill>
                  <a:srgbClr val="A9A9A9"/>
                </a:solidFill>
              </a:rPr>
              <a:t>.</a:t>
            </a:r>
            <a:r>
              <a:rPr lang="en-US" sz="1700" dirty="0" err="1">
                <a:solidFill>
                  <a:prstClr val="black"/>
                </a:solidFill>
              </a:rPr>
              <a:t>Average</a:t>
            </a:r>
            <a:r>
              <a:rPr lang="en-US" sz="1700" dirty="0" err="1">
                <a:solidFill>
                  <a:srgbClr val="A9A9A9"/>
                </a:solidFill>
              </a:rPr>
              <a:t>.</a:t>
            </a:r>
            <a:r>
              <a:rPr lang="en-US" sz="1700" dirty="0" err="1">
                <a:solidFill>
                  <a:prstClr val="black"/>
                </a:solidFill>
              </a:rPr>
              <a:t>TotalMilliseconds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A9A9A9"/>
                </a:solidFill>
              </a:rPr>
              <a:t>|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FF"/>
                </a:solidFill>
              </a:rPr>
              <a:t>Should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</a:t>
            </a:r>
            <a:r>
              <a:rPr lang="en-US" sz="1700" dirty="0" err="1">
                <a:solidFill>
                  <a:srgbClr val="000080"/>
                </a:solidFill>
              </a:rPr>
              <a:t>BeLessThan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FF4500"/>
                </a:solidFill>
              </a:rPr>
              <a:t>$max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0080"/>
                </a:solidFill>
              </a:rPr>
              <a:t>-Because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8B0000"/>
                </a:solidFill>
              </a:rPr>
              <a:t>'You </a:t>
            </a:r>
            <a:r>
              <a:rPr lang="en-US" sz="1700" dirty="0" err="1">
                <a:solidFill>
                  <a:srgbClr val="8B0000"/>
                </a:solidFill>
              </a:rPr>
              <a:t>dont</a:t>
            </a:r>
            <a:r>
              <a:rPr lang="en-US" sz="1700" dirty="0">
                <a:solidFill>
                  <a:srgbClr val="8B0000"/>
                </a:solidFill>
              </a:rPr>
              <a:t> want to be waiting on the network'</a:t>
            </a:r>
            <a:endParaRPr lang="en-US" sz="1700" dirty="0">
              <a:solidFill>
                <a:prstClr val="black"/>
              </a:solidFill>
            </a:endParaRP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prstClr val="black"/>
                </a:solidFill>
              </a:rPr>
              <a:t>        }</a:t>
            </a: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prstClr val="black"/>
                </a:solidFill>
              </a:rPr>
              <a:t>    }</a:t>
            </a: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prstClr val="black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98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2350" y="852447"/>
            <a:ext cx="8762762" cy="4302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Export and Import the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C69893-0DEB-461E-8D06-ED8D0827453B}"/>
              </a:ext>
            </a:extLst>
          </p:cNvPr>
          <p:cNvSpPr/>
          <p:nvPr/>
        </p:nvSpPr>
        <p:spPr>
          <a:xfrm>
            <a:off x="635634" y="1282701"/>
            <a:ext cx="8307644" cy="306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0000FF"/>
                </a:solidFill>
                <a:latin typeface="Segoe UI" panose="020B0502040204020203" pitchFamily="34" charset="0"/>
              </a:rPr>
              <a:t>Export-</a:t>
            </a:r>
            <a:r>
              <a:rPr lang="en-US" sz="17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DbcConfig</a:t>
            </a:r>
            <a:r>
              <a:rPr lang="en-US" sz="17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Segoe UI" panose="020B0502040204020203" pitchFamily="34" charset="0"/>
              </a:rPr>
              <a:t>-Path</a:t>
            </a:r>
            <a:r>
              <a:rPr lang="en-US" sz="17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8A2BE2"/>
                </a:solidFill>
                <a:latin typeface="Segoe UI" panose="020B0502040204020203" pitchFamily="34" charset="0"/>
              </a:rPr>
              <a:t>C:\Users\Beard\git\PesterConfigs\Application1_PROD.json</a:t>
            </a:r>
            <a:endParaRPr lang="en-US" sz="17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0000FF"/>
                </a:solidFill>
                <a:latin typeface="Segoe UI" panose="020B0502040204020203" pitchFamily="34" charset="0"/>
              </a:rPr>
              <a:t>Export-</a:t>
            </a:r>
            <a:r>
              <a:rPr lang="en-US" sz="17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DbcConfig</a:t>
            </a:r>
            <a:r>
              <a:rPr lang="en-US" sz="17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Segoe UI" panose="020B0502040204020203" pitchFamily="34" charset="0"/>
              </a:rPr>
              <a:t>-Path</a:t>
            </a:r>
            <a:r>
              <a:rPr lang="en-US" sz="17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8A2BE2"/>
                </a:solidFill>
                <a:latin typeface="Segoe UI" panose="020B0502040204020203" pitchFamily="34" charset="0"/>
              </a:rPr>
              <a:t>C:\Users\Hair\git\PesterConfigs\Client1_System2_Quick.json</a:t>
            </a:r>
            <a:endParaRPr lang="en-US" sz="17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endParaRPr lang="en-US" sz="17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r>
              <a:rPr lang="fr-FR" sz="1700" dirty="0">
                <a:solidFill>
                  <a:srgbClr val="0000FF"/>
                </a:solidFill>
                <a:latin typeface="Segoe UI" panose="020B0502040204020203" pitchFamily="34" charset="0"/>
              </a:rPr>
              <a:t>Import-</a:t>
            </a:r>
            <a:r>
              <a:rPr lang="fr-FR" sz="17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DbcConfig</a:t>
            </a:r>
            <a:r>
              <a:rPr lang="fr-FR" sz="17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fr-FR" sz="1700" dirty="0">
                <a:solidFill>
                  <a:srgbClr val="000080"/>
                </a:solidFill>
                <a:latin typeface="Segoe UI" panose="020B0502040204020203" pitchFamily="34" charset="0"/>
              </a:rPr>
              <a:t>-Path</a:t>
            </a:r>
            <a:r>
              <a:rPr lang="fr-FR" sz="17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fr-FR" sz="1700" dirty="0">
                <a:solidFill>
                  <a:srgbClr val="8A2BE2"/>
                </a:solidFill>
                <a:latin typeface="Segoe UI" panose="020B0502040204020203" pitchFamily="34" charset="0"/>
              </a:rPr>
              <a:t>Git:\</a:t>
            </a:r>
            <a:r>
              <a:rPr lang="fr-FR" sz="1700" dirty="0" err="1">
                <a:solidFill>
                  <a:srgbClr val="8A2BE2"/>
                </a:solidFill>
                <a:latin typeface="Segoe UI" panose="020B0502040204020203" pitchFamily="34" charset="0"/>
              </a:rPr>
              <a:t>PesterConfigs</a:t>
            </a:r>
            <a:r>
              <a:rPr lang="fr-FR" sz="1700" dirty="0">
                <a:solidFill>
                  <a:srgbClr val="8A2BE2"/>
                </a:solidFill>
                <a:latin typeface="Segoe UI" panose="020B0502040204020203" pitchFamily="34" charset="0"/>
              </a:rPr>
              <a:t>\Application1_PROD.json</a:t>
            </a:r>
            <a:endParaRPr lang="fr-FR" sz="17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0000FF"/>
                </a:solidFill>
                <a:latin typeface="Segoe UI" panose="020B0502040204020203" pitchFamily="34" charset="0"/>
              </a:rPr>
              <a:t>Invoke-</a:t>
            </a:r>
            <a:r>
              <a:rPr lang="en-US" sz="17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DbcCheck</a:t>
            </a:r>
            <a:endParaRPr lang="en-US" sz="17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endParaRPr lang="en-US" sz="17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0000FF"/>
                </a:solidFill>
                <a:latin typeface="Segoe UI" panose="020B0502040204020203" pitchFamily="34" charset="0"/>
              </a:rPr>
              <a:t>Import-</a:t>
            </a:r>
            <a:r>
              <a:rPr lang="en-US" sz="17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DbcConfig</a:t>
            </a:r>
            <a:r>
              <a:rPr lang="en-US" sz="17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Segoe UI" panose="020B0502040204020203" pitchFamily="34" charset="0"/>
              </a:rPr>
              <a:t>-Path</a:t>
            </a:r>
            <a:r>
              <a:rPr lang="en-US" sz="17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8A2BE2"/>
                </a:solidFill>
                <a:latin typeface="Segoe UI" panose="020B0502040204020203" pitchFamily="34" charset="0"/>
              </a:rPr>
              <a:t>Git:\</a:t>
            </a:r>
            <a:r>
              <a:rPr lang="en-US" sz="1700" dirty="0" err="1">
                <a:solidFill>
                  <a:srgbClr val="8A2BE2"/>
                </a:solidFill>
                <a:latin typeface="Segoe UI" panose="020B0502040204020203" pitchFamily="34" charset="0"/>
              </a:rPr>
              <a:t>PesterConfigs</a:t>
            </a:r>
            <a:r>
              <a:rPr lang="en-US" sz="1700" dirty="0">
                <a:solidFill>
                  <a:srgbClr val="8A2BE2"/>
                </a:solidFill>
                <a:latin typeface="Segoe UI" panose="020B0502040204020203" pitchFamily="34" charset="0"/>
              </a:rPr>
              <a:t>\Client1_System2_Quick.json</a:t>
            </a:r>
            <a:endParaRPr lang="en-US" sz="17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0000FF"/>
                </a:solidFill>
                <a:latin typeface="Segoe UI" panose="020B0502040204020203" pitchFamily="34" charset="0"/>
              </a:rPr>
              <a:t>Invoke-</a:t>
            </a:r>
            <a:r>
              <a:rPr lang="en-US" sz="17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DbcCheck</a:t>
            </a:r>
            <a:endParaRPr lang="en-US" sz="17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52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User Simplicity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376" y="852446"/>
            <a:ext cx="8599836" cy="4039827"/>
          </a:xfrm>
        </p:spPr>
        <p:txBody>
          <a:bodyPr/>
          <a:lstStyle/>
          <a:p>
            <a:pPr marL="0" lvl="1" indent="0">
              <a:lnSpc>
                <a:spcPct val="120000"/>
              </a:lnSpc>
              <a:buNone/>
            </a:pPr>
            <a:r>
              <a:rPr lang="en-US" dirty="0"/>
              <a:t>End user needs index 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Get-</a:t>
            </a:r>
            <a:r>
              <a:rPr lang="en-US" sz="2000" dirty="0" err="1"/>
              <a:t>DbcCheck</a:t>
            </a:r>
            <a:r>
              <a:rPr lang="en-US" sz="2000" dirty="0"/>
              <a:t> 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Get-</a:t>
            </a:r>
            <a:r>
              <a:rPr lang="en-US" sz="2000" dirty="0" err="1"/>
              <a:t>DbcConfig</a:t>
            </a:r>
            <a:endParaRPr lang="en-US" sz="2000" dirty="0"/>
          </a:p>
          <a:p>
            <a:pPr lvl="2">
              <a:lnSpc>
                <a:spcPct val="120000"/>
              </a:lnSpc>
            </a:pPr>
            <a:r>
              <a:rPr lang="en-US" sz="2000" dirty="0"/>
              <a:t>Get-</a:t>
            </a:r>
            <a:r>
              <a:rPr lang="en-US" sz="2000" dirty="0" err="1"/>
              <a:t>DbcTagCollection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44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User Simplicity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FEE52-F2B9-4557-A616-89864256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15" y="812398"/>
            <a:ext cx="6871369" cy="4079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909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User Simplicity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376" y="852446"/>
            <a:ext cx="8599836" cy="1194205"/>
          </a:xfrm>
        </p:spPr>
        <p:txBody>
          <a:bodyPr/>
          <a:lstStyle/>
          <a:p>
            <a:pPr marL="0" lvl="1" indent="0">
              <a:lnSpc>
                <a:spcPct val="120000"/>
              </a:lnSpc>
              <a:buNone/>
            </a:pPr>
            <a:r>
              <a:rPr lang="en-US"/>
              <a:t>Simplified </a:t>
            </a:r>
            <a:r>
              <a:rPr lang="en-US" dirty="0"/>
              <a:t>output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Send-</a:t>
            </a:r>
            <a:r>
              <a:rPr lang="en-US" sz="2000" dirty="0" err="1"/>
              <a:t>DbcMailMessage</a:t>
            </a:r>
            <a:endParaRPr lang="en-US" sz="2000" dirty="0"/>
          </a:p>
          <a:p>
            <a:pPr lvl="2">
              <a:lnSpc>
                <a:spcPct val="120000"/>
              </a:lnSpc>
            </a:pPr>
            <a:r>
              <a:rPr lang="en-US" sz="2000" dirty="0"/>
              <a:t>Update-</a:t>
            </a:r>
            <a:r>
              <a:rPr lang="en-US" sz="2000" dirty="0" err="1"/>
              <a:t>DbcPowerBiDataSource</a:t>
            </a:r>
            <a:r>
              <a:rPr lang="en-US" sz="2000" dirty="0"/>
              <a:t>  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Start-</a:t>
            </a:r>
            <a:r>
              <a:rPr lang="en-US" sz="2000" dirty="0" err="1"/>
              <a:t>DbcPowerBi</a:t>
            </a:r>
            <a:endParaRPr lang="en-US" sz="2000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23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376" y="852447"/>
            <a:ext cx="8599836" cy="4175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DbcCheck</a:t>
            </a:r>
            <a:r>
              <a:rPr lang="en-GB" dirty="0"/>
              <a:t> wraps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Invoke-Pester</a:t>
            </a:r>
            <a:r>
              <a:rPr lang="en-GB" dirty="0"/>
              <a:t> so results available at command-line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2353A87-FE97-4374-AEEE-831C22C895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00" y="1395988"/>
            <a:ext cx="4483968" cy="3401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13A2EE-6602-4B92-8E75-2CD7E886C524}"/>
              </a:ext>
            </a:extLst>
          </p:cNvPr>
          <p:cNvSpPr/>
          <p:nvPr/>
        </p:nvSpPr>
        <p:spPr>
          <a:xfrm>
            <a:off x="330339" y="1349651"/>
            <a:ext cx="329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DbcCheck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</a:rPr>
              <a:t>-Show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Segoe UI" panose="020B0502040204020203" pitchFamily="34" charset="0"/>
              </a:rPr>
              <a:t>Fails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79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375" y="852446"/>
            <a:ext cx="8700161" cy="493754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Invoke-</a:t>
            </a:r>
            <a:r>
              <a:rPr lang="en-GB" sz="2400" dirty="0" err="1"/>
              <a:t>DbcCheck</a:t>
            </a:r>
            <a:r>
              <a:rPr lang="en-GB" sz="2400" dirty="0"/>
              <a:t> can output XML (Just like Invoke-Pester can)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14027-5B61-426C-BF41-87A92F58D539}"/>
              </a:ext>
            </a:extLst>
          </p:cNvPr>
          <p:cNvSpPr/>
          <p:nvPr/>
        </p:nvSpPr>
        <p:spPr>
          <a:xfrm>
            <a:off x="457200" y="1417588"/>
            <a:ext cx="843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DbcConfig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$(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System.WorkingDirectory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)</a:t>
            </a:r>
            <a:r>
              <a:rPr lang="en-US" dirty="0">
                <a:solidFill>
                  <a:srgbClr val="8A2BE2"/>
                </a:solidFill>
                <a:latin typeface="Segoe UI" panose="020B0502040204020203" pitchFamily="34" charset="0"/>
              </a:rPr>
              <a:t>\</a:t>
            </a:r>
            <a:r>
              <a:rPr lang="en-US" dirty="0" err="1">
                <a:solidFill>
                  <a:srgbClr val="8A2BE2"/>
                </a:solidFill>
                <a:latin typeface="Segoe UI" panose="020B0502040204020203" pitchFamily="34" charset="0"/>
              </a:rPr>
              <a:t>PesterConfigs</a:t>
            </a:r>
            <a:r>
              <a:rPr lang="en-US" dirty="0">
                <a:solidFill>
                  <a:srgbClr val="8A2BE2"/>
                </a:solidFill>
                <a:latin typeface="Segoe UI" panose="020B0502040204020203" pitchFamily="34" charset="0"/>
              </a:rPr>
              <a:t>\</a:t>
            </a:r>
            <a:r>
              <a:rPr lang="en-US" dirty="0" err="1">
                <a:solidFill>
                  <a:srgbClr val="8A2BE2"/>
                </a:solidFill>
                <a:latin typeface="Segoe UI" panose="020B0502040204020203" pitchFamily="34" charset="0"/>
              </a:rPr>
              <a:t>Application.json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DbcCheck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</a:rPr>
              <a:t>-Show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Segoe UI" panose="020B0502040204020203" pitchFamily="34" charset="0"/>
              </a:rPr>
              <a:t>Summary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</a:rPr>
              <a:t>PassThru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</a:rPr>
              <a:t>OutputFile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 $(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System.WorkingDirectory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</a:rPr>
              <a:t>)</a:t>
            </a:r>
            <a:r>
              <a:rPr lang="en-US" dirty="0">
                <a:solidFill>
                  <a:srgbClr val="8A2BE2"/>
                </a:solidFill>
                <a:latin typeface="Segoe UI" panose="020B0502040204020203" pitchFamily="34" charset="0"/>
              </a:rPr>
              <a:t>\Test-Results.xml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29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376" y="852447"/>
            <a:ext cx="8599836" cy="3921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Invoke-</a:t>
            </a:r>
            <a:r>
              <a:rPr lang="en-GB" dirty="0" err="1"/>
              <a:t>DbcCheck</a:t>
            </a:r>
            <a:r>
              <a:rPr lang="en-GB" dirty="0"/>
              <a:t> for multiple scenarios all in one </a:t>
            </a:r>
            <a:r>
              <a:rPr lang="en-GB" dirty="0" err="1"/>
              <a:t>PowerBi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051AA-FC5A-4F44-8871-88E76D49F1B7}"/>
              </a:ext>
            </a:extLst>
          </p:cNvPr>
          <p:cNvSpPr/>
          <p:nvPr/>
        </p:nvSpPr>
        <p:spPr>
          <a:xfrm>
            <a:off x="575226" y="1265665"/>
            <a:ext cx="8532012" cy="338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fr-FR" sz="1400" dirty="0">
                <a:solidFill>
                  <a:srgbClr val="0000FF"/>
                </a:solidFill>
                <a:latin typeface="Segoe UI" panose="020B0502040204020203" pitchFamily="34" charset="0"/>
              </a:rPr>
              <a:t>Import-</a:t>
            </a:r>
            <a:r>
              <a:rPr lang="fr-FR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DbcConfig</a:t>
            </a:r>
            <a:r>
              <a:rPr lang="fr-FR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fr-FR" sz="1400" dirty="0">
                <a:solidFill>
                  <a:srgbClr val="000080"/>
                </a:solidFill>
                <a:latin typeface="Segoe UI" panose="020B0502040204020203" pitchFamily="34" charset="0"/>
              </a:rPr>
              <a:t>–</a:t>
            </a:r>
            <a:r>
              <a:rPr lang="fr-FR" sz="1400" dirty="0" err="1">
                <a:solidFill>
                  <a:srgbClr val="000080"/>
                </a:solidFill>
                <a:latin typeface="Segoe UI" panose="020B0502040204020203" pitchFamily="34" charset="0"/>
              </a:rPr>
              <a:t>path</a:t>
            </a:r>
            <a:r>
              <a:rPr lang="fr-FR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fr-FR" sz="1400" dirty="0">
                <a:solidFill>
                  <a:srgbClr val="8A2BE2"/>
                </a:solidFill>
                <a:latin typeface="Segoe UI" panose="020B0502040204020203" pitchFamily="34" charset="0"/>
              </a:rPr>
              <a:t>Git:\</a:t>
            </a:r>
            <a:r>
              <a:rPr lang="fr-FR" sz="1400" dirty="0" err="1">
                <a:solidFill>
                  <a:srgbClr val="8A2BE2"/>
                </a:solidFill>
                <a:latin typeface="Segoe UI" panose="020B0502040204020203" pitchFamily="34" charset="0"/>
              </a:rPr>
              <a:t>PesterConfigs</a:t>
            </a:r>
            <a:r>
              <a:rPr lang="fr-FR" sz="1400" dirty="0">
                <a:solidFill>
                  <a:srgbClr val="8A2BE2"/>
                </a:solidFill>
                <a:latin typeface="Segoe UI" panose="020B0502040204020203" pitchFamily="34" charset="0"/>
              </a:rPr>
              <a:t>\Application1_PROD.json</a:t>
            </a:r>
            <a:endParaRPr lang="fr-FR" sz="14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</a:rPr>
              <a:t>Invoke-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DbcCheck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Segoe UI" panose="020B0502040204020203" pitchFamily="34" charset="0"/>
              </a:rPr>
              <a:t>-Show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Segoe UI" panose="020B0502040204020203" pitchFamily="34" charset="0"/>
              </a:rPr>
              <a:t>Summary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Segoe UI" panose="020B0502040204020203" pitchFamily="34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Segoe UI" panose="020B0502040204020203" pitchFamily="34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Segoe UI" panose="020B0502040204020203" pitchFamily="34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</a:rPr>
              <a:t>Update-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DbcPowerBiDataSource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Segoe UI" panose="020B0502040204020203" pitchFamily="34" charset="0"/>
              </a:rPr>
              <a:t>–Environment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Segoe UI" panose="020B0502040204020203" pitchFamily="34" charset="0"/>
              </a:rPr>
              <a:t>App1_Prod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br>
              <a:rPr lang="fr-FR" sz="1400" dirty="0">
                <a:solidFill>
                  <a:srgbClr val="0000FF"/>
                </a:solidFill>
                <a:latin typeface="Segoe UI" panose="020B0502040204020203" pitchFamily="34" charset="0"/>
              </a:rPr>
            </a:br>
            <a:r>
              <a:rPr lang="fr-FR" sz="1400" dirty="0">
                <a:solidFill>
                  <a:srgbClr val="0000FF"/>
                </a:solidFill>
                <a:latin typeface="Segoe UI" panose="020B0502040204020203" pitchFamily="34" charset="0"/>
              </a:rPr>
              <a:t>Import-</a:t>
            </a:r>
            <a:r>
              <a:rPr lang="fr-FR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DbcConfig</a:t>
            </a:r>
            <a:r>
              <a:rPr lang="fr-FR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fr-FR" sz="1400" dirty="0">
                <a:solidFill>
                  <a:srgbClr val="000080"/>
                </a:solidFill>
                <a:latin typeface="Segoe UI" panose="020B0502040204020203" pitchFamily="34" charset="0"/>
              </a:rPr>
              <a:t>–</a:t>
            </a:r>
            <a:r>
              <a:rPr lang="fr-FR" sz="1400" dirty="0" err="1">
                <a:solidFill>
                  <a:srgbClr val="000080"/>
                </a:solidFill>
                <a:latin typeface="Segoe UI" panose="020B0502040204020203" pitchFamily="34" charset="0"/>
              </a:rPr>
              <a:t>path</a:t>
            </a:r>
            <a:r>
              <a:rPr lang="fr-FR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fr-FR" sz="1400" dirty="0">
                <a:solidFill>
                  <a:srgbClr val="8A2BE2"/>
                </a:solidFill>
                <a:latin typeface="Segoe UI" panose="020B0502040204020203" pitchFamily="34" charset="0"/>
              </a:rPr>
              <a:t>Git:\</a:t>
            </a:r>
            <a:r>
              <a:rPr lang="fr-FR" sz="1400" dirty="0" err="1">
                <a:solidFill>
                  <a:srgbClr val="8A2BE2"/>
                </a:solidFill>
                <a:latin typeface="Segoe UI" panose="020B0502040204020203" pitchFamily="34" charset="0"/>
              </a:rPr>
              <a:t>PesterConfigs</a:t>
            </a:r>
            <a:r>
              <a:rPr lang="fr-FR" sz="1400" dirty="0">
                <a:solidFill>
                  <a:srgbClr val="8A2BE2"/>
                </a:solidFill>
                <a:latin typeface="Segoe UI" panose="020B0502040204020203" pitchFamily="34" charset="0"/>
              </a:rPr>
              <a:t>\Application2_PROD.json</a:t>
            </a:r>
            <a:endParaRPr lang="fr-FR" sz="14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</a:rPr>
              <a:t>Invoke-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DbcCheck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Segoe UI" panose="020B0502040204020203" pitchFamily="34" charset="0"/>
              </a:rPr>
              <a:t>-Show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Segoe UI" panose="020B0502040204020203" pitchFamily="34" charset="0"/>
              </a:rPr>
              <a:t>Summary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Segoe UI" panose="020B0502040204020203" pitchFamily="34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Segoe UI" panose="020B0502040204020203" pitchFamily="34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Segoe UI" panose="020B0502040204020203" pitchFamily="34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</a:rPr>
              <a:t>Update-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DbcPowerBiDataSource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Segoe UI" panose="020B0502040204020203" pitchFamily="34" charset="0"/>
              </a:rPr>
              <a:t>–Environment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Segoe UI" panose="020B0502040204020203" pitchFamily="34" charset="0"/>
              </a:rPr>
              <a:t>App2_Prod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br>
              <a:rPr lang="fr-FR" sz="1400" dirty="0">
                <a:solidFill>
                  <a:srgbClr val="0000FF"/>
                </a:solidFill>
                <a:latin typeface="Segoe UI" panose="020B0502040204020203" pitchFamily="34" charset="0"/>
              </a:rPr>
            </a:br>
            <a:r>
              <a:rPr lang="fr-FR" sz="1400" dirty="0">
                <a:solidFill>
                  <a:srgbClr val="0000FF"/>
                </a:solidFill>
                <a:latin typeface="Segoe UI" panose="020B0502040204020203" pitchFamily="34" charset="0"/>
              </a:rPr>
              <a:t>Import-</a:t>
            </a:r>
            <a:r>
              <a:rPr lang="fr-FR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DbcConfig</a:t>
            </a:r>
            <a:r>
              <a:rPr lang="fr-FR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fr-FR" sz="1400" dirty="0">
                <a:solidFill>
                  <a:srgbClr val="000080"/>
                </a:solidFill>
                <a:latin typeface="Segoe UI" panose="020B0502040204020203" pitchFamily="34" charset="0"/>
              </a:rPr>
              <a:t>–</a:t>
            </a:r>
            <a:r>
              <a:rPr lang="fr-FR" sz="1400" dirty="0" err="1">
                <a:solidFill>
                  <a:srgbClr val="000080"/>
                </a:solidFill>
                <a:latin typeface="Segoe UI" panose="020B0502040204020203" pitchFamily="34" charset="0"/>
              </a:rPr>
              <a:t>path</a:t>
            </a:r>
            <a:r>
              <a:rPr lang="fr-FR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fr-FR" sz="1400" dirty="0">
                <a:solidFill>
                  <a:srgbClr val="8A2BE2"/>
                </a:solidFill>
                <a:latin typeface="Segoe UI" panose="020B0502040204020203" pitchFamily="34" charset="0"/>
              </a:rPr>
              <a:t>Git:\</a:t>
            </a:r>
            <a:r>
              <a:rPr lang="fr-FR" sz="1400" dirty="0" err="1">
                <a:solidFill>
                  <a:srgbClr val="8A2BE2"/>
                </a:solidFill>
                <a:latin typeface="Segoe UI" panose="020B0502040204020203" pitchFamily="34" charset="0"/>
              </a:rPr>
              <a:t>PesterConfigs</a:t>
            </a:r>
            <a:r>
              <a:rPr lang="fr-FR" sz="1400" dirty="0">
                <a:solidFill>
                  <a:srgbClr val="8A2BE2"/>
                </a:solidFill>
                <a:latin typeface="Segoe UI" panose="020B0502040204020203" pitchFamily="34" charset="0"/>
              </a:rPr>
              <a:t>\Application3_PROD.json</a:t>
            </a:r>
            <a:endParaRPr lang="fr-FR" sz="14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</a:rPr>
              <a:t>Invoke-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DbcCheck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Segoe UI" panose="020B0502040204020203" pitchFamily="34" charset="0"/>
              </a:rPr>
              <a:t>-Show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Segoe UI" panose="020B0502040204020203" pitchFamily="34" charset="0"/>
              </a:rPr>
              <a:t>Summary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Segoe UI" panose="020B0502040204020203" pitchFamily="34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Segoe UI" panose="020B0502040204020203" pitchFamily="34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Segoe UI" panose="020B0502040204020203" pitchFamily="34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</a:rPr>
              <a:t>Update-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DbcPowerBiDataSource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Segoe UI" panose="020B0502040204020203" pitchFamily="34" charset="0"/>
              </a:rPr>
              <a:t>–Environment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Segoe UI" panose="020B0502040204020203" pitchFamily="34" charset="0"/>
              </a:rPr>
              <a:t>App3_Prod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>
              <a:lnSpc>
                <a:spcPts val="2600"/>
              </a:lnSpc>
            </a:pPr>
            <a:b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</a:rPr>
            </a:b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</a:rPr>
              <a:t>Start-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</a:rPr>
              <a:t>DbcPowerbi</a:t>
            </a: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7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Chrissy LeMaire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89" y="3103627"/>
            <a:ext cx="4767528" cy="752756"/>
          </a:xfrm>
        </p:spPr>
        <p:txBody>
          <a:bodyPr/>
          <a:lstStyle/>
          <a:p>
            <a:r>
              <a:rPr lang="en-US" dirty="0"/>
              <a:t>Sr. Systems Engineer</a:t>
            </a:r>
          </a:p>
          <a:p>
            <a:r>
              <a:rPr lang="en-US" dirty="0"/>
              <a:t>GDIT @ NATO Special Ops HQ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 Data Pro – Since 1999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DBA, Developer and Architect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2088129"/>
            <a:ext cx="2833895" cy="268836"/>
          </a:xfrm>
        </p:spPr>
        <p:txBody>
          <a:bodyPr/>
          <a:lstStyle/>
          <a:p>
            <a:r>
              <a:rPr lang="en-US" dirty="0"/>
              <a:t>PowerShell MVP – Since 2015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5971902" y="2357438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Most PowerShell work revolves around SQL Server with a bit of VMware &amp; SharePoint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PASS DevOps Virtual Chapter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>
          <a:xfrm>
            <a:off x="5971902" y="3610606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Co-lead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574145" y="4065133"/>
            <a:ext cx="1321867" cy="261938"/>
          </a:xfrm>
        </p:spPr>
        <p:txBody>
          <a:bodyPr/>
          <a:lstStyle/>
          <a:p>
            <a:r>
              <a:rPr lang="en-US" dirty="0"/>
              <a:t>/in/</a:t>
            </a:r>
            <a:r>
              <a:rPr lang="en-US" dirty="0" err="1"/>
              <a:t>chrissylemaire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362818" y="4065133"/>
            <a:ext cx="440969" cy="261938"/>
          </a:xfrm>
        </p:spPr>
        <p:txBody>
          <a:bodyPr/>
          <a:lstStyle/>
          <a:p>
            <a:r>
              <a:rPr lang="en-US" dirty="0"/>
              <a:t>@cl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159277" y="4079802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9222" y="4079802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" name="Picture Placeholder 27" descr="Picture Placeholder 17">
            <a:extLst>
              <a:ext uri="{FF2B5EF4-FFF2-40B4-BE49-F238E27FC236}">
                <a16:creationId xmlns:a16="http://schemas.microsoft.com/office/drawing/2014/main" id="{E4D4B6C2-6911-4C88-BE47-1450DDAC785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/>
          </a:blip>
          <a:srcRect t="4000" b="40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C10D3576-8B9C-4B47-9F81-02B268F7B9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80248" y="4438617"/>
            <a:ext cx="1773385" cy="354012"/>
          </a:xfrm>
        </p:spPr>
        <p:txBody>
          <a:bodyPr/>
          <a:lstStyle/>
          <a:p>
            <a:pPr algn="ctr"/>
            <a:r>
              <a:rPr lang="en-US" dirty="0"/>
              <a:t>netnerds.net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4171E6-BCE7-4C01-8B2E-01637F9E8D21}"/>
              </a:ext>
            </a:extLst>
          </p:cNvPr>
          <p:cNvSpPr txBox="1">
            <a:spLocks/>
          </p:cNvSpPr>
          <p:nvPr/>
        </p:nvSpPr>
        <p:spPr>
          <a:xfrm>
            <a:off x="369837" y="269888"/>
            <a:ext cx="8229600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GB" dirty="0"/>
              <a:t>     Dashboards galore</a:t>
            </a:r>
          </a:p>
        </p:txBody>
      </p:sp>
      <p:pic>
        <p:nvPicPr>
          <p:cNvPr id="11268" name="Picture 4" descr="Smiling Face With Heart-Eyes on Microsoft Windows 10 Fall Creators Update">
            <a:extLst>
              <a:ext uri="{FF2B5EF4-FFF2-40B4-BE49-F238E27FC236}">
                <a16:creationId xmlns:a16="http://schemas.microsoft.com/office/drawing/2014/main" id="{AAE533B9-FAC8-4CC8-AB70-DB32BB72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8" y="207467"/>
            <a:ext cx="543709" cy="5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">
            <a:extLst>
              <a:ext uri="{FF2B5EF4-FFF2-40B4-BE49-F238E27FC236}">
                <a16:creationId xmlns:a16="http://schemas.microsoft.com/office/drawing/2014/main" id="{44CF9F10-9D21-43F9-817D-76A8CFCC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68" y="1031075"/>
            <a:ext cx="5051184" cy="284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DBEB7A-5EBA-40D8-AD41-CED630664C2F}"/>
              </a:ext>
            </a:extLst>
          </p:cNvPr>
          <p:cNvSpPr txBox="1"/>
          <p:nvPr/>
        </p:nvSpPr>
        <p:spPr>
          <a:xfrm>
            <a:off x="454925" y="4275966"/>
            <a:ext cx="778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use C:\Windows\Temp\dbachecks to simplify enabling instant refreshes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437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81870"/>
          </a:xfrm>
        </p:spPr>
        <p:txBody>
          <a:bodyPr/>
          <a:lstStyle/>
          <a:p>
            <a:r>
              <a:rPr lang="en-US" dirty="0"/>
              <a:t>Dbachecks – What we didn’t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1D830-6A19-4262-AD96-27DAB9F8A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376" y="852446"/>
            <a:ext cx="8599836" cy="1194205"/>
          </a:xfrm>
        </p:spPr>
        <p:txBody>
          <a:bodyPr/>
          <a:lstStyle/>
          <a:p>
            <a:pPr marL="295275" lvl="2" indent="0">
              <a:lnSpc>
                <a:spcPct val="120000"/>
              </a:lnSpc>
              <a:buNone/>
            </a:pPr>
            <a:r>
              <a:rPr lang="en-US" sz="2000" dirty="0"/>
              <a:t>Enable Output to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Database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MS Teams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Slack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Twitter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JIRA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30752-A77A-43DE-872D-24E34992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009" y="852446"/>
            <a:ext cx="4163336" cy="21364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2AD65-5070-4DCC-805F-DDED143DD818}"/>
              </a:ext>
            </a:extLst>
          </p:cNvPr>
          <p:cNvSpPr/>
          <p:nvPr/>
        </p:nvSpPr>
        <p:spPr>
          <a:xfrm>
            <a:off x="389376" y="3892675"/>
            <a:ext cx="8487924" cy="427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lvl="2" indent="0">
              <a:lnSpc>
                <a:spcPct val="120000"/>
              </a:lnSpc>
              <a:buNone/>
            </a:pPr>
            <a:r>
              <a:rPr lang="en-US" sz="2000" dirty="0"/>
              <a:t>Because it’s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PowerShell</a:t>
            </a:r>
            <a:r>
              <a:rPr lang="en-US" sz="2000" dirty="0"/>
              <a:t> so                                                | ANYTHING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E3A4B-8EEC-4373-8476-885C97AE05EE}"/>
              </a:ext>
            </a:extLst>
          </p:cNvPr>
          <p:cNvSpPr/>
          <p:nvPr/>
        </p:nvSpPr>
        <p:spPr>
          <a:xfrm>
            <a:off x="3643430" y="3934422"/>
            <a:ext cx="3499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</a:rPr>
              <a:t>Invoke-</a:t>
            </a:r>
            <a:r>
              <a:rPr lang="en-US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DbcCheck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Segoe UI" panose="020B0502040204020203" pitchFamily="34" charset="0"/>
              </a:rPr>
              <a:t>–</a:t>
            </a:r>
            <a:r>
              <a:rPr lang="en-US" sz="2000" dirty="0" err="1">
                <a:solidFill>
                  <a:srgbClr val="000080"/>
                </a:solidFill>
                <a:latin typeface="Segoe UI" panose="020B0502040204020203" pitchFamily="34" charset="0"/>
              </a:rPr>
              <a:t>PassThru</a:t>
            </a:r>
            <a:endParaRPr lang="en-US" sz="2000" dirty="0">
              <a:solidFill>
                <a:srgbClr val="0000FF"/>
              </a:solidFill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424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80" y="1333500"/>
            <a:ext cx="4445659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 time!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731C5-75A7-4A0B-9C75-9A313B567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37" y="1302331"/>
            <a:ext cx="2476846" cy="24768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3891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80" y="1333500"/>
            <a:ext cx="4445659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731C5-75A7-4A0B-9C75-9A313B567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37" y="1302331"/>
            <a:ext cx="2476846" cy="24768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0153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4066"/>
            <a:ext cx="8242300" cy="285343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/>
              <a:t>dbachecks.io/intro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dbachecks.io/</a:t>
            </a:r>
            <a:r>
              <a:rPr lang="en-US" sz="2200" dirty="0" err="1"/>
              <a:t>deepdive</a:t>
            </a:r>
            <a:endParaRPr lang="en-US" sz="2200" dirty="0"/>
          </a:p>
          <a:p>
            <a:pPr lvl="0">
              <a:lnSpc>
                <a:spcPct val="150000"/>
              </a:lnSpc>
            </a:pPr>
            <a:r>
              <a:rPr lang="en-US" sz="2200" dirty="0"/>
              <a:t>dbachecks.io/blog</a:t>
            </a:r>
          </a:p>
          <a:p>
            <a:pPr lvl="0">
              <a:lnSpc>
                <a:spcPct val="150000"/>
              </a:lnSpc>
            </a:pPr>
            <a:r>
              <a:rPr lang="en-US" sz="2200" dirty="0"/>
              <a:t>dbachecks.io/twitter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posts &amp; Twitter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74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80" y="1333500"/>
            <a:ext cx="4445659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731C5-75A7-4A0B-9C75-9A313B567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37" y="1302331"/>
            <a:ext cx="2476846" cy="24768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2672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is easy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458" y="1300049"/>
            <a:ext cx="3680532" cy="390525"/>
          </a:xfrm>
        </p:spPr>
        <p:txBody>
          <a:bodyPr>
            <a:noAutofit/>
          </a:bodyPr>
          <a:lstStyle/>
          <a:p>
            <a:r>
              <a:rPr lang="en-US" sz="2000" dirty="0"/>
              <a:t>POWERSHELL GALLERY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82879-3171-40C0-8D9C-F7DA49AE9494}"/>
              </a:ext>
            </a:extLst>
          </p:cNvPr>
          <p:cNvSpPr/>
          <p:nvPr/>
        </p:nvSpPr>
        <p:spPr>
          <a:xfrm>
            <a:off x="451457" y="1690574"/>
            <a:ext cx="6284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Install-Module </a:t>
            </a:r>
            <a:r>
              <a:rPr lang="en-US" dirty="0" err="1">
                <a:solidFill>
                  <a:schemeClr val="tx2"/>
                </a:solidFill>
              </a:rPr>
              <a:t>dbachecks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Install-Module </a:t>
            </a:r>
            <a:r>
              <a:rPr lang="en-US" dirty="0" err="1">
                <a:solidFill>
                  <a:schemeClr val="tx2"/>
                </a:solidFill>
              </a:rPr>
              <a:t>dbachecks</a:t>
            </a:r>
            <a:r>
              <a:rPr lang="en-US" dirty="0">
                <a:solidFill>
                  <a:schemeClr val="tx2"/>
                </a:solidFill>
              </a:rPr>
              <a:t> –Scope </a:t>
            </a:r>
            <a:r>
              <a:rPr lang="en-US" dirty="0" err="1">
                <a:solidFill>
                  <a:schemeClr val="tx2"/>
                </a:solidFill>
              </a:rPr>
              <a:t>CurrentUser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8D58F-AD4F-45AC-A3EF-D3318A631598}"/>
              </a:ext>
            </a:extLst>
          </p:cNvPr>
          <p:cNvSpPr/>
          <p:nvPr/>
        </p:nvSpPr>
        <p:spPr>
          <a:xfrm>
            <a:off x="451457" y="3069794"/>
            <a:ext cx="6284194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* Automatically installs required modules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224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4066"/>
            <a:ext cx="8242300" cy="285343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/>
              <a:t>Invite yourself to Slack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dbatools.io/slack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Join #</a:t>
            </a:r>
            <a:r>
              <a:rPr lang="en-US" sz="2200" dirty="0" err="1"/>
              <a:t>dbachecks</a:t>
            </a:r>
            <a:r>
              <a:rPr lang="en-US" sz="2200" dirty="0"/>
              <a:t> and #dbatools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Ask questions, possibly get answers in real time ;)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our Slack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790" y="663209"/>
            <a:ext cx="1190791" cy="1190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638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3449-ADAD-441A-B674-D0E59D4CB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1261"/>
            <a:ext cx="6332561" cy="123012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SQL Server</a:t>
            </a:r>
            <a:br>
              <a:rPr lang="en-US" dirty="0"/>
            </a:b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F2ADC9-DF45-4497-93A1-F4D91CB8A90B}"/>
              </a:ext>
            </a:extLst>
          </p:cNvPr>
          <p:cNvSpPr txBox="1">
            <a:spLocks/>
          </p:cNvSpPr>
          <p:nvPr/>
        </p:nvSpPr>
        <p:spPr>
          <a:xfrm>
            <a:off x="69156" y="1054758"/>
            <a:ext cx="6332561" cy="129748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Pester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3E3D79-C882-456A-992B-98CB31D92CE3}"/>
              </a:ext>
            </a:extLst>
          </p:cNvPr>
          <p:cNvSpPr/>
          <p:nvPr/>
        </p:nvSpPr>
        <p:spPr>
          <a:xfrm>
            <a:off x="2693494" y="1859798"/>
            <a:ext cx="945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dirty="0">
                <a:solidFill>
                  <a:schemeClr val="accent2"/>
                </a:solidFill>
              </a:rPr>
              <a:t>❤️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E69DA-BF0F-40E7-BF14-181C3F4EF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519" y="1057176"/>
            <a:ext cx="1751290" cy="2767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102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6217791" y="2035947"/>
            <a:ext cx="2050229" cy="268836"/>
          </a:xfrm>
        </p:spPr>
        <p:txBody>
          <a:bodyPr/>
          <a:lstStyle/>
          <a:p>
            <a:r>
              <a:rPr lang="en-US" dirty="0">
                <a:solidFill>
                  <a:srgbClr val="E0245E"/>
                </a:solidFill>
              </a:rPr>
              <a:t>PowerShell since 2005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CF1A8-648F-4795-8AD3-C718F3091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15" y="0"/>
            <a:ext cx="4422578" cy="5143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4E6150-ECC8-44E1-9C88-8E827F28CEDC}"/>
              </a:ext>
            </a:extLst>
          </p:cNvPr>
          <p:cNvSpPr/>
          <p:nvPr/>
        </p:nvSpPr>
        <p:spPr>
          <a:xfrm>
            <a:off x="6766032" y="2304783"/>
            <a:ext cx="945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dirty="0">
                <a:solidFill>
                  <a:srgbClr val="E0245E"/>
                </a:solidFill>
              </a:rPr>
              <a:t>❤️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48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2800" dirty="0"/>
              <a:t>Background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Goals &amp; Challenges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Solutions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Intro to module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26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723E6-9421-45DB-ABE0-5919BBB9E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519" y="1057176"/>
            <a:ext cx="1751290" cy="2767892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CA3567D2-BF36-4D82-84A5-52DA0D96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29" y="2218421"/>
            <a:ext cx="5795995" cy="70665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53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6003" y="612097"/>
            <a:ext cx="8242300" cy="3678189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dirty="0"/>
              <a:t>Community module founded by Chrissy </a:t>
            </a:r>
          </a:p>
          <a:p>
            <a:pPr>
              <a:lnSpc>
                <a:spcPct val="120000"/>
              </a:lnSpc>
            </a:pPr>
            <a:r>
              <a:rPr lang="en-US" dirty="0"/>
              <a:t>Over 100 contributors</a:t>
            </a:r>
          </a:p>
          <a:p>
            <a:pPr>
              <a:lnSpc>
                <a:spcPct val="120000"/>
              </a:lnSpc>
            </a:pPr>
            <a:r>
              <a:rPr lang="en-US" dirty="0"/>
              <a:t>5 billion commands to work with SQL Server (no point putting  an actual number in here it will change!!)</a:t>
            </a:r>
          </a:p>
          <a:p>
            <a:pPr>
              <a:lnSpc>
                <a:spcPct val="120000"/>
              </a:lnSpc>
            </a:pPr>
            <a:r>
              <a:rPr lang="en-US" dirty="0"/>
              <a:t>Many commands to get information or check best practices</a:t>
            </a:r>
          </a:p>
          <a:p>
            <a:pPr>
              <a:lnSpc>
                <a:spcPct val="120000"/>
              </a:lnSpc>
            </a:pPr>
            <a:r>
              <a:rPr lang="en-US" dirty="0"/>
              <a:t>Rob needed to validate estates at work</a:t>
            </a:r>
          </a:p>
          <a:p>
            <a:pPr>
              <a:lnSpc>
                <a:spcPct val="120000"/>
              </a:lnSpc>
            </a:pPr>
            <a:r>
              <a:rPr lang="en-US" dirty="0"/>
              <a:t>Wrote Pester tests using dbatools</a:t>
            </a:r>
          </a:p>
          <a:p>
            <a:pPr>
              <a:lnSpc>
                <a:spcPct val="120000"/>
              </a:lnSpc>
            </a:pPr>
            <a:r>
              <a:rPr lang="en-US" dirty="0"/>
              <a:t>More than a year discussing wondering the best way to enable configuration</a:t>
            </a:r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dbatools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815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723E6-9421-45DB-ABE0-5919BBB9E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519" y="1057176"/>
            <a:ext cx="1751290" cy="2767892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CA3567D2-BF36-4D82-84A5-52DA0D96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29" y="2218421"/>
            <a:ext cx="5795995" cy="706657"/>
          </a:xfrm>
        </p:spPr>
        <p:txBody>
          <a:bodyPr/>
          <a:lstStyle/>
          <a:p>
            <a:r>
              <a:rPr lang="en-US" dirty="0"/>
              <a:t>Challenges &amp; Goals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843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40099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Writing Pester Tests for one SQL instance is easy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Writing slightly different Pester Tests for slightly different instances is copy and paste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It is possible to parameterize Pester tests (but not so easy to say!)</a:t>
            </a:r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endParaRPr lang="en-US" sz="1200" dirty="0"/>
          </a:p>
          <a:p>
            <a:pPr lvl="2"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92" y="269424"/>
            <a:ext cx="8229600" cy="612956"/>
          </a:xfrm>
        </p:spPr>
        <p:txBody>
          <a:bodyPr/>
          <a:lstStyle/>
          <a:p>
            <a:r>
              <a:rPr lang="en-US" dirty="0"/>
              <a:t>Main Challenge -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D0857-9E32-4C06-ABD4-C35EDE70A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336" y="3259659"/>
            <a:ext cx="5255553" cy="89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FB307-2A6A-41A1-9314-7ADDA5E6A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504" y="1456007"/>
            <a:ext cx="5258385" cy="926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3906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d5fb71f9a3fb1fe49812cc782a68de01&quot;,&quot;LanguageCode&quot;:&quot;en-US&quot;,&quot;SlideGuids&quot;:[&quot;e054304c-7bed-4dcc-8d4f-61ce2d27a24e&quot;,&quot;5f48d9f8-6d28-4814-bbe2-0b12d9192fd6&quot;,&quot;c60ba0df-a443-42ab-8fb7-5c923cd1d916&quot;,&quot;d1f8a17c-61e2-422e-84f0-4b9e88d235cd&quot;,&quot;e68d43c4-6419-402d-9e63-eee068d35447&quot;,&quot;5336dd26-e646-4ffd-8bdd-ad9e7118e1c4&quot;,&quot;33600ef1-d046-4881-811f-63058f1c6a81&quot;,&quot;7710b3b7-f450-40f6-b8e3-54ece149b0b5&quot;,&quot;111cbac4-41aa-4ff5-a5e7-7c80fdc7a1fb&quot;,&quot;9c363bf2-5b45-466b-878f-3d04a29d6043&quot;,&quot;a1f32860-6fe7-4a76-8c4d-d0c27d247250&quot;,&quot;d41ca9f8-a388-4c37-9ae7-bb3980008f1c&quot;,&quot;37f5d206-773b-48c8-a880-fb7e78b41219&quot;,&quot;0b9ebdc1-f218-4d87-9453-51b7dfdeacca&quot;,&quot;8c5c3a66-1f2a-41c8-97db-e527b381668d&quot;,&quot;c355c78a-38b1-448d-a783-e8253ab0c306&quot;,&quot;68d59b00-18ea-4d7d-9b00-3acd8d7f73d5&quot;,&quot;243b364a-335e-4b53-9d67-33b4ba19923f&quot;,&quot;2cc75f53-1c9e-4da8-bd4d-91f9554a0be9&quot;,&quot;4c96f1d5-1985-404c-98ab-d8fe7c7f4456&quot;,&quot;c0dfd28d-fe6e-4579-821e-dd55962533ae&quot;,&quot;d450ee63-6877-4d63-9f01-08f219b8f0d6&quot;,&quot;482c7b5f-e7e7-487f-befb-99d3eaf06dea&quot;,&quot;afb9bd87-115d-4fef-9184-5093b429c85f&quot;,&quot;00e28e58-17f5-4583-b5b9-fd2926cefed8&quot;,&quot;9026ed0b-48dd-4426-a469-e3f86a14ea8f&quot;,&quot;e379b5ea-5e24-492c-a787-28008a4f0f4e&quot;,&quot;b6d26042-770c-4b64-8a3c-e99dfaebf8e1&quot;,&quot;2ec5f63c-d12d-485c-8575-7a3bedb4e150&quot;,&quot;84f8e6d3-1f08-48f1-815d-fc54c2431dff&quot;,&quot;cb10ca84-784f-4f55-9ecf-987a0e39d7f5&quot;,&quot;2c88003f-7cdf-4e52-af45-418436141130&quot;,&quot;4cfcd6b5-fac2-4cd3-bc07-ba761419d31f&quot;,&quot;2f346b5e-9fb4-460f-92d8-1fefa217365f&quot;,&quot;24ee0453-3b28-44cf-a17f-b37c2295782d&quot;,&quot;566be8ea-5bc9-4f12-909d-3c53411d27ec&quot;,&quot;aaa49cdc-f7b1-41a8-8e9b-f637ff62494d&quot;,&quot;a1327c44-8593-458b-a765-f12a18f7ddf3&quot;],&quot;TimeStamp&quot;:&quot;2018-04-22T20:53:48.1978252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11cbac4-41aa-4ff5-a5e7-7c80fdc7a1fb&quot;,&quot;TimeStamp&quot;:&quot;2018-04-22T20:53:48.1958269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c363bf2-5b45-466b-878f-3d04a29d6043&quot;,&quot;TimeStamp&quot;:&quot;2018-04-22T20:53:48.1958269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1f32860-6fe7-4a76-8c4d-d0c27d247250&quot;,&quot;TimeStamp&quot;:&quot;2018-04-22T20:53:48.1958269+01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41ca9f8-a388-4c37-9ae7-bb3980008f1c&quot;,&quot;TimeStamp&quot;:&quot;2018-04-22T20:53:48.1958269+01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7f5d206-773b-48c8-a880-fb7e78b41219&quot;,&quot;TimeStamp&quot;:&quot;2018-04-22T20:53:48.1958269+01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b9ebdc1-f218-4d87-9453-51b7dfdeacca&quot;,&quot;TimeStamp&quot;:&quot;2018-04-22T20:53:48.1958269+01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c5c3a66-1f2a-41c8-97db-e527b381668d&quot;,&quot;TimeStamp&quot;:&quot;2018-04-22T20:53:48.1958269+01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355c78a-38b1-448d-a783-e8253ab0c306&quot;,&quot;TimeStamp&quot;:&quot;2018-04-22T20:53:48.1958269+01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8d59b00-18ea-4d7d-9b00-3acd8d7f73d5&quot;,&quot;TimeStamp&quot;:&quot;2018-04-22T20:53:48.1958269+01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43b364a-335e-4b53-9d67-33b4ba19923f&quot;,&quot;TimeStamp&quot;:&quot;2018-04-22T20:53:48.1958269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054304c-7bed-4dcc-8d4f-61ce2d27a24e&quot;,&quot;TimeStamp&quot;:&quot;2018-04-22T20:53:48.1918268+01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cc75f53-1c9e-4da8-bd4d-91f9554a0be9&quot;,&quot;TimeStamp&quot;:&quot;2018-04-22T20:53:48.1958269+01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c96f1d5-1985-404c-98ab-d8fe7c7f4456&quot;,&quot;TimeStamp&quot;:&quot;2018-04-22T20:53:48.1958269+01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0dfd28d-fe6e-4579-821e-dd55962533ae&quot;,&quot;TimeStamp&quot;:&quot;2018-04-22T20:53:48.1958269+01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450ee63-6877-4d63-9f01-08f219b8f0d6&quot;,&quot;TimeStamp&quot;:&quot;2018-04-22T20:53:48.1958269+01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82c7b5f-e7e7-487f-befb-99d3eaf06dea&quot;,&quot;TimeStamp&quot;:&quot;2018-04-22T20:53:48.1958269+01:00&quot;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fb9bd87-115d-4fef-9184-5093b429c85f&quot;,&quot;TimeStamp&quot;:&quot;2018-04-22T20:53:48.1958269+01:00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0e28e58-17f5-4583-b5b9-fd2926cefed8&quot;,&quot;TimeStamp&quot;:&quot;2018-04-22T20:53:48.1968231+01:00&quot;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026ed0b-48dd-4426-a469-e3f86a14ea8f&quot;,&quot;TimeStamp&quot;:&quot;2018-04-22T20:53:48.1968231+01:00&quot;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379b5ea-5e24-492c-a787-28008a4f0f4e&quot;,&quot;TimeStamp&quot;:&quot;2018-04-22T20:53:48.1968231+01:00&quot;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6d26042-770c-4b64-8a3c-e99dfaebf8e1&quot;,&quot;TimeStamp&quot;:&quot;2018-04-22T20:53:48.1968231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f48d9f8-6d28-4814-bbe2-0b12d9192fd6&quot;,&quot;TimeStamp&quot;:&quot;2018-04-22T20:53:48.1948258+01:00&quot;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ec5f63c-d12d-485c-8575-7a3bedb4e150&quot;,&quot;TimeStamp&quot;:&quot;2018-04-22T20:53:48.1968231+01:00&quot;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4f8e6d3-1f08-48f1-815d-fc54c2431dff&quot;,&quot;TimeStamp&quot;:&quot;2018-04-22T20:53:48.1968231+01:00&quot;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b10ca84-784f-4f55-9ecf-987a0e39d7f5&quot;,&quot;TimeStamp&quot;:&quot;2018-04-22T20:53:48.1968231+01:00&quot;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c88003f-7cdf-4e52-af45-418436141130&quot;,&quot;TimeStamp&quot;:&quot;2018-04-22T20:53:48.1968231+01:00&quot;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cfcd6b5-fac2-4cd3-bc07-ba761419d31f&quot;,&quot;TimeStamp&quot;:&quot;2018-04-22T20:53:48.1968231+01:00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f346b5e-9fb4-460f-92d8-1fefa217365f&quot;,&quot;TimeStamp&quot;:&quot;2018-04-22T20:53:48.1968231+01:00&quot;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4ee0453-3b28-44cf-a17f-b37c2295782d&quot;,&quot;TimeStamp&quot;:&quot;2018-04-22T20:53:48.1968231+01:00&quot;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6be8ea-5bc9-4f12-909d-3c53411d27ec&quot;,&quot;TimeStamp&quot;:&quot;2018-04-22T20:53:48.1968231+01:00&quot;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aa49cdc-f7b1-41a8-8e9b-f637ff62494d&quot;,&quot;TimeStamp&quot;:&quot;2018-04-22T20:53:48.1968231+01:00&quot;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1327c44-8593-458b-a765-f12a18f7ddf3&quot;,&quot;TimeStamp&quot;:&quot;2018-04-22T20:53:48.1968231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60ba0df-a443-42ab-8fb7-5c923cd1d916&quot;,&quot;TimeStamp&quot;:&quot;2018-04-22T20:53:48.1948258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1f8a17c-61e2-422e-84f0-4b9e88d235cd&quot;,&quot;TimeStamp&quot;:&quot;2018-04-22T20:53:48.1948258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68d43c4-6419-402d-9e63-eee068d35447&quot;,&quot;TimeStamp&quot;:&quot;2018-04-22T20:53:48.1948258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336dd26-e646-4ffd-8bdd-ad9e7118e1c4&quot;,&quot;TimeStamp&quot;:&quot;2018-04-22T20:53:48.1948258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3600ef1-d046-4881-811f-63058f1c6a81&quot;,&quot;TimeStamp&quot;:&quot;2018-04-22T20:53:48.1948258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710b3b7-f450-40f6-b8e3-54ece149b0b5&quot;,&quot;TimeStamp&quot;:&quot;2018-04-22T20:53:48.1948258+01:00&quot;}"/>
</p:tagLst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29604</TotalTime>
  <Words>2261</Words>
  <Application>Microsoft Office PowerPoint</Application>
  <PresentationFormat>On-screen Show (16:9)</PresentationFormat>
  <Paragraphs>419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Century Gothic</vt:lpstr>
      <vt:lpstr>Consolas</vt:lpstr>
      <vt:lpstr>Gotham Book</vt:lpstr>
      <vt:lpstr>Gotham Light</vt:lpstr>
      <vt:lpstr>Open Sans</vt:lpstr>
      <vt:lpstr>Segoe UI</vt:lpstr>
      <vt:lpstr>Segoe UI Light</vt:lpstr>
      <vt:lpstr>Wingdings</vt:lpstr>
      <vt:lpstr>PASS 2013_SpeakerTemplate_16x9</vt:lpstr>
      <vt:lpstr>PowerPoint Presentation</vt:lpstr>
      <vt:lpstr>Rob Sewell</vt:lpstr>
      <vt:lpstr>Chrissy LeMaire</vt:lpstr>
      <vt:lpstr>PowerPoint Presentation</vt:lpstr>
      <vt:lpstr>Agenda</vt:lpstr>
      <vt:lpstr>Background</vt:lpstr>
      <vt:lpstr>dbatools</vt:lpstr>
      <vt:lpstr>Challenges &amp; Goals</vt:lpstr>
      <vt:lpstr>Main Challenge - Configuration</vt:lpstr>
      <vt:lpstr>Main Challenge - Configuration</vt:lpstr>
      <vt:lpstr>Challenge - Output</vt:lpstr>
      <vt:lpstr>Challenge - Output</vt:lpstr>
      <vt:lpstr>Challenge - Output</vt:lpstr>
      <vt:lpstr>Challenge - Output</vt:lpstr>
      <vt:lpstr>Challenge – User Simplicity</vt:lpstr>
      <vt:lpstr>Goals</vt:lpstr>
      <vt:lpstr>Solution</vt:lpstr>
      <vt:lpstr>dbachecks</vt:lpstr>
      <vt:lpstr>dbachecks</vt:lpstr>
      <vt:lpstr>Dbachecks – Configuration</vt:lpstr>
      <vt:lpstr>Dbachecks – Configuration</vt:lpstr>
      <vt:lpstr>Dbachecks – Configuration</vt:lpstr>
      <vt:lpstr>Dbachecks – Configuration</vt:lpstr>
      <vt:lpstr>Dbachecks – User Simplicity</vt:lpstr>
      <vt:lpstr>Dbachecks – User Simplicity</vt:lpstr>
      <vt:lpstr>Dbachecks – User Simplicity</vt:lpstr>
      <vt:lpstr>Dbachecks – Output</vt:lpstr>
      <vt:lpstr>Dbachecks – Output</vt:lpstr>
      <vt:lpstr>Dbachecks – Output</vt:lpstr>
      <vt:lpstr>PowerPoint Presentation</vt:lpstr>
      <vt:lpstr>Dbachecks – What we didn’t do</vt:lpstr>
      <vt:lpstr>demo time!</vt:lpstr>
      <vt:lpstr>questions</vt:lpstr>
      <vt:lpstr>Blog posts &amp; Twitter</vt:lpstr>
      <vt:lpstr>thank you!</vt:lpstr>
      <vt:lpstr>Install is easy</vt:lpstr>
      <vt:lpstr>Join our Slack channel</vt:lpstr>
      <vt:lpstr>      SQL 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Rob Sewell</cp:lastModifiedBy>
  <cp:revision>513</cp:revision>
  <dcterms:created xsi:type="dcterms:W3CDTF">2013-07-12T18:23:55Z</dcterms:created>
  <dcterms:modified xsi:type="dcterms:W3CDTF">2018-05-28T10:49:53Z</dcterms:modified>
</cp:coreProperties>
</file>