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1" r:id="rId2"/>
    <p:sldId id="526" r:id="rId3"/>
    <p:sldId id="310" r:id="rId4"/>
    <p:sldId id="476" r:id="rId5"/>
    <p:sldId id="414" r:id="rId6"/>
    <p:sldId id="323" r:id="rId7"/>
    <p:sldId id="478" r:id="rId8"/>
    <p:sldId id="480" r:id="rId9"/>
    <p:sldId id="481" r:id="rId10"/>
    <p:sldId id="482" r:id="rId11"/>
    <p:sldId id="483" r:id="rId12"/>
    <p:sldId id="489" r:id="rId13"/>
    <p:sldId id="491" r:id="rId14"/>
    <p:sldId id="499" r:id="rId15"/>
    <p:sldId id="525" r:id="rId16"/>
    <p:sldId id="495" r:id="rId17"/>
    <p:sldId id="496" r:id="rId18"/>
    <p:sldId id="497" r:id="rId19"/>
    <p:sldId id="343" r:id="rId20"/>
    <p:sldId id="498" r:id="rId21"/>
    <p:sldId id="458" r:id="rId22"/>
    <p:sldId id="492" r:id="rId23"/>
    <p:sldId id="490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" id="{B648521C-FBDE-4B0F-8A23-3C97B180D837}">
          <p14:sldIdLst>
            <p14:sldId id="321"/>
            <p14:sldId id="526"/>
          </p14:sldIdLst>
        </p14:section>
        <p14:section name="People Introduction" id="{B46C231C-0D57-4D06-98E3-D86687AFBDB2}">
          <p14:sldIdLst>
            <p14:sldId id="310"/>
            <p14:sldId id="476"/>
            <p14:sldId id="414"/>
          </p14:sldIdLst>
        </p14:section>
        <p14:section name="Agenda" id="{60B88564-4CB4-49BD-BB2B-4A33BEAB68FB}">
          <p14:sldIdLst>
            <p14:sldId id="323"/>
          </p14:sldIdLst>
        </p14:section>
        <p14:section name="dbatools" id="{078919F0-EAEE-4DEE-8F26-E4416A119E4E}">
          <p14:sldIdLst>
            <p14:sldId id="478"/>
            <p14:sldId id="480"/>
            <p14:sldId id="481"/>
            <p14:sldId id="482"/>
            <p14:sldId id="483"/>
            <p14:sldId id="489"/>
            <p14:sldId id="491"/>
          </p14:sldIdLst>
        </p14:section>
        <p14:section name="dbachecks" id="{70F8CDBC-8EC7-4329-BBB6-1DB52D6B9F5A}">
          <p14:sldIdLst>
            <p14:sldId id="499"/>
            <p14:sldId id="525"/>
            <p14:sldId id="495"/>
            <p14:sldId id="496"/>
            <p14:sldId id="497"/>
            <p14:sldId id="343"/>
            <p14:sldId id="498"/>
          </p14:sldIdLst>
        </p14:section>
        <p14:section name="Slack" id="{DCA17954-4905-4144-A3A1-31665F03B8D2}">
          <p14:sldIdLst/>
        </p14:section>
        <p14:section name="Questions and Thanks" id="{9A2380E3-8DC3-48E5-B0CC-C3C594B07AD0}">
          <p14:sldIdLst>
            <p14:sldId id="458"/>
            <p14:sldId id="492"/>
          </p14:sldIdLst>
        </p14:section>
        <p14:section name="Bonus" id="{A5E551C1-B823-4DD2-B9C3-1AD8570AF45B}">
          <p14:sldIdLst>
            <p14:sldId id="4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14B"/>
    <a:srgbClr val="E0245E"/>
    <a:srgbClr val="0078D7"/>
    <a:srgbClr val="58585A"/>
    <a:srgbClr val="939598"/>
    <a:srgbClr val="F2F2F1"/>
    <a:srgbClr val="FAFAFA"/>
    <a:srgbClr val="FCFCFC"/>
    <a:srgbClr val="F36E21"/>
    <a:srgbClr val="27B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74871" autoAdjust="0"/>
  </p:normalViewPr>
  <p:slideViewPr>
    <p:cSldViewPr snapToGrid="0">
      <p:cViewPr varScale="1">
        <p:scale>
          <a:sx n="129" d="100"/>
          <a:sy n="129" d="100"/>
        </p:scale>
        <p:origin x="60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5/28/2018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3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24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83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Set some </a:t>
            </a:r>
            <a:r>
              <a:rPr lang="en-US" dirty="0" err="1"/>
              <a:t>vars</a:t>
            </a:r>
            <a:endParaRPr lang="en-US" dirty="0"/>
          </a:p>
          <a:p>
            <a:r>
              <a:rPr lang="en-US" dirty="0"/>
              <a:t>$new = "localhost\sql2016"</a:t>
            </a:r>
          </a:p>
          <a:p>
            <a:r>
              <a:rPr lang="en-US" dirty="0"/>
              <a:t>$old = $instance = "localhost"</a:t>
            </a:r>
          </a:p>
          <a:p>
            <a:r>
              <a:rPr lang="en-US" dirty="0"/>
              <a:t>$</a:t>
            </a:r>
            <a:r>
              <a:rPr lang="en-US" dirty="0" err="1"/>
              <a:t>allservers</a:t>
            </a:r>
            <a:r>
              <a:rPr lang="en-US" dirty="0"/>
              <a:t> = $old, $new</a:t>
            </a:r>
          </a:p>
          <a:p>
            <a:endParaRPr lang="en-US" dirty="0"/>
          </a:p>
          <a:p>
            <a:r>
              <a:rPr lang="en-US" dirty="0"/>
              <a:t># Alternatively, use Registered Servers? </a:t>
            </a:r>
          </a:p>
          <a:p>
            <a:r>
              <a:rPr lang="en-US" dirty="0"/>
              <a:t>Get-</a:t>
            </a:r>
            <a:r>
              <a:rPr lang="en-US" dirty="0" err="1"/>
              <a:t>DbaRegisteredServer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 | Out-</a:t>
            </a:r>
            <a:r>
              <a:rPr lang="en-US" dirty="0" err="1"/>
              <a:t>GridView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# Quick overview of commands</a:t>
            </a:r>
          </a:p>
          <a:p>
            <a:r>
              <a:rPr lang="en-US" dirty="0"/>
              <a:t>Start-Process https://dbatools.io/commands</a:t>
            </a:r>
          </a:p>
          <a:p>
            <a:endParaRPr lang="en-US" dirty="0"/>
          </a:p>
          <a:p>
            <a:r>
              <a:rPr lang="en-US" dirty="0"/>
              <a:t># You've probably heard about how easy migrations can be with dbatools. Here's an example </a:t>
            </a:r>
          </a:p>
          <a:p>
            <a:r>
              <a:rPr lang="en-US" dirty="0"/>
              <a:t>$</a:t>
            </a:r>
            <a:r>
              <a:rPr lang="en-US" dirty="0" err="1"/>
              <a:t>startDbaMigrationSplat</a:t>
            </a:r>
            <a:r>
              <a:rPr lang="en-US" dirty="0"/>
              <a:t> = @{</a:t>
            </a:r>
          </a:p>
          <a:p>
            <a:r>
              <a:rPr lang="en-US" dirty="0"/>
              <a:t>    Source = $old</a:t>
            </a:r>
          </a:p>
          <a:p>
            <a:r>
              <a:rPr lang="en-US" dirty="0"/>
              <a:t>    Destination = $new</a:t>
            </a:r>
          </a:p>
          <a:p>
            <a:r>
              <a:rPr lang="en-US" dirty="0"/>
              <a:t>    </a:t>
            </a:r>
            <a:r>
              <a:rPr lang="en-US" dirty="0" err="1"/>
              <a:t>BackupRestore</a:t>
            </a:r>
            <a:r>
              <a:rPr lang="en-US" dirty="0"/>
              <a:t> = $true</a:t>
            </a:r>
          </a:p>
          <a:p>
            <a:r>
              <a:rPr lang="en-US" dirty="0"/>
              <a:t>    </a:t>
            </a:r>
            <a:r>
              <a:rPr lang="en-US" dirty="0" err="1"/>
              <a:t>NetworkShare</a:t>
            </a:r>
            <a:r>
              <a:rPr lang="en-US" dirty="0"/>
              <a:t> = 'C:\temp'</a:t>
            </a:r>
          </a:p>
          <a:p>
            <a:r>
              <a:rPr lang="en-US" dirty="0"/>
              <a:t>    </a:t>
            </a:r>
            <a:r>
              <a:rPr lang="en-US" dirty="0" err="1"/>
              <a:t>NoSysDbUserObjects</a:t>
            </a:r>
            <a:r>
              <a:rPr lang="en-US" dirty="0"/>
              <a:t> = $true</a:t>
            </a:r>
          </a:p>
          <a:p>
            <a:r>
              <a:rPr lang="en-US" dirty="0"/>
              <a:t>    </a:t>
            </a:r>
            <a:r>
              <a:rPr lang="en-US" dirty="0" err="1"/>
              <a:t>NoCredentials</a:t>
            </a:r>
            <a:r>
              <a:rPr lang="en-US" dirty="0"/>
              <a:t> = $true</a:t>
            </a:r>
          </a:p>
          <a:p>
            <a:r>
              <a:rPr lang="en-US" dirty="0"/>
              <a:t>    </a:t>
            </a:r>
            <a:r>
              <a:rPr lang="en-US" dirty="0" err="1"/>
              <a:t>NoBackupDevices</a:t>
            </a:r>
            <a:r>
              <a:rPr lang="en-US" dirty="0"/>
              <a:t> = $true</a:t>
            </a:r>
          </a:p>
          <a:p>
            <a:r>
              <a:rPr lang="en-US" dirty="0"/>
              <a:t>    </a:t>
            </a:r>
            <a:r>
              <a:rPr lang="en-US" dirty="0" err="1"/>
              <a:t>NoEndPoints</a:t>
            </a:r>
            <a:r>
              <a:rPr lang="en-US" dirty="0"/>
              <a:t> = $true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Start-</a:t>
            </a:r>
            <a:r>
              <a:rPr lang="en-US" dirty="0" err="1"/>
              <a:t>DbaMigration</a:t>
            </a:r>
            <a:r>
              <a:rPr lang="en-US" dirty="0"/>
              <a:t> @</a:t>
            </a:r>
            <a:r>
              <a:rPr lang="en-US" dirty="0" err="1"/>
              <a:t>startDbaMigrationSplat</a:t>
            </a:r>
            <a:r>
              <a:rPr lang="en-US" dirty="0"/>
              <a:t> -Force | Select * | Out-</a:t>
            </a:r>
            <a:r>
              <a:rPr lang="en-US" dirty="0" err="1"/>
              <a:t>GridView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# Use Ola </a:t>
            </a:r>
            <a:r>
              <a:rPr lang="en-US" dirty="0" err="1"/>
              <a:t>Hallengren's</a:t>
            </a:r>
            <a:r>
              <a:rPr lang="en-US" dirty="0"/>
              <a:t> backup script? We can restore an *ENTIRE INSTNACE* with just one line</a:t>
            </a:r>
          </a:p>
          <a:p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 -Directory \\workstation\backups\sql2012 | Restore-</a:t>
            </a:r>
            <a:r>
              <a:rPr lang="en-US" dirty="0" err="1"/>
              <a:t>DbaDatabase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$new</a:t>
            </a:r>
          </a:p>
          <a:p>
            <a:endParaRPr lang="en-US" dirty="0"/>
          </a:p>
          <a:p>
            <a:r>
              <a:rPr lang="en-US" dirty="0"/>
              <a:t># Nowadays, we don't just backup databases. Now, we're backing up logins</a:t>
            </a:r>
          </a:p>
          <a:p>
            <a:r>
              <a:rPr lang="en-US" dirty="0"/>
              <a:t>Export-</a:t>
            </a:r>
            <a:r>
              <a:rPr lang="en-US" dirty="0" err="1"/>
              <a:t>DbaLogin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 -Path C:\temp\logins.sql</a:t>
            </a:r>
          </a:p>
          <a:p>
            <a:r>
              <a:rPr lang="en-US" dirty="0"/>
              <a:t>Invoke-Item C:\temp\logins.sql</a:t>
            </a:r>
          </a:p>
          <a:p>
            <a:endParaRPr lang="en-US" dirty="0"/>
          </a:p>
          <a:p>
            <a:r>
              <a:rPr lang="en-US" dirty="0"/>
              <a:t># And Agent Jobs</a:t>
            </a:r>
          </a:p>
          <a:p>
            <a:r>
              <a:rPr lang="en-US" dirty="0"/>
              <a:t>Get-</a:t>
            </a:r>
            <a:r>
              <a:rPr lang="en-US" dirty="0" err="1"/>
              <a:t>DbaAgentJob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$old | Export-</a:t>
            </a:r>
            <a:r>
              <a:rPr lang="en-US" dirty="0" err="1"/>
              <a:t>DbaScript</a:t>
            </a:r>
            <a:r>
              <a:rPr lang="en-US" dirty="0"/>
              <a:t> -Path C:\temp\jobs.sql</a:t>
            </a:r>
          </a:p>
          <a:p>
            <a:endParaRPr lang="en-US" dirty="0"/>
          </a:p>
          <a:p>
            <a:r>
              <a:rPr lang="en-US" dirty="0"/>
              <a:t># What if you just want to script out your restore?</a:t>
            </a:r>
          </a:p>
          <a:p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 -Directory \\workstation\backups\subset\ | Restore-</a:t>
            </a:r>
            <a:r>
              <a:rPr lang="en-US" dirty="0" err="1"/>
              <a:t>DbaDatabase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$new -</a:t>
            </a:r>
            <a:r>
              <a:rPr lang="en-US" dirty="0" err="1"/>
              <a:t>OutputScriptOnly</a:t>
            </a:r>
            <a:r>
              <a:rPr lang="en-US" dirty="0"/>
              <a:t> -</a:t>
            </a:r>
            <a:r>
              <a:rPr lang="en-US" dirty="0" err="1"/>
              <a:t>WithReplace</a:t>
            </a:r>
            <a:r>
              <a:rPr lang="en-US" dirty="0"/>
              <a:t> | Out-File -</a:t>
            </a:r>
            <a:r>
              <a:rPr lang="en-US" dirty="0" err="1"/>
              <a:t>Filepath</a:t>
            </a:r>
            <a:r>
              <a:rPr lang="en-US" dirty="0"/>
              <a:t> c:\temp\restore.sql</a:t>
            </a:r>
          </a:p>
          <a:p>
            <a:r>
              <a:rPr lang="en-US" dirty="0"/>
              <a:t>Invoke-Item c:\temp\restore.sql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Complaint: Already have a library of Profiler templates</a:t>
            </a:r>
          </a:p>
          <a:p>
            <a:r>
              <a:rPr lang="en-US" dirty="0"/>
              <a:t># Answer: Convert them instantly to Sessions (h/t Jonathan </a:t>
            </a:r>
            <a:r>
              <a:rPr lang="en-US" dirty="0" err="1"/>
              <a:t>Kehayias</a:t>
            </a:r>
            <a:r>
              <a:rPr lang="en-US" dirty="0"/>
              <a:t>)</a:t>
            </a:r>
          </a:p>
          <a:p>
            <a:r>
              <a:rPr lang="en-US" dirty="0"/>
              <a:t>Get-</a:t>
            </a:r>
            <a:r>
              <a:rPr lang="en-US" dirty="0" err="1"/>
              <a:t>DbaTrace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sql2014 | </a:t>
            </a:r>
            <a:r>
              <a:rPr lang="en-US" dirty="0" err="1"/>
              <a:t>ConvertTo-DbaXESession</a:t>
            </a:r>
            <a:r>
              <a:rPr lang="en-US" dirty="0"/>
              <a:t> | Start-</a:t>
            </a:r>
            <a:r>
              <a:rPr lang="en-US" dirty="0" err="1"/>
              <a:t>DbaXESession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Easily import</a:t>
            </a:r>
          </a:p>
          <a:p>
            <a:r>
              <a:rPr lang="en-US" dirty="0"/>
              <a:t>Get-</a:t>
            </a:r>
            <a:r>
              <a:rPr lang="en-US" dirty="0" err="1"/>
              <a:t>DbaXESessionTemplate</a:t>
            </a:r>
            <a:r>
              <a:rPr lang="en-US" dirty="0"/>
              <a:t> | Out-</a:t>
            </a:r>
            <a:r>
              <a:rPr lang="en-US" dirty="0" err="1"/>
              <a:t>GridView</a:t>
            </a:r>
            <a:r>
              <a:rPr lang="en-US" dirty="0"/>
              <a:t> -</a:t>
            </a:r>
            <a:r>
              <a:rPr lang="en-US" dirty="0" err="1"/>
              <a:t>PassThru</a:t>
            </a:r>
            <a:r>
              <a:rPr lang="en-US" dirty="0"/>
              <a:t> | Import-</a:t>
            </a:r>
            <a:r>
              <a:rPr lang="en-US" dirty="0" err="1"/>
              <a:t>DbaXESessionTemplate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$servers | Start-</a:t>
            </a:r>
            <a:r>
              <a:rPr lang="en-US" dirty="0" err="1"/>
              <a:t>DbaXESession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Testing your backups is crazy easy! </a:t>
            </a:r>
          </a:p>
          <a:p>
            <a:r>
              <a:rPr lang="en-US" dirty="0"/>
              <a:t>Start-Process https://dbatools.io/Test-DbaLastBackup</a:t>
            </a:r>
          </a:p>
          <a:p>
            <a:r>
              <a:rPr lang="en-US" dirty="0"/>
              <a:t>Test-</a:t>
            </a:r>
            <a:r>
              <a:rPr lang="en-US" dirty="0" err="1"/>
              <a:t>DbaLastBackup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$old | Out-</a:t>
            </a:r>
            <a:r>
              <a:rPr lang="en-US" dirty="0" err="1"/>
              <a:t>GridView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# But what if you want to test your backups on a different server?</a:t>
            </a:r>
          </a:p>
          <a:p>
            <a:r>
              <a:rPr lang="en-US" dirty="0"/>
              <a:t>Test-</a:t>
            </a:r>
            <a:r>
              <a:rPr lang="en-US" dirty="0" err="1"/>
              <a:t>DbaLastBackup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$old -Destination $new | Out-</a:t>
            </a:r>
            <a:r>
              <a:rPr lang="en-US" dirty="0" err="1"/>
              <a:t>GridView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# Know how snapshots used to be a PITA? Now they're super easy</a:t>
            </a:r>
          </a:p>
          <a:p>
            <a:r>
              <a:rPr lang="en-US" dirty="0"/>
              <a:t>New-</a:t>
            </a:r>
            <a:r>
              <a:rPr lang="en-US" dirty="0" err="1"/>
              <a:t>DbaDatabaseSnapshot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$new -Database db1 -Name db1_snapshot</a:t>
            </a:r>
          </a:p>
          <a:p>
            <a:r>
              <a:rPr lang="en-US" dirty="0"/>
              <a:t>Get-</a:t>
            </a:r>
            <a:r>
              <a:rPr lang="en-US" dirty="0" err="1"/>
              <a:t>DbaDatabaseSnapshot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$new</a:t>
            </a:r>
          </a:p>
          <a:p>
            <a:r>
              <a:rPr lang="en-US" dirty="0"/>
              <a:t>Get-</a:t>
            </a:r>
            <a:r>
              <a:rPr lang="en-US" dirty="0" err="1"/>
              <a:t>DbaProcess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$new -Database db1 | Stop-</a:t>
            </a:r>
            <a:r>
              <a:rPr lang="en-US" dirty="0" err="1"/>
              <a:t>DbaProcess</a:t>
            </a:r>
            <a:endParaRPr lang="en-US" dirty="0"/>
          </a:p>
          <a:p>
            <a:r>
              <a:rPr lang="en-US" dirty="0"/>
              <a:t>Restore-</a:t>
            </a:r>
            <a:r>
              <a:rPr lang="en-US" dirty="0" err="1"/>
              <a:t>DbaFromDatabaseSnapshot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$new -Database db1 -Snapshot db1_snapshot</a:t>
            </a:r>
          </a:p>
          <a:p>
            <a:r>
              <a:rPr lang="en-US" dirty="0"/>
              <a:t>Remove-</a:t>
            </a:r>
            <a:r>
              <a:rPr lang="en-US" dirty="0" err="1"/>
              <a:t>DbaDatabaseSnapshot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$new -Snapshot db1_snapshot # or -Database db1</a:t>
            </a:r>
          </a:p>
          <a:p>
            <a:endParaRPr lang="en-US" dirty="0"/>
          </a:p>
          <a:p>
            <a:r>
              <a:rPr lang="en-US" dirty="0"/>
              <a:t># We evaluated 37,545 SQL Server stored procedures on 9 servers in 8.67 seconds!</a:t>
            </a:r>
          </a:p>
          <a:p>
            <a:r>
              <a:rPr lang="en-US" dirty="0"/>
              <a:t>$new | Find-</a:t>
            </a:r>
            <a:r>
              <a:rPr lang="en-US" dirty="0" err="1"/>
              <a:t>DbaStoredProcedure</a:t>
            </a:r>
            <a:r>
              <a:rPr lang="en-US" dirty="0"/>
              <a:t> -Pattern dbatools</a:t>
            </a:r>
          </a:p>
          <a:p>
            <a:endParaRPr lang="en-US" dirty="0"/>
          </a:p>
          <a:p>
            <a:r>
              <a:rPr lang="en-US" dirty="0"/>
              <a:t># Have an employee who is leaving? Find all of their objects.</a:t>
            </a:r>
          </a:p>
          <a:p>
            <a:r>
              <a:rPr lang="en-US" dirty="0"/>
              <a:t>$</a:t>
            </a:r>
            <a:r>
              <a:rPr lang="en-US" dirty="0" err="1"/>
              <a:t>allservers</a:t>
            </a:r>
            <a:r>
              <a:rPr lang="en-US" dirty="0"/>
              <a:t> | Find-</a:t>
            </a:r>
            <a:r>
              <a:rPr lang="en-US" dirty="0" err="1"/>
              <a:t>DbaUserObject</a:t>
            </a:r>
            <a:r>
              <a:rPr lang="en-US" dirty="0"/>
              <a:t> -Pattern ad\</a:t>
            </a:r>
            <a:r>
              <a:rPr lang="en-US" dirty="0" err="1"/>
              <a:t>jdoe</a:t>
            </a:r>
            <a:r>
              <a:rPr lang="en-US" dirty="0"/>
              <a:t> | Out-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# Find detached databases, by example</a:t>
            </a:r>
          </a:p>
          <a:p>
            <a:r>
              <a:rPr lang="en-US" dirty="0"/>
              <a:t>Detach-</a:t>
            </a:r>
            <a:r>
              <a:rPr lang="en-US" dirty="0" err="1"/>
              <a:t>DbaDatabase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 -Database AdventureWorks2012</a:t>
            </a:r>
          </a:p>
          <a:p>
            <a:r>
              <a:rPr lang="en-US" dirty="0"/>
              <a:t>Find-</a:t>
            </a:r>
            <a:r>
              <a:rPr lang="en-US" dirty="0" err="1"/>
              <a:t>DbaOrphanedFile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 | Out-</a:t>
            </a:r>
            <a:r>
              <a:rPr lang="en-US" dirty="0" err="1"/>
              <a:t>GridView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# View and change service account</a:t>
            </a:r>
          </a:p>
          <a:p>
            <a:r>
              <a:rPr lang="en-US" dirty="0"/>
              <a:t>Get-</a:t>
            </a:r>
            <a:r>
              <a:rPr lang="en-US" dirty="0" err="1"/>
              <a:t>DbaSqlService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workstation | Out-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DbaSqlService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workstation | Select * | Out-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DbaSqlService</a:t>
            </a:r>
            <a:r>
              <a:rPr lang="en-US" dirty="0"/>
              <a:t> -Instance SQL2016 -Type Agent | Update-</a:t>
            </a:r>
            <a:r>
              <a:rPr lang="en-US" dirty="0" err="1"/>
              <a:t>DbaSqlServiceAccount</a:t>
            </a:r>
            <a:r>
              <a:rPr lang="en-US" dirty="0"/>
              <a:t> -Username 'Local system'</a:t>
            </a:r>
          </a:p>
          <a:p>
            <a:endParaRPr lang="en-US" dirty="0"/>
          </a:p>
          <a:p>
            <a:r>
              <a:rPr lang="en-US" dirty="0"/>
              <a:t># Check out how complete our </a:t>
            </a:r>
            <a:r>
              <a:rPr lang="en-US" dirty="0" err="1"/>
              <a:t>sp_configure</a:t>
            </a:r>
            <a:r>
              <a:rPr lang="en-US" dirty="0"/>
              <a:t> command is</a:t>
            </a:r>
          </a:p>
          <a:p>
            <a:r>
              <a:rPr lang="en-US" dirty="0"/>
              <a:t>Get-</a:t>
            </a:r>
            <a:r>
              <a:rPr lang="en-US" dirty="0" err="1"/>
              <a:t>DbaSpConfigure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$new | Out-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DbaSpConfigure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$new -</a:t>
            </a:r>
            <a:r>
              <a:rPr lang="en-US" dirty="0" err="1"/>
              <a:t>ConfigName</a:t>
            </a:r>
            <a:r>
              <a:rPr lang="en-US" dirty="0"/>
              <a:t> </a:t>
            </a:r>
            <a:r>
              <a:rPr lang="en-US" dirty="0" err="1"/>
              <a:t>XPCmdShellEnabled</a:t>
            </a:r>
            <a:endParaRPr lang="en-US" dirty="0"/>
          </a:p>
          <a:p>
            <a:endParaRPr lang="en-US" dirty="0"/>
          </a:p>
          <a:p>
            <a:r>
              <a:rPr lang="en-US" dirty="0"/>
              <a:t># Easily update configuration values</a:t>
            </a:r>
          </a:p>
          <a:p>
            <a:r>
              <a:rPr lang="en-US" dirty="0"/>
              <a:t>Set-</a:t>
            </a:r>
            <a:r>
              <a:rPr lang="en-US" dirty="0" err="1"/>
              <a:t>DbaSpConfigure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$new -</a:t>
            </a:r>
            <a:r>
              <a:rPr lang="en-US" dirty="0" err="1"/>
              <a:t>ConfigName</a:t>
            </a:r>
            <a:r>
              <a:rPr lang="en-US" dirty="0"/>
              <a:t> </a:t>
            </a:r>
            <a:r>
              <a:rPr lang="en-US" dirty="0" err="1"/>
              <a:t>XPCmdShellEnabled</a:t>
            </a:r>
            <a:r>
              <a:rPr lang="en-US" dirty="0"/>
              <a:t> -Value $true</a:t>
            </a:r>
          </a:p>
          <a:p>
            <a:endParaRPr lang="en-US" dirty="0"/>
          </a:p>
          <a:p>
            <a:r>
              <a:rPr lang="en-US" dirty="0"/>
              <a:t># XEs Read and watch</a:t>
            </a:r>
          </a:p>
          <a:p>
            <a:r>
              <a:rPr lang="en-US" dirty="0"/>
              <a:t>Get-</a:t>
            </a:r>
            <a:r>
              <a:rPr lang="en-US" dirty="0" err="1"/>
              <a:t>DbaXESession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$new -Session </a:t>
            </a:r>
            <a:r>
              <a:rPr lang="en-US" dirty="0" err="1"/>
              <a:t>system_health</a:t>
            </a:r>
            <a:r>
              <a:rPr lang="en-US" dirty="0"/>
              <a:t> | Read-</a:t>
            </a:r>
            <a:r>
              <a:rPr lang="en-US" dirty="0" err="1"/>
              <a:t>DbaXEFile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# Reset-</a:t>
            </a:r>
            <a:r>
              <a:rPr lang="en-US" dirty="0" err="1"/>
              <a:t>DbaAdmin</a:t>
            </a:r>
            <a:endParaRPr lang="en-US" dirty="0"/>
          </a:p>
          <a:p>
            <a:r>
              <a:rPr lang="en-US" dirty="0"/>
              <a:t>Reset-</a:t>
            </a:r>
            <a:r>
              <a:rPr lang="en-US" dirty="0" err="1"/>
              <a:t>DbaAdmin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 -Login </a:t>
            </a:r>
            <a:r>
              <a:rPr lang="en-US" dirty="0" err="1"/>
              <a:t>sqladmin</a:t>
            </a:r>
            <a:r>
              <a:rPr lang="en-US" dirty="0"/>
              <a:t> -Verbose</a:t>
            </a:r>
          </a:p>
          <a:p>
            <a:r>
              <a:rPr lang="en-US" dirty="0"/>
              <a:t>Get-</a:t>
            </a:r>
            <a:r>
              <a:rPr lang="en-US" dirty="0" err="1"/>
              <a:t>DbaDatabase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 -</a:t>
            </a:r>
            <a:r>
              <a:rPr lang="en-US" dirty="0" err="1"/>
              <a:t>SqlCredential</a:t>
            </a:r>
            <a:r>
              <a:rPr lang="en-US" dirty="0"/>
              <a:t> (Get-Credential </a:t>
            </a:r>
            <a:r>
              <a:rPr lang="en-US" dirty="0" err="1"/>
              <a:t>sqladmin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sp_whoisactive</a:t>
            </a:r>
            <a:endParaRPr lang="en-US" dirty="0"/>
          </a:p>
          <a:p>
            <a:r>
              <a:rPr lang="en-US" dirty="0"/>
              <a:t>Install-</a:t>
            </a:r>
            <a:r>
              <a:rPr lang="en-US" dirty="0" err="1"/>
              <a:t>DbaWhoIsActive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 -Database master</a:t>
            </a:r>
          </a:p>
          <a:p>
            <a:r>
              <a:rPr lang="en-US" dirty="0"/>
              <a:t>Invoke-</a:t>
            </a:r>
            <a:r>
              <a:rPr lang="en-US" dirty="0" err="1"/>
              <a:t>DbaWhoIsActive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 -</a:t>
            </a:r>
            <a:r>
              <a:rPr lang="en-US" dirty="0" err="1"/>
              <a:t>ShowOwnSpid</a:t>
            </a:r>
            <a:r>
              <a:rPr lang="en-US" dirty="0"/>
              <a:t> -</a:t>
            </a:r>
            <a:r>
              <a:rPr lang="en-US" dirty="0" err="1"/>
              <a:t>ShowSystemSpids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Diagnostic query!</a:t>
            </a:r>
          </a:p>
          <a:p>
            <a:r>
              <a:rPr lang="en-US" dirty="0"/>
              <a:t>$instance | Invoke-</a:t>
            </a:r>
            <a:r>
              <a:rPr lang="en-US" dirty="0" err="1"/>
              <a:t>DbaDiagnosticQuery</a:t>
            </a:r>
            <a:r>
              <a:rPr lang="en-US" dirty="0"/>
              <a:t> -</a:t>
            </a:r>
            <a:r>
              <a:rPr lang="en-US" dirty="0" err="1"/>
              <a:t>UseSelectionHelper</a:t>
            </a:r>
            <a:r>
              <a:rPr lang="en-US" dirty="0"/>
              <a:t> | Export-</a:t>
            </a:r>
            <a:r>
              <a:rPr lang="en-US" dirty="0" err="1"/>
              <a:t>DbaDiagnosticQuery</a:t>
            </a:r>
            <a:r>
              <a:rPr lang="en-US" dirty="0"/>
              <a:t> -Path $home</a:t>
            </a:r>
          </a:p>
          <a:p>
            <a:r>
              <a:rPr lang="en-US" dirty="0"/>
              <a:t>Invoke-Item $home</a:t>
            </a:r>
          </a:p>
          <a:p>
            <a:endParaRPr lang="en-US" dirty="0"/>
          </a:p>
          <a:p>
            <a:r>
              <a:rPr lang="en-US" dirty="0"/>
              <a:t># Ola, </a:t>
            </a:r>
            <a:r>
              <a:rPr lang="en-US" dirty="0" err="1"/>
              <a:t>yall</a:t>
            </a:r>
            <a:endParaRPr lang="en-US" dirty="0"/>
          </a:p>
          <a:p>
            <a:r>
              <a:rPr lang="en-US" dirty="0"/>
              <a:t>$instance | Install-</a:t>
            </a:r>
            <a:r>
              <a:rPr lang="en-US" dirty="0" err="1"/>
              <a:t>DbaMaintenanceSolution</a:t>
            </a:r>
            <a:r>
              <a:rPr lang="en-US" dirty="0"/>
              <a:t> -</a:t>
            </a:r>
            <a:r>
              <a:rPr lang="en-US" dirty="0" err="1"/>
              <a:t>ReplaceExisting</a:t>
            </a:r>
            <a:r>
              <a:rPr lang="en-US" dirty="0"/>
              <a:t> -</a:t>
            </a:r>
            <a:r>
              <a:rPr lang="en-US" dirty="0" err="1"/>
              <a:t>BackupLocation</a:t>
            </a:r>
            <a:r>
              <a:rPr lang="en-US" dirty="0"/>
              <a:t> C:\temp -</a:t>
            </a:r>
            <a:r>
              <a:rPr lang="en-US" dirty="0" err="1"/>
              <a:t>InstallJobs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Get </a:t>
            </a:r>
            <a:r>
              <a:rPr lang="en-US" dirty="0" err="1"/>
              <a:t>db</a:t>
            </a:r>
            <a:r>
              <a:rPr lang="en-US" dirty="0"/>
              <a:t> space AND write it to table</a:t>
            </a:r>
          </a:p>
          <a:p>
            <a:r>
              <a:rPr lang="en-US" dirty="0"/>
              <a:t>Get-</a:t>
            </a:r>
            <a:r>
              <a:rPr lang="en-US" dirty="0" err="1"/>
              <a:t>DbaDatabaseFile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 | Out-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DbaDatabaseFile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 -</a:t>
            </a:r>
            <a:r>
              <a:rPr lang="en-US" dirty="0" err="1"/>
              <a:t>IncludeSystemDB</a:t>
            </a:r>
            <a:r>
              <a:rPr lang="en-US" dirty="0"/>
              <a:t> | Write-</a:t>
            </a:r>
            <a:r>
              <a:rPr lang="en-US" dirty="0" err="1"/>
              <a:t>DbaDataTable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 -Database </a:t>
            </a:r>
            <a:r>
              <a:rPr lang="en-US" dirty="0" err="1"/>
              <a:t>tempdb</a:t>
            </a:r>
            <a:r>
              <a:rPr lang="en-US" dirty="0"/>
              <a:t> -Table </a:t>
            </a:r>
            <a:r>
              <a:rPr lang="en-US" dirty="0" err="1"/>
              <a:t>DiskSpaceExample</a:t>
            </a:r>
            <a:r>
              <a:rPr lang="en-US" dirty="0"/>
              <a:t> -</a:t>
            </a:r>
            <a:r>
              <a:rPr lang="en-US" dirty="0" err="1"/>
              <a:t>AutoCreateTable</a:t>
            </a:r>
            <a:endParaRPr lang="en-US" dirty="0"/>
          </a:p>
          <a:p>
            <a:r>
              <a:rPr lang="en-US" dirty="0"/>
              <a:t>Invoke-</a:t>
            </a:r>
            <a:r>
              <a:rPr lang="en-US" dirty="0" err="1"/>
              <a:t>DbaSqlcmd</a:t>
            </a:r>
            <a:r>
              <a:rPr lang="en-US" dirty="0"/>
              <a:t> -</a:t>
            </a:r>
            <a:r>
              <a:rPr lang="en-US" dirty="0" err="1"/>
              <a:t>ServerInstance</a:t>
            </a:r>
            <a:r>
              <a:rPr lang="en-US" dirty="0"/>
              <a:t> $instance -Database </a:t>
            </a:r>
            <a:r>
              <a:rPr lang="en-US" dirty="0" err="1"/>
              <a:t>tempdb</a:t>
            </a:r>
            <a:r>
              <a:rPr lang="en-US" dirty="0"/>
              <a:t> -Query 'SELECT * FROM </a:t>
            </a:r>
            <a:r>
              <a:rPr lang="en-US" dirty="0" err="1"/>
              <a:t>dbo.DiskSpaceExample</a:t>
            </a:r>
            <a:r>
              <a:rPr lang="en-US" dirty="0"/>
              <a:t>' | Out-</a:t>
            </a:r>
            <a:r>
              <a:rPr lang="en-US" dirty="0" err="1"/>
              <a:t>GridView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# History</a:t>
            </a:r>
          </a:p>
          <a:p>
            <a:r>
              <a:rPr lang="en-US" dirty="0"/>
              <a:t>Get-Command -Module dbatools *history*</a:t>
            </a:r>
          </a:p>
          <a:p>
            <a:endParaRPr lang="en-US" dirty="0"/>
          </a:p>
          <a:p>
            <a:r>
              <a:rPr lang="en-US" dirty="0"/>
              <a:t># More histories</a:t>
            </a:r>
          </a:p>
          <a:p>
            <a:r>
              <a:rPr lang="en-US" dirty="0"/>
              <a:t>Get-</a:t>
            </a:r>
            <a:r>
              <a:rPr lang="en-US" dirty="0" err="1"/>
              <a:t>DbaAgentJobHistory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 | Out-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DbaBackupHistory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$new | Out-</a:t>
            </a:r>
            <a:r>
              <a:rPr lang="en-US" dirty="0" err="1"/>
              <a:t>GridView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# Test/Set SQL max memory</a:t>
            </a:r>
          </a:p>
          <a:p>
            <a:r>
              <a:rPr lang="en-US" dirty="0"/>
              <a:t>$</a:t>
            </a:r>
            <a:r>
              <a:rPr lang="en-US" dirty="0" err="1"/>
              <a:t>allservers</a:t>
            </a:r>
            <a:r>
              <a:rPr lang="en-US" dirty="0"/>
              <a:t> | Get-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allservers</a:t>
            </a:r>
            <a:r>
              <a:rPr lang="en-US" dirty="0"/>
              <a:t> | Test-</a:t>
            </a:r>
            <a:r>
              <a:rPr lang="en-US" dirty="0" err="1"/>
              <a:t>DbaMaxMemory</a:t>
            </a:r>
            <a:r>
              <a:rPr lang="en-US" dirty="0"/>
              <a:t> | Format-Table</a:t>
            </a:r>
          </a:p>
          <a:p>
            <a:r>
              <a:rPr lang="en-US" dirty="0"/>
              <a:t>$</a:t>
            </a:r>
            <a:r>
              <a:rPr lang="en-US" dirty="0" err="1"/>
              <a:t>allservers</a:t>
            </a:r>
            <a:r>
              <a:rPr lang="en-US" dirty="0"/>
              <a:t> | Test-</a:t>
            </a:r>
            <a:r>
              <a:rPr lang="en-US" dirty="0" err="1"/>
              <a:t>DbaMaxMemory</a:t>
            </a:r>
            <a:r>
              <a:rPr lang="en-US" dirty="0"/>
              <a:t> | Where-Object { $_.</a:t>
            </a:r>
            <a:r>
              <a:rPr lang="en-US" dirty="0" err="1"/>
              <a:t>SqlMaxMB</a:t>
            </a:r>
            <a:r>
              <a:rPr lang="en-US" dirty="0"/>
              <a:t> -</a:t>
            </a:r>
            <a:r>
              <a:rPr lang="en-US" dirty="0" err="1"/>
              <a:t>gt</a:t>
            </a:r>
            <a:r>
              <a:rPr lang="en-US" dirty="0"/>
              <a:t> $_.</a:t>
            </a:r>
            <a:r>
              <a:rPr lang="en-US" dirty="0" err="1"/>
              <a:t>TotalMB</a:t>
            </a:r>
            <a:r>
              <a:rPr lang="en-US" dirty="0"/>
              <a:t> } | Set-</a:t>
            </a:r>
            <a:r>
              <a:rPr lang="en-US" dirty="0" err="1"/>
              <a:t>DbaMaxMemory</a:t>
            </a:r>
            <a:r>
              <a:rPr lang="en-US" dirty="0"/>
              <a:t> -</a:t>
            </a:r>
            <a:r>
              <a:rPr lang="en-US" dirty="0" err="1"/>
              <a:t>WhatIf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DbaMaxMemory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 -</a:t>
            </a:r>
            <a:r>
              <a:rPr lang="en-US" dirty="0" err="1"/>
              <a:t>MaxMb</a:t>
            </a:r>
            <a:r>
              <a:rPr lang="en-US" dirty="0"/>
              <a:t> 1023</a:t>
            </a:r>
          </a:p>
          <a:p>
            <a:endParaRPr lang="en-US" dirty="0"/>
          </a:p>
          <a:p>
            <a:r>
              <a:rPr lang="en-US" dirty="0"/>
              <a:t># Reads trace files - default trace by default</a:t>
            </a:r>
          </a:p>
          <a:p>
            <a:r>
              <a:rPr lang="en-US" dirty="0"/>
              <a:t>Read-</a:t>
            </a:r>
            <a:r>
              <a:rPr lang="en-US" dirty="0" err="1"/>
              <a:t>DbaTraceFile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 | Out-</a:t>
            </a:r>
            <a:r>
              <a:rPr lang="en-US" dirty="0" err="1"/>
              <a:t>GridView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# don't have remoting access? Explore the filesystem. Uses </a:t>
            </a:r>
            <a:r>
              <a:rPr lang="en-US" dirty="0" err="1"/>
              <a:t>master.sys.xp_dirtree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DbaFile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</a:t>
            </a:r>
          </a:p>
          <a:p>
            <a:r>
              <a:rPr lang="en-US" dirty="0"/>
              <a:t>Get-</a:t>
            </a:r>
            <a:r>
              <a:rPr lang="en-US" dirty="0" err="1"/>
              <a:t>DbaFile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 -Depth 3 -Path 'C:\Program Files\Microsoft SQL Server' | Out-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DbaSqlDirectory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$instance  -Path 'C:\Program Files\Microsoft SQL Server\MSSQL14.MSSQLSERVER\test'</a:t>
            </a:r>
          </a:p>
          <a:p>
            <a:endParaRPr lang="en-US" dirty="0"/>
          </a:p>
          <a:p>
            <a:r>
              <a:rPr lang="en-US" dirty="0"/>
              <a:t># Out-</a:t>
            </a:r>
            <a:r>
              <a:rPr lang="en-US" dirty="0" err="1"/>
              <a:t>GridView</a:t>
            </a:r>
            <a:r>
              <a:rPr lang="en-US" dirty="0"/>
              <a:t> madness &lt;3</a:t>
            </a:r>
          </a:p>
          <a:p>
            <a:r>
              <a:rPr lang="en-US" dirty="0"/>
              <a:t>Get-</a:t>
            </a:r>
            <a:r>
              <a:rPr lang="en-US" dirty="0" err="1"/>
              <a:t>DbaDatabase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$old | Out-</a:t>
            </a:r>
            <a:r>
              <a:rPr lang="en-US" dirty="0" err="1"/>
              <a:t>GridView</a:t>
            </a:r>
            <a:r>
              <a:rPr lang="en-US" dirty="0"/>
              <a:t> -</a:t>
            </a:r>
            <a:r>
              <a:rPr lang="en-US" dirty="0" err="1"/>
              <a:t>PassThru</a:t>
            </a:r>
            <a:r>
              <a:rPr lang="en-US" dirty="0"/>
              <a:t> | Copy-</a:t>
            </a:r>
            <a:r>
              <a:rPr lang="en-US" dirty="0" err="1"/>
              <a:t>DbaDatabase</a:t>
            </a:r>
            <a:r>
              <a:rPr lang="en-US" dirty="0"/>
              <a:t> -Destination $new -</a:t>
            </a:r>
            <a:r>
              <a:rPr lang="en-US" dirty="0" err="1"/>
              <a:t>BackupRestore</a:t>
            </a:r>
            <a:r>
              <a:rPr lang="en-US" dirty="0"/>
              <a:t> -</a:t>
            </a:r>
            <a:r>
              <a:rPr lang="en-US" dirty="0" err="1"/>
              <a:t>NetworkShare</a:t>
            </a:r>
            <a:r>
              <a:rPr lang="en-US" dirty="0"/>
              <a:t> \\workstation\c$\temp -Force</a:t>
            </a:r>
          </a:p>
          <a:p>
            <a:endParaRPr lang="en-US" dirty="0"/>
          </a:p>
          <a:p>
            <a:r>
              <a:rPr lang="en-US" dirty="0"/>
              <a:t># We've even got our own config system!</a:t>
            </a:r>
          </a:p>
          <a:p>
            <a:r>
              <a:rPr lang="en-US" dirty="0"/>
              <a:t>Get-</a:t>
            </a:r>
            <a:r>
              <a:rPr lang="en-US" dirty="0" err="1"/>
              <a:t>DbaConfig</a:t>
            </a:r>
            <a:r>
              <a:rPr lang="en-US" dirty="0"/>
              <a:t> | Out-</a:t>
            </a:r>
            <a:r>
              <a:rPr lang="en-US" dirty="0" err="1"/>
              <a:t>GridView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Check out our logs directory, so Enterprise :D</a:t>
            </a:r>
          </a:p>
          <a:p>
            <a:r>
              <a:rPr lang="en-US" dirty="0"/>
              <a:t>Invoke-Item (Get-</a:t>
            </a:r>
            <a:r>
              <a:rPr lang="en-US" dirty="0" err="1"/>
              <a:t>DbaConfig</a:t>
            </a:r>
            <a:r>
              <a:rPr lang="en-US" dirty="0"/>
              <a:t> -</a:t>
            </a:r>
            <a:r>
              <a:rPr lang="en-US" dirty="0" err="1"/>
              <a:t>FullName</a:t>
            </a:r>
            <a:r>
              <a:rPr lang="en-US" dirty="0"/>
              <a:t> </a:t>
            </a:r>
            <a:r>
              <a:rPr lang="en-US" dirty="0" err="1"/>
              <a:t>path.dbatoolslogpath</a:t>
            </a:r>
            <a:r>
              <a:rPr lang="en-US" dirty="0"/>
              <a:t>).Value</a:t>
            </a:r>
          </a:p>
          <a:p>
            <a:endParaRPr lang="en-US" dirty="0"/>
          </a:p>
          <a:p>
            <a:r>
              <a:rPr lang="en-US" dirty="0"/>
              <a:t># Want to see what's in our logs?</a:t>
            </a:r>
          </a:p>
          <a:p>
            <a:r>
              <a:rPr lang="en-US" dirty="0"/>
              <a:t>Get-</a:t>
            </a:r>
            <a:r>
              <a:rPr lang="en-US" dirty="0" err="1"/>
              <a:t>DbatoolsLog</a:t>
            </a:r>
            <a:r>
              <a:rPr lang="en-US" dirty="0"/>
              <a:t> | Out-</a:t>
            </a:r>
            <a:r>
              <a:rPr lang="en-US" dirty="0" err="1"/>
              <a:t>GridView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# Need to send us diagnostic information? Use this support package generator</a:t>
            </a:r>
          </a:p>
          <a:p>
            <a:r>
              <a:rPr lang="en-US" dirty="0"/>
              <a:t>New-</a:t>
            </a:r>
            <a:r>
              <a:rPr lang="en-US" dirty="0" err="1"/>
              <a:t>DbatoolsSupportPackage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42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4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12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1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2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54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8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To get started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Install-Module Pester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SkipPublisherCheck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Update-Module Pester -Force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Import-Module Pester -Force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Perform a basic check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How do we know which checks exist and if we should specify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Out-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GridView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*disk*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ValidDatabaseOwner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Make a server list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$servers = "localhost\sql2017","localhost\sql2016"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$servers = 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DbaRegisteredServer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$servers = Get-Content C:\scripts\servers.txt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$servers = 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ADComputer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-Filter "name -like '*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*'"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Run statically - set once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-Value $servers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-Value localhost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DiskCapacity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Or Dynamically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sqlservers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$computers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DiskCapacity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How do we know which configs exist?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Out-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GridView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A little more advanced which runs all Database Checks except backups - also passes an alternative credential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-Check Database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ExcludeCheck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Backup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localhost\sql2016 -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SqlCredential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(Get-Credential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Run checks and export its JSON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-Show Summary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DbcPowerBiDataSource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You can also split it up by environment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$prod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-Show Summary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Update-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DbcPowerBiDataSource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-Environment Production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$dev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-Show Summary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Update-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DbcPowerBiDataSource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-Environment Development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$test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-Show Summary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Update-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DbcPowerBiDataSource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-Environment Test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Launch Power BI then hit refresh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DbcPowerBi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Prefer email? Also easy: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DbcCheck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localhost\sql2017 -Checks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SuspectPage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LastBackup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OutputFormat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NUnitXml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PassThru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DbcMailMessage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-To clemaire@dbatools.io -From nobody@dbachecks.io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SmtpServer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localhost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Have specific requirements and want to add your own checks? Add your own repo!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app.checkrepos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-Value C:\temp\checks -Append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What does our repo look like?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Invoke-Item "$(Split-Path (Get-Module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dbachecks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).Path)\checks"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Start-Process https://dbachecks.io/wiki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Set a global, persistent credential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app.sqlcredential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-Value (Get-Credential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9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4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68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</a:t>
            </a:r>
            <a:r>
              <a:rPr lang="en-US" dirty="0" err="1"/>
              <a:t>SqlServer</a:t>
            </a:r>
            <a:r>
              <a:rPr lang="en-US" dirty="0"/>
              <a:t> is successor to SQLPS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33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Rob He runs his own company providing PowerShell magic, PowerShell Training and Database DevOps consultancy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he’s a speaker and organiser for SQL South West, SQL Saturday Exeter, </a:t>
            </a:r>
            <a:r>
              <a:rPr lang="en-GB" dirty="0" err="1"/>
              <a:t>PSDayUK</a:t>
            </a:r>
            <a:r>
              <a:rPr lang="en-GB" dirty="0"/>
              <a:t>, PSConf.eu, </a:t>
            </a:r>
            <a:r>
              <a:rPr lang="en-GB" dirty="0" err="1"/>
              <a:t>PSConfasia</a:t>
            </a:r>
            <a:r>
              <a:rPr lang="en-GB" dirty="0"/>
              <a:t> and conference volunteer at SQL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dbatools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4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33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Azure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7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Server 2000 – think “Can SSMS connect?”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4910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74793" y="4197927"/>
            <a:ext cx="4521200" cy="430213"/>
          </a:xfr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4793" y="2456054"/>
            <a:ext cx="4521200" cy="967155"/>
          </a:xfr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34374" y="2077164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3696" y="2780691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4BD43-319B-47C0-A64C-F1000BBD402E}"/>
              </a:ext>
            </a:extLst>
          </p:cNvPr>
          <p:cNvSpPr/>
          <p:nvPr userDrawn="1"/>
        </p:nvSpPr>
        <p:spPr>
          <a:xfrm>
            <a:off x="6208968" y="0"/>
            <a:ext cx="2935032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319548" y="163630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9548" y="2696826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000" baseline="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Learn more from Speaker Name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8510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1529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QLUG-Alleen titel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04E84-D48C-4304-A629-AE3B6361A8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1AC837B-8BD4-4012-A95D-52040109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D991490-E514-45A0-A382-B218A34A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20169E-4A0D-4B0E-8086-767AFC69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pic>
        <p:nvPicPr>
          <p:cNvPr id="6" name="Afbeelding 7">
            <a:extLst>
              <a:ext uri="{FF2B5EF4-FFF2-40B4-BE49-F238E27FC236}">
                <a16:creationId xmlns:a16="http://schemas.microsoft.com/office/drawing/2014/main" id="{4438A28A-22C9-4A81-92BB-EED127EDBD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2C211-F984-4F7D-B313-6159A5D9F7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QLUG-Teks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B3685-8765-4367-B571-7B1BFAE33C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770443"/>
          </a:xfrm>
        </p:spPr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937A64-B2ED-477E-A45A-5DFDCE76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7880"/>
            <a:ext cx="7886700" cy="28948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45FF94-8CFD-4AF6-AA51-6FCE2456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677E5D-9616-4450-826D-71B5A967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4A1770-56EE-4866-B794-900DC879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25188F4-EFAE-4F7B-9F66-1CF7CC9F42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22760"/>
            <a:ext cx="7886700" cy="537188"/>
          </a:xfrm>
        </p:spPr>
        <p:txBody>
          <a:bodyPr/>
          <a:lstStyle>
            <a:lvl1pPr marL="0" indent="0">
              <a:buNone/>
              <a:defRPr b="1">
                <a:solidFill>
                  <a:srgbClr val="E63312"/>
                </a:solidFill>
              </a:defRPr>
            </a:lvl1pPr>
          </a:lstStyle>
          <a:p>
            <a:pPr lvl="0"/>
            <a:r>
              <a:rPr lang="nl-BE" dirty="0"/>
              <a:t>Subtitel bewerken</a:t>
            </a:r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47789465-DEA5-4F45-AFD7-4C9C818A8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F90024-D872-44BE-B0BA-C2C67C709E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1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QLUG-Leeg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43340B5-BFBA-4C67-A2F5-C24CE52D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462919-4E93-4C5C-9D36-7ADB243B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845E61-5755-4E3F-9DFB-5EE872EB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Afbeelding 7">
            <a:extLst>
              <a:ext uri="{FF2B5EF4-FFF2-40B4-BE49-F238E27FC236}">
                <a16:creationId xmlns:a16="http://schemas.microsoft.com/office/drawing/2014/main" id="{C2C6E7F0-9BDB-4FE4-AF0C-A3C57A0E5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43B45-F37D-46A3-B270-8061C2346D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9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SQLUG-Vergelijking + subtitels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A7EDC-86E0-4EC0-AEE9-F2877AD9F6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BA2386-A68A-45E1-A1DC-8CA7486CEB8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E6331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Subtitel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F072F0-AE02-49B6-8A4F-E3763A3BC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5FBFB9-7917-4841-B205-88C3BCC2D3C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E6331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Subtitel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93051D3-F642-40E0-9DFB-BA10347F2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/>
            </a:lvl1pPr>
            <a:lvl3pPr>
              <a:defRPr/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96F312-9B53-43A9-B2C6-5A7FAA14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7048123-CE8A-4EF1-9FF6-490B3B61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91A1B40-58F2-4307-A1D1-061BC973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BAD6BA8A-4EA1-4E68-8D66-AD010E6E5D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98631B-64C2-4509-8325-D0900B56CB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41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96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5738" y="-285673"/>
            <a:ext cx="4228922" cy="5714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6027" y="286031"/>
            <a:ext cx="8571948" cy="4571439"/>
          </a:xfrm>
        </p:spPr>
        <p:txBody>
          <a:bodyPr anchor="ctr"/>
          <a:lstStyle>
            <a:lvl1pPr algn="r">
              <a:defRPr sz="4762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0644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 userDrawn="1"/>
        </p:nvSpPr>
        <p:spPr>
          <a:xfrm>
            <a:off x="5580345" y="0"/>
            <a:ext cx="3563655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2679" y="2632939"/>
            <a:ext cx="3248526" cy="47092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042851" y="3096942"/>
            <a:ext cx="3248025" cy="40568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71902" y="1121553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1945839" y="768142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71902" y="1390862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971902" y="2241809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971902" y="2511118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971902" y="3345531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971902" y="3614840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950881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2368489" y="3886200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3903585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2059225"/>
            <a:ext cx="8242300" cy="2478400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8" y="1234203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1800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1800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800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800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800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5145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00626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145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0626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314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21395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477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5558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72640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31442" y="1709802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139399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847356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555313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7250970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242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9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28C51-1424-4D35-A679-B08A92ADBB1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410504" y="4754864"/>
            <a:ext cx="552592" cy="2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7" r:id="rId3"/>
    <p:sldLayoutId id="2147483666" r:id="rId4"/>
    <p:sldLayoutId id="2147483665" r:id="rId5"/>
    <p:sldLayoutId id="2147483659" r:id="rId6"/>
    <p:sldLayoutId id="2147483663" r:id="rId7"/>
    <p:sldLayoutId id="2147483669" r:id="rId8"/>
    <p:sldLayoutId id="2147483657" r:id="rId9"/>
    <p:sldLayoutId id="2147483670" r:id="rId10"/>
    <p:sldLayoutId id="2147483671" r:id="rId11"/>
    <p:sldLayoutId id="2147483678" r:id="rId12"/>
    <p:sldLayoutId id="2147483679" r:id="rId13"/>
    <p:sldLayoutId id="2147483680" r:id="rId14"/>
    <p:sldLayoutId id="2147483681" r:id="rId15"/>
    <p:sldLayoutId id="2147483683" r:id="rId16"/>
    <p:sldLayoutId id="2147483684" r:id="rId17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>
            <a:extLst>
              <a:ext uri="{FF2B5EF4-FFF2-40B4-BE49-F238E27FC236}">
                <a16:creationId xmlns:a16="http://schemas.microsoft.com/office/drawing/2014/main" id="{03DC1EA5-D83E-4457-A8FB-F1D49C3AA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2385004"/>
            <a:ext cx="6362700" cy="453733"/>
          </a:xfrm>
        </p:spPr>
        <p:txBody>
          <a:bodyPr/>
          <a:lstStyle/>
          <a:p>
            <a:pPr fontAlgn="base"/>
            <a:r>
              <a:rPr lang="en-US" b="1" dirty="0"/>
              <a:t>dbatools + </a:t>
            </a:r>
            <a:r>
              <a:rPr lang="en-US" b="1" dirty="0" err="1"/>
              <a:t>dbachecks</a:t>
            </a:r>
            <a:endParaRPr lang="en-US" b="1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319ECA9-E1E9-40A4-86FB-E83F0DE3D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3370" y="3904324"/>
            <a:ext cx="4777259" cy="716973"/>
          </a:xfrm>
        </p:spPr>
        <p:txBody>
          <a:bodyPr/>
          <a:lstStyle/>
          <a:p>
            <a:r>
              <a:rPr lang="en-US" dirty="0"/>
              <a:t>Rob Sewell, MVP, DBA</a:t>
            </a:r>
          </a:p>
          <a:p>
            <a:r>
              <a:rPr lang="en-US" dirty="0"/>
              <a:t>Chrissy LeMaire, MVP, DBA</a:t>
            </a:r>
          </a:p>
          <a:p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9A83A78-AF28-4708-9F4B-96A9CF6D3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940" y="647700"/>
            <a:ext cx="8397240" cy="1688171"/>
          </a:xfrm>
        </p:spPr>
        <p:txBody>
          <a:bodyPr/>
          <a:lstStyle/>
          <a:p>
            <a:pPr fontAlgn="base"/>
            <a:r>
              <a:rPr lang="en-US" dirty="0"/>
              <a:t>Simplifying PowerShell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458" y="1300049"/>
            <a:ext cx="3680532" cy="390525"/>
          </a:xfrm>
        </p:spPr>
        <p:txBody>
          <a:bodyPr>
            <a:noAutofit/>
          </a:bodyPr>
          <a:lstStyle/>
          <a:p>
            <a:r>
              <a:rPr lang="en-US" sz="2000" dirty="0"/>
              <a:t>MINIMUM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006268" y="1300049"/>
            <a:ext cx="3680532" cy="390525"/>
          </a:xfrm>
        </p:spPr>
        <p:txBody>
          <a:bodyPr>
            <a:noAutofit/>
          </a:bodyPr>
          <a:lstStyle/>
          <a:p>
            <a:r>
              <a:rPr lang="en-US" sz="2000" dirty="0"/>
              <a:t>RECOMMENDED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1456" y="1719929"/>
            <a:ext cx="4390999" cy="2451156"/>
          </a:xfrm>
        </p:spPr>
        <p:txBody>
          <a:bodyPr>
            <a:normAutofit fontScale="92500" lnSpcReduction="10000"/>
          </a:bodyPr>
          <a:lstStyle/>
          <a:p>
            <a:pPr defTabSz="859536">
              <a:spcBef>
                <a:spcPts val="900"/>
              </a:spcBef>
              <a:defRPr sz="1879" b="1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US" dirty="0">
              <a:solidFill>
                <a:srgbClr val="58585A"/>
              </a:solidFill>
              <a:latin typeface="Segoe UI" panose="020B0502040204020203" pitchFamily="34" charset="0"/>
              <a:ea typeface="Segoe UI Semilight"/>
              <a:cs typeface="Segoe UI" panose="020B0502040204020203" pitchFamily="34" charset="0"/>
              <a:sym typeface="Segoe UI Semilight"/>
            </a:endParaRPr>
          </a:p>
          <a:p>
            <a:pPr marL="322325" indent="-322325" defTabSz="859536">
              <a:spcBef>
                <a:spcPts val="900"/>
              </a:spcBef>
              <a:defRPr sz="1879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PowerShell v3</a:t>
            </a:r>
            <a:br>
              <a:rPr lang="en-US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solidFill>
                <a:srgbClr val="58585A"/>
              </a:solidFill>
              <a:latin typeface="Segoe UI" panose="020B0502040204020203" pitchFamily="34" charset="0"/>
              <a:ea typeface="Segoe UI Semilight"/>
              <a:cs typeface="Segoe UI" panose="020B0502040204020203" pitchFamily="34" charset="0"/>
              <a:sym typeface="Segoe UI Semilight"/>
            </a:endParaRPr>
          </a:p>
          <a:p>
            <a:pPr defTabSz="859536">
              <a:spcBef>
                <a:spcPts val="900"/>
              </a:spcBef>
              <a:defRPr sz="1879" b="1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  <a:endParaRPr lang="en-US" dirty="0">
              <a:solidFill>
                <a:srgbClr val="58585A"/>
              </a:solidFill>
              <a:latin typeface="Segoe UI" panose="020B0502040204020203" pitchFamily="34" charset="0"/>
              <a:ea typeface="Segoe UI Semilight"/>
              <a:cs typeface="Segoe UI" panose="020B0502040204020203" pitchFamily="34" charset="0"/>
              <a:sym typeface="Segoe UI Semilight"/>
            </a:endParaRPr>
          </a:p>
          <a:p>
            <a:pPr marL="322325" indent="-322325" defTabSz="859536">
              <a:spcBef>
                <a:spcPts val="900"/>
              </a:spcBef>
              <a:defRPr sz="1879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 2000</a:t>
            </a:r>
            <a:endParaRPr lang="en-US" dirty="0">
              <a:solidFill>
                <a:srgbClr val="58585A"/>
              </a:solidFill>
              <a:latin typeface="Segoe UI" panose="020B0502040204020203" pitchFamily="34" charset="0"/>
              <a:ea typeface="Segoe UI Semilight"/>
              <a:cs typeface="Segoe UI" panose="020B0502040204020203" pitchFamily="34" charset="0"/>
              <a:sym typeface="Segoe UI Semilight"/>
            </a:endParaRPr>
          </a:p>
          <a:p>
            <a:pPr marL="322325" indent="-322325" defTabSz="859536">
              <a:spcBef>
                <a:spcPts val="900"/>
              </a:spcBef>
              <a:defRPr sz="1879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PowerShell for pure SQL commands</a:t>
            </a:r>
            <a:endParaRPr lang="en-US" dirty="0">
              <a:solidFill>
                <a:srgbClr val="58585A"/>
              </a:solidFill>
              <a:latin typeface="Segoe UI" panose="020B0502040204020203" pitchFamily="34" charset="0"/>
              <a:ea typeface="Segoe UI Semilight"/>
              <a:cs typeface="Segoe UI" panose="020B0502040204020203" pitchFamily="34" charset="0"/>
              <a:sym typeface="Segoe UI Semilight"/>
            </a:endParaRPr>
          </a:p>
          <a:p>
            <a:pPr marL="322325" indent="-322325" defTabSz="859536">
              <a:spcBef>
                <a:spcPts val="900"/>
              </a:spcBef>
              <a:defRPr sz="1879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Remoting enabled for Windows commands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006267" y="1719929"/>
            <a:ext cx="3680532" cy="2451156"/>
          </a:xfrm>
        </p:spPr>
        <p:txBody>
          <a:bodyPr>
            <a:normAutofit/>
          </a:bodyPr>
          <a:lstStyle/>
          <a:p>
            <a:pPr>
              <a:defRPr sz="2000" b="1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sz="1500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US" sz="1500" dirty="0">
              <a:solidFill>
                <a:srgbClr val="58585A"/>
              </a:solidFill>
              <a:latin typeface="Segoe UI" panose="020B0502040204020203" pitchFamily="34" charset="0"/>
              <a:ea typeface="Segoe UI Semilight"/>
              <a:cs typeface="Segoe UI" panose="020B0502040204020203" pitchFamily="34" charset="0"/>
              <a:sym typeface="Segoe UI Semilight"/>
            </a:endParaRPr>
          </a:p>
          <a:p>
            <a:pPr marL="342900" indent="-342900">
              <a:defRPr sz="2000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sz="1500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PowerShell v5.1</a:t>
            </a:r>
            <a:endParaRPr lang="en-US" sz="1500" dirty="0">
              <a:solidFill>
                <a:srgbClr val="58585A"/>
              </a:solidFill>
              <a:latin typeface="Segoe UI" panose="020B0502040204020203" pitchFamily="34" charset="0"/>
              <a:ea typeface="Segoe UI Semilight"/>
              <a:cs typeface="Segoe UI" panose="020B0502040204020203" pitchFamily="34" charset="0"/>
              <a:sym typeface="Segoe UI Semilight"/>
            </a:endParaRPr>
          </a:p>
          <a:p>
            <a:pPr>
              <a:defRPr sz="2000" b="1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br>
              <a:rPr lang="en-US" sz="1500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 Semilight"/>
              </a:rPr>
            </a:br>
            <a:r>
              <a:rPr lang="en-US" sz="1500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  <a:endParaRPr lang="en-US" sz="1500" dirty="0">
              <a:solidFill>
                <a:srgbClr val="58585A"/>
              </a:solidFill>
              <a:latin typeface="Segoe UI" panose="020B0502040204020203" pitchFamily="34" charset="0"/>
              <a:ea typeface="Segoe UI Semilight"/>
              <a:cs typeface="Segoe UI" panose="020B0502040204020203" pitchFamily="34" charset="0"/>
              <a:sym typeface="Segoe UI Semilight"/>
            </a:endParaRPr>
          </a:p>
          <a:p>
            <a:pPr marL="342900" indent="-342900">
              <a:defRPr sz="2000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sz="1500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 2008 R2+</a:t>
            </a:r>
            <a:endParaRPr lang="en-US" sz="1500" dirty="0">
              <a:solidFill>
                <a:srgbClr val="58585A"/>
              </a:solidFill>
              <a:latin typeface="Segoe UI" panose="020B0502040204020203" pitchFamily="34" charset="0"/>
              <a:ea typeface="Segoe UI Semilight"/>
              <a:cs typeface="Segoe UI" panose="020B0502040204020203" pitchFamily="34" charset="0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11450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is easy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458" y="1096849"/>
            <a:ext cx="3680532" cy="390525"/>
          </a:xfrm>
        </p:spPr>
        <p:txBody>
          <a:bodyPr>
            <a:noAutofit/>
          </a:bodyPr>
          <a:lstStyle/>
          <a:p>
            <a:r>
              <a:rPr lang="en-US" sz="2000" dirty="0"/>
              <a:t>POWERSHELL GALLERY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82879-3171-40C0-8D9C-F7DA49AE9494}"/>
              </a:ext>
            </a:extLst>
          </p:cNvPr>
          <p:cNvSpPr/>
          <p:nvPr/>
        </p:nvSpPr>
        <p:spPr>
          <a:xfrm>
            <a:off x="451457" y="1487374"/>
            <a:ext cx="6284194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Install-Module dbatools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Install-Module dbatools –Scope </a:t>
            </a:r>
            <a:r>
              <a:rPr lang="en-US" dirty="0" err="1">
                <a:solidFill>
                  <a:schemeClr val="tx2"/>
                </a:solidFill>
              </a:rPr>
              <a:t>CurrentUser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4EA6183-0363-44D3-A15F-BC6D2A03B597}"/>
              </a:ext>
            </a:extLst>
          </p:cNvPr>
          <p:cNvSpPr txBox="1">
            <a:spLocks/>
          </p:cNvSpPr>
          <p:nvPr/>
        </p:nvSpPr>
        <p:spPr>
          <a:xfrm>
            <a:off x="462189" y="2483936"/>
            <a:ext cx="3680532" cy="390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WEBSITE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13C2DD-5D53-47B1-AB77-2491F0C300F1}"/>
              </a:ext>
            </a:extLst>
          </p:cNvPr>
          <p:cNvSpPr/>
          <p:nvPr/>
        </p:nvSpPr>
        <p:spPr>
          <a:xfrm>
            <a:off x="462188" y="2874461"/>
            <a:ext cx="6284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dbatools.io/download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0909553-70D0-464D-8CA7-F3C141CE1FC3}"/>
              </a:ext>
            </a:extLst>
          </p:cNvPr>
          <p:cNvSpPr txBox="1">
            <a:spLocks/>
          </p:cNvSpPr>
          <p:nvPr/>
        </p:nvSpPr>
        <p:spPr>
          <a:xfrm>
            <a:off x="462189" y="3372936"/>
            <a:ext cx="3680532" cy="390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OFFLINE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A84858-6565-44D0-BA6A-120817436944}"/>
              </a:ext>
            </a:extLst>
          </p:cNvPr>
          <p:cNvSpPr/>
          <p:nvPr/>
        </p:nvSpPr>
        <p:spPr>
          <a:xfrm>
            <a:off x="462188" y="3763461"/>
            <a:ext cx="6284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dbatools.io/offline</a:t>
            </a:r>
          </a:p>
        </p:txBody>
      </p:sp>
    </p:spTree>
    <p:extLst>
      <p:ext uri="{BB962C8B-B14F-4D97-AF65-F5344CB8AC3E}">
        <p14:creationId xmlns:p14="http://schemas.microsoft.com/office/powerpoint/2010/main" val="387948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938635"/>
            <a:ext cx="8493438" cy="382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Extensive documentation within each command</a:t>
            </a:r>
          </a:p>
          <a:p>
            <a:pPr marL="406400" lvl="2" indent="0">
              <a:lnSpc>
                <a:spcPct val="150000"/>
              </a:lnSpc>
              <a:buNone/>
            </a:pPr>
            <a:r>
              <a:rPr lang="en-US" sz="1600" dirty="0"/>
              <a:t>Get-Help Start-</a:t>
            </a:r>
            <a:r>
              <a:rPr lang="en-US" sz="1600" dirty="0" err="1"/>
              <a:t>DbaMigration</a:t>
            </a:r>
            <a:r>
              <a:rPr lang="en-US" sz="1600" dirty="0"/>
              <a:t> -Detailed</a:t>
            </a:r>
            <a:br>
              <a:rPr lang="en-US" sz="1600" dirty="0"/>
            </a:b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Extensive documentation on dbatools.io</a:t>
            </a:r>
          </a:p>
          <a:p>
            <a:pPr marL="406400" lvl="2" indent="0">
              <a:lnSpc>
                <a:spcPct val="150000"/>
              </a:lnSpc>
              <a:buNone/>
            </a:pPr>
            <a:r>
              <a:rPr lang="en-US" sz="1600" dirty="0"/>
              <a:t>dbatools.io/Test-</a:t>
            </a:r>
            <a:r>
              <a:rPr lang="en-US" sz="1600" dirty="0" err="1"/>
              <a:t>DbaLastBackup</a:t>
            </a:r>
            <a:br>
              <a:rPr lang="en-US" sz="1600" dirty="0"/>
            </a:br>
            <a:r>
              <a:rPr lang="en-US" sz="1600" dirty="0"/>
              <a:t>dbatools.io/Set-</a:t>
            </a:r>
            <a:r>
              <a:rPr lang="en-US" sz="1600" dirty="0" err="1"/>
              <a:t>DbaSpn</a:t>
            </a:r>
            <a:br>
              <a:rPr lang="en-US" sz="1600" dirty="0"/>
            </a:b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Some commands have videos</a:t>
            </a:r>
          </a:p>
          <a:p>
            <a:pPr marL="406400" lvl="2" indent="0">
              <a:lnSpc>
                <a:spcPct val="150000"/>
              </a:lnSpc>
              <a:buNone/>
            </a:pPr>
            <a:r>
              <a:rPr lang="en-US" sz="1600" dirty="0"/>
              <a:t>dbatools.io/</a:t>
            </a:r>
            <a:r>
              <a:rPr lang="en-US" sz="1600" dirty="0" err="1"/>
              <a:t>youtube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Get-Help</a:t>
            </a:r>
          </a:p>
        </p:txBody>
      </p:sp>
    </p:spTree>
    <p:extLst>
      <p:ext uri="{BB962C8B-B14F-4D97-AF65-F5344CB8AC3E}">
        <p14:creationId xmlns:p14="http://schemas.microsoft.com/office/powerpoint/2010/main" val="79163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DCFED8-7764-4D2B-8745-63F34B8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380" y="1333500"/>
            <a:ext cx="4445659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 time!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0CAF7-17C4-486E-A2BF-D286EAE131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19" y="1729748"/>
            <a:ext cx="1987401" cy="19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2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DCFED8-7764-4D2B-8745-63F34B8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5512"/>
            <a:ext cx="6214820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000" dirty="0"/>
              <a:t>Introducing </a:t>
            </a:r>
            <a:r>
              <a:rPr lang="en-US" sz="5000" dirty="0" err="1"/>
              <a:t>dbachecks</a:t>
            </a:r>
            <a:endParaRPr lang="en-US" sz="50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24D4CFB-74B5-4E1E-8359-7B66CDDB0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759" y="2656469"/>
            <a:ext cx="4862858" cy="45373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new community module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8A58F8-72B6-4593-8A9D-3F97044B9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37" y="1302331"/>
            <a:ext cx="247684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0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94066"/>
            <a:ext cx="8242300" cy="285343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200" dirty="0"/>
              <a:t>dbachecks.io/intro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dbachecks.io/</a:t>
            </a:r>
            <a:r>
              <a:rPr lang="en-US" sz="2200" dirty="0" err="1"/>
              <a:t>deepdive</a:t>
            </a:r>
            <a:endParaRPr lang="en-US" sz="2200" dirty="0"/>
          </a:p>
          <a:p>
            <a:pPr lvl="0">
              <a:lnSpc>
                <a:spcPct val="150000"/>
              </a:lnSpc>
            </a:pPr>
            <a:r>
              <a:rPr lang="en-US" sz="2200" dirty="0"/>
              <a:t>dbachecks.io/blog</a:t>
            </a:r>
          </a:p>
          <a:p>
            <a:pPr lvl="0">
              <a:lnSpc>
                <a:spcPct val="150000"/>
              </a:lnSpc>
            </a:pPr>
            <a:r>
              <a:rPr lang="en-US" sz="2200" dirty="0"/>
              <a:t>dbachecks.io/twitter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posts &amp; Twitter</a:t>
            </a:r>
          </a:p>
        </p:txBody>
      </p:sp>
    </p:spTree>
    <p:extLst>
      <p:ext uri="{BB962C8B-B14F-4D97-AF65-F5344CB8AC3E}">
        <p14:creationId xmlns:p14="http://schemas.microsoft.com/office/powerpoint/2010/main" val="135499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458" y="1300049"/>
            <a:ext cx="3680532" cy="390525"/>
          </a:xfrm>
        </p:spPr>
        <p:txBody>
          <a:bodyPr>
            <a:noAutofit/>
          </a:bodyPr>
          <a:lstStyle/>
          <a:p>
            <a:r>
              <a:rPr lang="en-US" sz="2000" dirty="0"/>
              <a:t>MINIMUM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006268" y="1300049"/>
            <a:ext cx="3680532" cy="390525"/>
          </a:xfrm>
        </p:spPr>
        <p:txBody>
          <a:bodyPr>
            <a:noAutofit/>
          </a:bodyPr>
          <a:lstStyle/>
          <a:p>
            <a:r>
              <a:rPr lang="en-US" sz="2000" dirty="0"/>
              <a:t>RECOMMENDED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1456" y="1719928"/>
            <a:ext cx="4390999" cy="2935891"/>
          </a:xfrm>
        </p:spPr>
        <p:txBody>
          <a:bodyPr>
            <a:normAutofit/>
          </a:bodyPr>
          <a:lstStyle/>
          <a:p>
            <a:pPr defTabSz="859536">
              <a:spcBef>
                <a:spcPts val="900"/>
              </a:spcBef>
              <a:defRPr sz="1879" b="1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US" dirty="0">
              <a:solidFill>
                <a:srgbClr val="58585A"/>
              </a:solidFill>
              <a:latin typeface="Segoe UI" panose="020B0502040204020203" pitchFamily="34" charset="0"/>
              <a:ea typeface="Segoe UI Semilight"/>
              <a:cs typeface="Segoe UI" panose="020B0502040204020203" pitchFamily="34" charset="0"/>
              <a:sym typeface="Segoe UI Semilight"/>
            </a:endParaRPr>
          </a:p>
          <a:p>
            <a:pPr marL="322325" indent="-322325" defTabSz="859536">
              <a:spcBef>
                <a:spcPts val="900"/>
              </a:spcBef>
              <a:defRPr sz="1879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PowerShell v4</a:t>
            </a:r>
            <a:br>
              <a:rPr lang="en-US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solidFill>
                <a:srgbClr val="58585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859536">
              <a:spcBef>
                <a:spcPts val="900"/>
              </a:spcBef>
              <a:defRPr sz="1879" b="1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Modules</a:t>
            </a:r>
            <a:endParaRPr lang="en-US" dirty="0">
              <a:solidFill>
                <a:srgbClr val="58585A"/>
              </a:solidFill>
              <a:latin typeface="Segoe UI" panose="020B0502040204020203" pitchFamily="34" charset="0"/>
              <a:ea typeface="Segoe UI Semilight"/>
              <a:cs typeface="Segoe UI" panose="020B0502040204020203" pitchFamily="34" charset="0"/>
              <a:sym typeface="Segoe UI Semilight"/>
            </a:endParaRPr>
          </a:p>
          <a:p>
            <a:pPr marL="322325" indent="-322325" defTabSz="859536">
              <a:spcBef>
                <a:spcPts val="900"/>
              </a:spcBef>
              <a:defRPr sz="1879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dbatools</a:t>
            </a:r>
          </a:p>
          <a:p>
            <a:pPr marL="322325" indent="-322325" defTabSz="859536">
              <a:spcBef>
                <a:spcPts val="900"/>
              </a:spcBef>
              <a:defRPr sz="1879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Pester</a:t>
            </a:r>
          </a:p>
          <a:p>
            <a:pPr marL="322325" indent="-322325" defTabSz="859536">
              <a:spcBef>
                <a:spcPts val="900"/>
              </a:spcBef>
              <a:defRPr sz="1879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dirty="0" err="1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PSFramework</a:t>
            </a:r>
            <a:endParaRPr lang="en-US" dirty="0">
              <a:solidFill>
                <a:srgbClr val="58585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22325" indent="-322325" defTabSz="859536">
              <a:spcBef>
                <a:spcPts val="900"/>
              </a:spcBef>
              <a:defRPr sz="1879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endParaRPr lang="en-US" dirty="0">
              <a:solidFill>
                <a:srgbClr val="58585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22325" indent="-322325" defTabSz="859536">
              <a:spcBef>
                <a:spcPts val="900"/>
              </a:spcBef>
              <a:defRPr sz="1879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endParaRPr lang="en-US" dirty="0">
              <a:solidFill>
                <a:srgbClr val="58585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006267" y="1719929"/>
            <a:ext cx="3680532" cy="2451156"/>
          </a:xfrm>
        </p:spPr>
        <p:txBody>
          <a:bodyPr>
            <a:normAutofit/>
          </a:bodyPr>
          <a:lstStyle/>
          <a:p>
            <a:pPr>
              <a:defRPr sz="2000" b="1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sz="1880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US" sz="1880" dirty="0">
              <a:solidFill>
                <a:srgbClr val="58585A"/>
              </a:solidFill>
              <a:latin typeface="Segoe UI" panose="020B0502040204020203" pitchFamily="34" charset="0"/>
              <a:ea typeface="Segoe UI Semilight"/>
              <a:cs typeface="Segoe UI" panose="020B0502040204020203" pitchFamily="34" charset="0"/>
              <a:sym typeface="Segoe UI Semilight"/>
            </a:endParaRPr>
          </a:p>
          <a:p>
            <a:pPr marL="342900" indent="-342900">
              <a:defRPr sz="2000">
                <a:solidFill>
                  <a:srgbClr val="808080"/>
                </a:solidFill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rPr lang="en-US" sz="1880" dirty="0">
                <a:solidFill>
                  <a:srgbClr val="5858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PowerShell v5.1</a:t>
            </a:r>
            <a:endParaRPr lang="en-US" sz="1880" dirty="0">
              <a:solidFill>
                <a:srgbClr val="58585A"/>
              </a:solidFill>
              <a:latin typeface="Segoe UI" panose="020B0502040204020203" pitchFamily="34" charset="0"/>
              <a:ea typeface="Segoe UI Semilight"/>
              <a:cs typeface="Segoe UI" panose="020B0502040204020203" pitchFamily="34" charset="0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098428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is easy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458" y="1300049"/>
            <a:ext cx="3680532" cy="390525"/>
          </a:xfrm>
        </p:spPr>
        <p:txBody>
          <a:bodyPr>
            <a:noAutofit/>
          </a:bodyPr>
          <a:lstStyle/>
          <a:p>
            <a:r>
              <a:rPr lang="en-US" sz="2000" dirty="0"/>
              <a:t>POWERSHELL GALLERY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82879-3171-40C0-8D9C-F7DA49AE9494}"/>
              </a:ext>
            </a:extLst>
          </p:cNvPr>
          <p:cNvSpPr/>
          <p:nvPr/>
        </p:nvSpPr>
        <p:spPr>
          <a:xfrm>
            <a:off x="451457" y="1690574"/>
            <a:ext cx="6284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Install-Module </a:t>
            </a:r>
            <a:r>
              <a:rPr lang="en-US" dirty="0" err="1">
                <a:solidFill>
                  <a:schemeClr val="tx2"/>
                </a:solidFill>
              </a:rPr>
              <a:t>dbachecks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Install-Module </a:t>
            </a:r>
            <a:r>
              <a:rPr lang="en-US" dirty="0" err="1">
                <a:solidFill>
                  <a:schemeClr val="tx2"/>
                </a:solidFill>
              </a:rPr>
              <a:t>dbachecks</a:t>
            </a:r>
            <a:r>
              <a:rPr lang="en-US" dirty="0">
                <a:solidFill>
                  <a:schemeClr val="tx2"/>
                </a:solidFill>
              </a:rPr>
              <a:t> –Scope </a:t>
            </a:r>
            <a:r>
              <a:rPr lang="en-US" dirty="0" err="1">
                <a:solidFill>
                  <a:schemeClr val="tx2"/>
                </a:solidFill>
              </a:rPr>
              <a:t>CurrentUser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8D58F-AD4F-45AC-A3EF-D3318A631598}"/>
              </a:ext>
            </a:extLst>
          </p:cNvPr>
          <p:cNvSpPr/>
          <p:nvPr/>
        </p:nvSpPr>
        <p:spPr>
          <a:xfrm>
            <a:off x="451457" y="3069794"/>
            <a:ext cx="6284194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* Automatically installs required modules</a:t>
            </a:r>
          </a:p>
        </p:txBody>
      </p:sp>
    </p:spTree>
    <p:extLst>
      <p:ext uri="{BB962C8B-B14F-4D97-AF65-F5344CB8AC3E}">
        <p14:creationId xmlns:p14="http://schemas.microsoft.com/office/powerpoint/2010/main" val="755780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an offline install?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94761C-7098-4597-93AF-C8F48867B85E}"/>
              </a:ext>
            </a:extLst>
          </p:cNvPr>
          <p:cNvSpPr txBox="1">
            <a:spLocks/>
          </p:cNvSpPr>
          <p:nvPr/>
        </p:nvSpPr>
        <p:spPr>
          <a:xfrm>
            <a:off x="451457" y="1300049"/>
            <a:ext cx="7078896" cy="39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rgbClr val="0090D2"/>
              </a:buClr>
              <a:buFont typeface="Arial"/>
              <a:buChar char="•"/>
              <a:defRPr lang="en-US" sz="20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rgbClr val="0090D2"/>
              </a:buClr>
              <a:buFont typeface="Arial"/>
              <a:buChar char="•"/>
              <a:defRPr lang="en-US" sz="18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rgbClr val="0090D2"/>
              </a:buClr>
              <a:buFont typeface="Arial"/>
              <a:buChar char="•"/>
              <a:defRPr lang="en-US" sz="18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rgbClr val="0090D2"/>
              </a:buClr>
              <a:buFont typeface="Arial"/>
              <a:buChar char="•"/>
              <a:defRPr lang="en-US" sz="18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POWERSHELL GALLERY FROM CONNECTED WORKSTATION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93E06F-BCD8-4CE7-9DEF-45EF91000C7E}"/>
              </a:ext>
            </a:extLst>
          </p:cNvPr>
          <p:cNvSpPr/>
          <p:nvPr/>
        </p:nvSpPr>
        <p:spPr>
          <a:xfrm>
            <a:off x="451457" y="1690574"/>
            <a:ext cx="6284194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Save-Module </a:t>
            </a:r>
            <a:r>
              <a:rPr lang="en-US" dirty="0" err="1">
                <a:solidFill>
                  <a:schemeClr val="tx2"/>
                </a:solidFill>
              </a:rPr>
              <a:t>dbachecks</a:t>
            </a:r>
            <a:r>
              <a:rPr lang="en-US" dirty="0">
                <a:solidFill>
                  <a:schemeClr val="tx2"/>
                </a:solidFill>
              </a:rPr>
              <a:t>, dbatools, Pester, </a:t>
            </a:r>
            <a:r>
              <a:rPr lang="en-US" dirty="0" err="1">
                <a:solidFill>
                  <a:schemeClr val="tx2"/>
                </a:solidFill>
              </a:rPr>
              <a:t>PSFramework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60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94066"/>
            <a:ext cx="8242300" cy="285343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200" dirty="0"/>
              <a:t>Invite yourself to Slack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dbatools.io/slack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Join #</a:t>
            </a:r>
            <a:r>
              <a:rPr lang="en-US" sz="2200" dirty="0" err="1"/>
              <a:t>dbachecks</a:t>
            </a:r>
            <a:r>
              <a:rPr lang="en-US" sz="2200" dirty="0"/>
              <a:t> and #dbatools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Ask questions, possibly get answers in real time ;)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our Slack channel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BDFEF-3216-4972-9A82-C93173F1A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790" y="663209"/>
            <a:ext cx="119079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3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ndaniðurstaða fyrir advania logo">
            <a:extLst>
              <a:ext uri="{FF2B5EF4-FFF2-40B4-BE49-F238E27FC236}">
                <a16:creationId xmlns:a16="http://schemas.microsoft.com/office/drawing/2014/main" id="{8F6FEE9B-5600-4995-ABD4-440C59AD1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35" y="2680745"/>
            <a:ext cx="2787697" cy="143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yndaniðurstaða fyrir microsoft logo">
            <a:extLst>
              <a:ext uri="{FF2B5EF4-FFF2-40B4-BE49-F238E27FC236}">
                <a16:creationId xmlns:a16="http://schemas.microsoft.com/office/drawing/2014/main" id="{98210E8C-25F1-4C53-9322-B3E02C894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58" y="751147"/>
            <a:ext cx="3798054" cy="139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bus">
            <a:extLst>
              <a:ext uri="{FF2B5EF4-FFF2-40B4-BE49-F238E27FC236}">
                <a16:creationId xmlns:a16="http://schemas.microsoft.com/office/drawing/2014/main" id="{8F388353-4FE7-4AB6-AA0B-9463727AE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710" y="2333524"/>
            <a:ext cx="1912435" cy="64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imeXtender">
            <a:extLst>
              <a:ext uri="{FF2B5EF4-FFF2-40B4-BE49-F238E27FC236}">
                <a16:creationId xmlns:a16="http://schemas.microsoft.com/office/drawing/2014/main" id="{D2EE99DF-FD26-4312-B7B3-AE7166B9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60" y="4305002"/>
            <a:ext cx="3036585" cy="35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yndaniðurstaða fyrir redgate logo">
            <a:extLst>
              <a:ext uri="{FF2B5EF4-FFF2-40B4-BE49-F238E27FC236}">
                <a16:creationId xmlns:a16="http://schemas.microsoft.com/office/drawing/2014/main" id="{47043CEE-FCC3-4B00-9300-6C6F4C490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998" y="4163013"/>
            <a:ext cx="2685943" cy="6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yndaniðurstaða fyrir sql pass logo">
            <a:extLst>
              <a:ext uri="{FF2B5EF4-FFF2-40B4-BE49-F238E27FC236}">
                <a16:creationId xmlns:a16="http://schemas.microsoft.com/office/drawing/2014/main" id="{BD76C928-3E2A-4468-B2D8-0F8E9AEA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81" y="629391"/>
            <a:ext cx="1640368" cy="16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97" y="191498"/>
            <a:ext cx="8571948" cy="752480"/>
          </a:xfrm>
        </p:spPr>
        <p:txBody>
          <a:bodyPr/>
          <a:lstStyle/>
          <a:p>
            <a:r>
              <a:rPr lang="en-US" sz="3969" dirty="0"/>
              <a:t>Thanks to our sponsors:</a:t>
            </a:r>
          </a:p>
        </p:txBody>
      </p:sp>
      <p:pic>
        <p:nvPicPr>
          <p:cNvPr id="2050" name="Picture 2" descr="Miracle">
            <a:extLst>
              <a:ext uri="{FF2B5EF4-FFF2-40B4-BE49-F238E27FC236}">
                <a16:creationId xmlns:a16="http://schemas.microsoft.com/office/drawing/2014/main" id="{1FDFF3B1-7E38-469A-A069-9FF4E556E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81" y="2063099"/>
            <a:ext cx="2518428" cy="47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DCFED8-7764-4D2B-8745-63F34B8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380" y="1333500"/>
            <a:ext cx="4445659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 time!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731C5-75A7-4A0B-9C75-9A313B567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37" y="1302331"/>
            <a:ext cx="247684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91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3412" y="1333500"/>
            <a:ext cx="5620870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Questions!</a:t>
            </a:r>
          </a:p>
        </p:txBody>
      </p:sp>
      <p:pic>
        <p:nvPicPr>
          <p:cNvPr id="2050" name="Picture 2" descr="https://dbatools.io/wp-content/uploads/2017/04/sticker-thor.png">
            <a:extLst>
              <a:ext uri="{FF2B5EF4-FFF2-40B4-BE49-F238E27FC236}">
                <a16:creationId xmlns:a16="http://schemas.microsoft.com/office/drawing/2014/main" id="{24FF7E7D-720B-4445-8D4C-69A98A13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92" y="1333500"/>
            <a:ext cx="14097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3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3412" y="1333500"/>
            <a:ext cx="5620870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pic>
        <p:nvPicPr>
          <p:cNvPr id="2050" name="Picture 2" descr="https://dbatools.io/wp-content/uploads/2017/04/sticker-thor.png">
            <a:extLst>
              <a:ext uri="{FF2B5EF4-FFF2-40B4-BE49-F238E27FC236}">
                <a16:creationId xmlns:a16="http://schemas.microsoft.com/office/drawing/2014/main" id="{24FF7E7D-720B-4445-8D4C-69A98A13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92" y="1333500"/>
            <a:ext cx="14097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47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938635"/>
            <a:ext cx="8493438" cy="382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700" dirty="0" err="1"/>
              <a:t>SqlServer</a:t>
            </a:r>
            <a:r>
              <a:rPr lang="en-US" sz="1700" dirty="0"/>
              <a:t> is officially supported by Microsoft</a:t>
            </a:r>
          </a:p>
          <a:p>
            <a:pPr>
              <a:lnSpc>
                <a:spcPct val="150000"/>
              </a:lnSpc>
            </a:pPr>
            <a:r>
              <a:rPr lang="en-US" sz="1700" dirty="0" err="1"/>
              <a:t>SqlServer</a:t>
            </a:r>
            <a:r>
              <a:rPr lang="en-US" sz="1700" dirty="0"/>
              <a:t> is C# cmdlet based</a:t>
            </a:r>
          </a:p>
          <a:p>
            <a:pPr>
              <a:lnSpc>
                <a:spcPct val="150000"/>
              </a:lnSpc>
            </a:pPr>
            <a:r>
              <a:rPr lang="en-US" sz="1700" dirty="0" err="1"/>
              <a:t>SqlServer</a:t>
            </a:r>
            <a:r>
              <a:rPr lang="en-US" sz="1700" dirty="0"/>
              <a:t> is closed-source &amp; must be fixed and enhanced by Microsoft</a:t>
            </a:r>
          </a:p>
          <a:p>
            <a:pPr>
              <a:lnSpc>
                <a:spcPct val="150000"/>
              </a:lnSpc>
            </a:pPr>
            <a:r>
              <a:rPr lang="en-US" sz="1700" dirty="0" err="1"/>
              <a:t>SqlServer</a:t>
            </a:r>
            <a:r>
              <a:rPr lang="en-US" sz="1700" dirty="0"/>
              <a:t> has fewer resources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dbatools has unofficial, community-based support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dbatools is PowerShell function based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dbatools is open source – fix or enhance yourself or ask us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dbatools has 100+ contributors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SqlServer</a:t>
            </a:r>
            <a:r>
              <a:rPr lang="en-US" dirty="0"/>
              <a:t> vs dbatools</a:t>
            </a:r>
          </a:p>
        </p:txBody>
      </p:sp>
    </p:spTree>
    <p:extLst>
      <p:ext uri="{BB962C8B-B14F-4D97-AF65-F5344CB8AC3E}">
        <p14:creationId xmlns:p14="http://schemas.microsoft.com/office/powerpoint/2010/main" val="188405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Chrissy LeMaire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20089" y="3103627"/>
            <a:ext cx="4767528" cy="752756"/>
          </a:xfrm>
        </p:spPr>
        <p:txBody>
          <a:bodyPr/>
          <a:lstStyle/>
          <a:p>
            <a:r>
              <a:rPr lang="en-US" dirty="0"/>
              <a:t>Sr. Systems Engineer</a:t>
            </a:r>
          </a:p>
          <a:p>
            <a:r>
              <a:rPr lang="en-US" dirty="0"/>
              <a:t>GDIT @ NATO Special Ops HQ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SQL Data Pro – Since 1999</a:t>
            </a:r>
          </a:p>
        </p:txBody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DBA, Developer and Architect</a:t>
            </a:r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5971902" y="2088129"/>
            <a:ext cx="2833895" cy="268836"/>
          </a:xfrm>
        </p:spPr>
        <p:txBody>
          <a:bodyPr/>
          <a:lstStyle/>
          <a:p>
            <a:r>
              <a:rPr lang="en-US" dirty="0"/>
              <a:t>PowerShell MVP – Since 2015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>
          <a:xfrm>
            <a:off x="5971902" y="2357438"/>
            <a:ext cx="2833895" cy="594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Most PowerShell work revolves around SQL Server with a bit of VMware &amp; SharePoint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Best Speaker &amp; Best Lightning Talk - #</a:t>
            </a:r>
            <a:r>
              <a:rPr lang="en-US" dirty="0" err="1"/>
              <a:t>SqlSatDublin</a:t>
            </a:r>
            <a:endParaRPr lang="en-US" dirty="0"/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>
          <a:xfrm>
            <a:off x="5971902" y="3793742"/>
            <a:ext cx="2833895" cy="594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Best Speaker with dbatools teammate Rob Sewell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1574145" y="4065133"/>
            <a:ext cx="1321867" cy="261938"/>
          </a:xfrm>
        </p:spPr>
        <p:txBody>
          <a:bodyPr/>
          <a:lstStyle/>
          <a:p>
            <a:r>
              <a:rPr lang="en-US" dirty="0"/>
              <a:t>/in/</a:t>
            </a:r>
            <a:r>
              <a:rPr lang="en-US" dirty="0" err="1"/>
              <a:t>chrissylemaire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362818" y="4065133"/>
            <a:ext cx="440969" cy="261938"/>
          </a:xfrm>
        </p:spPr>
        <p:txBody>
          <a:bodyPr/>
          <a:lstStyle/>
          <a:p>
            <a:r>
              <a:rPr lang="en-US" dirty="0"/>
              <a:t>@cl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159277" y="4079802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69222" y="4079802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8" name="Picture Placeholder 27" descr="Picture Placeholder 17">
            <a:extLst>
              <a:ext uri="{FF2B5EF4-FFF2-40B4-BE49-F238E27FC236}">
                <a16:creationId xmlns:a16="http://schemas.microsoft.com/office/drawing/2014/main" id="{E4D4B6C2-6911-4C88-BE47-1450DDAC785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/>
          </a:blip>
          <a:srcRect t="4000" b="400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" name="Text Placeholder 23">
            <a:extLst>
              <a:ext uri="{FF2B5EF4-FFF2-40B4-BE49-F238E27FC236}">
                <a16:creationId xmlns:a16="http://schemas.microsoft.com/office/drawing/2014/main" id="{C10D3576-8B9C-4B47-9F81-02B268F7B9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80248" y="4438617"/>
            <a:ext cx="1773385" cy="354012"/>
          </a:xfrm>
        </p:spPr>
        <p:txBody>
          <a:bodyPr/>
          <a:lstStyle/>
          <a:p>
            <a:pPr algn="ctr"/>
            <a:r>
              <a:rPr lang="en-US" dirty="0"/>
              <a:t>netnerds.net</a:t>
            </a:r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>
          <a:xfrm>
            <a:off x="6217791" y="2035947"/>
            <a:ext cx="2050229" cy="268836"/>
          </a:xfrm>
        </p:spPr>
        <p:txBody>
          <a:bodyPr/>
          <a:lstStyle/>
          <a:p>
            <a:r>
              <a:rPr lang="en-US" dirty="0">
                <a:solidFill>
                  <a:srgbClr val="E0245E"/>
                </a:solidFill>
              </a:rPr>
              <a:t>PowerShell since 2005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3CF1A8-648F-4795-8AD3-C718F309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15" y="0"/>
            <a:ext cx="4422578" cy="51435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64E6150-ECC8-44E1-9C88-8E827F28CEDC}"/>
              </a:ext>
            </a:extLst>
          </p:cNvPr>
          <p:cNvSpPr/>
          <p:nvPr/>
        </p:nvSpPr>
        <p:spPr>
          <a:xfrm>
            <a:off x="6766032" y="2304783"/>
            <a:ext cx="94557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00" dirty="0">
                <a:solidFill>
                  <a:srgbClr val="E0245E"/>
                </a:solidFill>
              </a:rPr>
              <a:t>❤️</a:t>
            </a:r>
          </a:p>
        </p:txBody>
      </p:sp>
    </p:spTree>
    <p:extLst>
      <p:ext uri="{BB962C8B-B14F-4D97-AF65-F5344CB8AC3E}">
        <p14:creationId xmlns:p14="http://schemas.microsoft.com/office/powerpoint/2010/main" val="134348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F5997D4-4616-4222-9B9B-03621BAA2F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40" y="759212"/>
            <a:ext cx="1443381" cy="1443381"/>
          </a:xfrm>
          <a:prstGeom prst="rect">
            <a:avLst/>
          </a:prstGeom>
        </p:spPr>
      </p:pic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1147313" y="2632939"/>
            <a:ext cx="3036498" cy="470928"/>
          </a:xfrm>
        </p:spPr>
        <p:txBody>
          <a:bodyPr>
            <a:normAutofit fontScale="90000"/>
          </a:bodyPr>
          <a:lstStyle/>
          <a:p>
            <a:pPr defTabSz="914378">
              <a:spcBef>
                <a:spcPts val="0"/>
              </a:spcBef>
              <a:defRPr/>
            </a:pPr>
            <a:r>
              <a:rPr lang="en-US" kern="0" dirty="0">
                <a:solidFill>
                  <a:srgbClr val="101820"/>
                </a:solidFill>
                <a:latin typeface="Segoe UI Light"/>
                <a:cs typeface="Segoe UI Light"/>
                <a:sym typeface="Segoe UI Light"/>
              </a:rPr>
              <a:t>Rob Sewell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20090" y="3103628"/>
            <a:ext cx="4293705" cy="405685"/>
          </a:xfrm>
        </p:spPr>
        <p:txBody>
          <a:bodyPr/>
          <a:lstStyle/>
          <a:p>
            <a:r>
              <a:rPr lang="en-US" dirty="0"/>
              <a:t>Consultant, Sewells Consulting Ltd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1514097" y="3835662"/>
            <a:ext cx="1445956" cy="261938"/>
          </a:xfrm>
        </p:spPr>
        <p:txBody>
          <a:bodyPr/>
          <a:lstStyle/>
          <a:p>
            <a:r>
              <a:rPr lang="en-US" dirty="0"/>
              <a:t>/in/</a:t>
            </a:r>
            <a:r>
              <a:rPr lang="en-US" dirty="0" err="1"/>
              <a:t>robsewellsqldba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302770" y="3835661"/>
            <a:ext cx="1378560" cy="2442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sqldbawithbeard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3099230" y="3850331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09175" y="3850331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8" name="Text Placeholder 149">
            <a:extLst>
              <a:ext uri="{FF2B5EF4-FFF2-40B4-BE49-F238E27FC236}">
                <a16:creationId xmlns:a16="http://schemas.microsoft.com/office/drawing/2014/main" id="{69649EF9-CD5A-4A0F-9D73-E686FD07C2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1903" y="1121553"/>
            <a:ext cx="2833895" cy="268836"/>
          </a:xfrm>
        </p:spPr>
        <p:txBody>
          <a:bodyPr/>
          <a:lstStyle/>
          <a:p>
            <a:r>
              <a:rPr lang="en-US" dirty="0" err="1"/>
              <a:t>Sewells</a:t>
            </a:r>
            <a:r>
              <a:rPr lang="en-US" dirty="0"/>
              <a:t> Consulting Limited</a:t>
            </a:r>
          </a:p>
        </p:txBody>
      </p:sp>
      <p:sp>
        <p:nvSpPr>
          <p:cNvPr id="49" name="Text Placeholder 151">
            <a:extLst>
              <a:ext uri="{FF2B5EF4-FFF2-40B4-BE49-F238E27FC236}">
                <a16:creationId xmlns:a16="http://schemas.microsoft.com/office/drawing/2014/main" id="{4E124A15-69FE-4474-AA56-27BA21B2E2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1903" y="1390862"/>
            <a:ext cx="2833895" cy="594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PowerShell Automator, PowerShell Trainer, Database DevOps</a:t>
            </a:r>
          </a:p>
        </p:txBody>
      </p:sp>
      <p:sp>
        <p:nvSpPr>
          <p:cNvPr id="50" name="Text Placeholder 152">
            <a:extLst>
              <a:ext uri="{FF2B5EF4-FFF2-40B4-BE49-F238E27FC236}">
                <a16:creationId xmlns:a16="http://schemas.microsoft.com/office/drawing/2014/main" id="{F993830F-3BC7-48C6-8B7C-539EF9FB7F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1903" y="2164969"/>
            <a:ext cx="2833895" cy="268836"/>
          </a:xfrm>
        </p:spPr>
        <p:txBody>
          <a:bodyPr/>
          <a:lstStyle/>
          <a:p>
            <a:r>
              <a:rPr lang="en-US" dirty="0"/>
              <a:t>MVP, Speaker and Organizer</a:t>
            </a:r>
          </a:p>
        </p:txBody>
      </p:sp>
      <p:sp>
        <p:nvSpPr>
          <p:cNvPr id="51" name="Text Placeholder 153">
            <a:extLst>
              <a:ext uri="{FF2B5EF4-FFF2-40B4-BE49-F238E27FC236}">
                <a16:creationId xmlns:a16="http://schemas.microsoft.com/office/drawing/2014/main" id="{54B18928-E420-4440-ADE7-22DC7E053B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903" y="2434278"/>
            <a:ext cx="2833895" cy="64178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Half a Best Speaker!!, PowerShell and SQL user groups, national and international events</a:t>
            </a:r>
          </a:p>
        </p:txBody>
      </p:sp>
      <p:sp>
        <p:nvSpPr>
          <p:cNvPr id="52" name="Text Placeholder 154">
            <a:extLst>
              <a:ext uri="{FF2B5EF4-FFF2-40B4-BE49-F238E27FC236}">
                <a16:creationId xmlns:a16="http://schemas.microsoft.com/office/drawing/2014/main" id="{E20C1538-9956-4391-BB59-375F2BEF41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903" y="3345531"/>
            <a:ext cx="2833895" cy="268836"/>
          </a:xfrm>
        </p:spPr>
        <p:txBody>
          <a:bodyPr/>
          <a:lstStyle/>
          <a:p>
            <a:r>
              <a:rPr lang="en-US" dirty="0"/>
              <a:t>dbatools </a:t>
            </a:r>
            <a:r>
              <a:rPr lang="en-US" dirty="0" err="1"/>
              <a:t>dbareports</a:t>
            </a:r>
            <a:r>
              <a:rPr lang="en-US" dirty="0"/>
              <a:t> </a:t>
            </a:r>
            <a:r>
              <a:rPr lang="en-US" dirty="0" err="1"/>
              <a:t>dbachecks</a:t>
            </a:r>
            <a:endParaRPr lang="en-US" dirty="0"/>
          </a:p>
        </p:txBody>
      </p:sp>
      <p:sp>
        <p:nvSpPr>
          <p:cNvPr id="53" name="Text Placeholder 155">
            <a:extLst>
              <a:ext uri="{FF2B5EF4-FFF2-40B4-BE49-F238E27FC236}">
                <a16:creationId xmlns:a16="http://schemas.microsoft.com/office/drawing/2014/main" id="{AE3817A4-6B05-4508-AB5D-98A2F46E6A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71903" y="3730155"/>
            <a:ext cx="2833895" cy="594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Loves Pester. Always available for help via the usual social media channels</a:t>
            </a:r>
          </a:p>
        </p:txBody>
      </p:sp>
      <p:sp>
        <p:nvSpPr>
          <p:cNvPr id="54" name="Text Placeholder 23">
            <a:extLst>
              <a:ext uri="{FF2B5EF4-FFF2-40B4-BE49-F238E27FC236}">
                <a16:creationId xmlns:a16="http://schemas.microsoft.com/office/drawing/2014/main" id="{3F6E0632-94A7-4D98-A591-D9DBD62DF3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09418" y="4438618"/>
            <a:ext cx="1179803" cy="354012"/>
          </a:xfrm>
        </p:spPr>
        <p:txBody>
          <a:bodyPr/>
          <a:lstStyle/>
          <a:p>
            <a:r>
              <a:rPr lang="en-US" dirty="0"/>
              <a:t>robsewell.info</a:t>
            </a:r>
          </a:p>
        </p:txBody>
      </p:sp>
    </p:spTree>
    <p:extLst>
      <p:ext uri="{BB962C8B-B14F-4D97-AF65-F5344CB8AC3E}">
        <p14:creationId xmlns:p14="http://schemas.microsoft.com/office/powerpoint/2010/main" val="184618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44192"/>
            <a:ext cx="8242300" cy="3678189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sz="2800" dirty="0"/>
              <a:t>intro to dbatools</a:t>
            </a:r>
          </a:p>
          <a:p>
            <a:pPr lvl="0">
              <a:lnSpc>
                <a:spcPct val="120000"/>
              </a:lnSpc>
            </a:pPr>
            <a:r>
              <a:rPr lang="en-US" sz="2800" dirty="0"/>
              <a:t>dbatools demo</a:t>
            </a:r>
          </a:p>
          <a:p>
            <a:pPr lvl="0">
              <a:lnSpc>
                <a:spcPct val="120000"/>
              </a:lnSpc>
            </a:pPr>
            <a:r>
              <a:rPr lang="en-US" sz="2800" dirty="0"/>
              <a:t>intro to </a:t>
            </a:r>
            <a:r>
              <a:rPr lang="en-US" sz="2800" dirty="0" err="1"/>
              <a:t>dbachecks</a:t>
            </a:r>
            <a:endParaRPr lang="en-US" sz="2800" dirty="0"/>
          </a:p>
          <a:p>
            <a:pPr lvl="0">
              <a:lnSpc>
                <a:spcPct val="120000"/>
              </a:lnSpc>
            </a:pPr>
            <a:r>
              <a:rPr lang="en-US" sz="2800" dirty="0" err="1"/>
              <a:t>dbachecks</a:t>
            </a:r>
            <a:r>
              <a:rPr lang="en-US" sz="2800" dirty="0"/>
              <a:t> demo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3526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DCFED8-7764-4D2B-8745-63F34B8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5512"/>
            <a:ext cx="6170084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dbatools orientation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24D4CFB-74B5-4E1E-8359-7B66CDDB0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759" y="2656469"/>
            <a:ext cx="4862858" cy="45373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community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77516-DA46-46B0-9F33-AF5651A2B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19" y="1699012"/>
            <a:ext cx="1987401" cy="19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9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Basically..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3CAAB-8A43-4128-9360-0CAC0765F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26" y="1823933"/>
            <a:ext cx="7506748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2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938635"/>
            <a:ext cx="8493438" cy="382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SQL Server 2000 – 2017 *</a:t>
            </a:r>
          </a:p>
          <a:p>
            <a:pPr>
              <a:lnSpc>
                <a:spcPct val="150000"/>
              </a:lnSpc>
            </a:pPr>
            <a:r>
              <a:rPr lang="en-US" dirty="0"/>
              <a:t>Express – Enterprise Edition</a:t>
            </a:r>
          </a:p>
          <a:p>
            <a:pPr>
              <a:lnSpc>
                <a:spcPct val="150000"/>
              </a:lnSpc>
            </a:pPr>
            <a:r>
              <a:rPr lang="en-US" dirty="0"/>
              <a:t>Clustered and stand-alone instances</a:t>
            </a:r>
          </a:p>
          <a:p>
            <a:pPr>
              <a:lnSpc>
                <a:spcPct val="150000"/>
              </a:lnSpc>
            </a:pPr>
            <a:r>
              <a:rPr lang="en-US" dirty="0"/>
              <a:t>Windows and SQL authentication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Default and named instances</a:t>
            </a:r>
          </a:p>
          <a:p>
            <a:pPr>
              <a:lnSpc>
                <a:spcPct val="150000"/>
              </a:lnSpc>
            </a:pPr>
            <a:r>
              <a:rPr lang="en-US" dirty="0"/>
              <a:t>Multiple instances on one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18823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SS 2013_SpeakerTemplate_16x9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27172</TotalTime>
  <Words>1901</Words>
  <Application>Microsoft Office PowerPoint</Application>
  <PresentationFormat>On-screen Show (16:9)</PresentationFormat>
  <Paragraphs>345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Gotham Book</vt:lpstr>
      <vt:lpstr>Gotham Light</vt:lpstr>
      <vt:lpstr>Gotham Medium</vt:lpstr>
      <vt:lpstr>Open Sans</vt:lpstr>
      <vt:lpstr>Segoe UI</vt:lpstr>
      <vt:lpstr>Segoe UI Light</vt:lpstr>
      <vt:lpstr>Segoe UI Semilight</vt:lpstr>
      <vt:lpstr>PASS 2013_SpeakerTemplate_16x9</vt:lpstr>
      <vt:lpstr>PowerPoint Presentation</vt:lpstr>
      <vt:lpstr>Thanks to our sponsors:</vt:lpstr>
      <vt:lpstr>Chrissy LeMaire</vt:lpstr>
      <vt:lpstr>PowerPoint Presentation</vt:lpstr>
      <vt:lpstr>Rob Sewell</vt:lpstr>
      <vt:lpstr>Agenda</vt:lpstr>
      <vt:lpstr>dbatools orientation</vt:lpstr>
      <vt:lpstr>Basically..</vt:lpstr>
      <vt:lpstr>Support</vt:lpstr>
      <vt:lpstr>System Requirements</vt:lpstr>
      <vt:lpstr>Install is easy</vt:lpstr>
      <vt:lpstr>How to Get-Help</vt:lpstr>
      <vt:lpstr>demo time!</vt:lpstr>
      <vt:lpstr>Introducing dbachecks</vt:lpstr>
      <vt:lpstr>Blog posts &amp; Twitter</vt:lpstr>
      <vt:lpstr>System Requirements</vt:lpstr>
      <vt:lpstr>Install is easy</vt:lpstr>
      <vt:lpstr>Need an offline install?</vt:lpstr>
      <vt:lpstr>Join our Slack channel</vt:lpstr>
      <vt:lpstr>demo time!</vt:lpstr>
      <vt:lpstr>Questions!</vt:lpstr>
      <vt:lpstr>Thank you!</vt:lpstr>
      <vt:lpstr>SqlServer vs dbatools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Rob Sewell</cp:lastModifiedBy>
  <cp:revision>510</cp:revision>
  <dcterms:created xsi:type="dcterms:W3CDTF">2013-07-12T18:23:55Z</dcterms:created>
  <dcterms:modified xsi:type="dcterms:W3CDTF">2018-05-28T10:56:13Z</dcterms:modified>
</cp:coreProperties>
</file>