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70" r:id="rId2"/>
    <p:sldId id="285" r:id="rId3"/>
    <p:sldId id="261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6" r:id="rId13"/>
    <p:sldId id="280" r:id="rId14"/>
    <p:sldId id="282" r:id="rId15"/>
    <p:sldId id="283" r:id="rId16"/>
    <p:sldId id="284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4599" autoAdjust="0"/>
  </p:normalViewPr>
  <p:slideViewPr>
    <p:cSldViewPr>
      <p:cViewPr varScale="1">
        <p:scale>
          <a:sx n="75" d="100"/>
          <a:sy n="75" d="100"/>
        </p:scale>
        <p:origin x="252" y="29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8A9BAFE6-1E7C-4B06-B855-64922D3370AB}"/>
    <pc:docChg chg="custSel addSld modSld sldOrd">
      <pc:chgData name="Rob Sewell" userId="c802df42025d5e1f" providerId="LiveId" clId="{8A9BAFE6-1E7C-4B06-B855-64922D3370AB}" dt="2017-09-20T09:38:09.407" v="56" actId="478"/>
      <pc:docMkLst>
        <pc:docMk/>
      </pc:docMkLst>
      <pc:sldChg chg="modSp add ord">
        <pc:chgData name="Rob Sewell" userId="c802df42025d5e1f" providerId="LiveId" clId="{8A9BAFE6-1E7C-4B06-B855-64922D3370AB}" dt="2017-09-15T23:41:53.198" v="55" actId="20577"/>
        <pc:sldMkLst>
          <pc:docMk/>
          <pc:sldMk cId="505776925" sldId="285"/>
        </pc:sldMkLst>
        <pc:spChg chg="mod">
          <ac:chgData name="Rob Sewell" userId="c802df42025d5e1f" providerId="LiveId" clId="{8A9BAFE6-1E7C-4B06-B855-64922D3370AB}" dt="2017-09-15T23:41:53.198" v="55" actId="20577"/>
          <ac:spMkLst>
            <pc:docMk/>
            <pc:sldMk cId="505776925" sldId="285"/>
            <ac:spMk id="3" creationId="{00000000-0000-0000-0000-000000000000}"/>
          </ac:spMkLst>
        </pc:spChg>
      </pc:sldChg>
      <pc:sldChg chg="delSp delAnim">
        <pc:chgData name="Rob Sewell" userId="c802df42025d5e1f" providerId="LiveId" clId="{8A9BAFE6-1E7C-4B06-B855-64922D3370AB}" dt="2017-09-20T09:38:09.407" v="56" actId="478"/>
        <pc:sldMkLst>
          <pc:docMk/>
          <pc:sldMk cId="2578623473" sldId="286"/>
        </pc:sldMkLst>
        <pc:spChg chg="del">
          <ac:chgData name="Rob Sewell" userId="c802df42025d5e1f" providerId="LiveId" clId="{8A9BAFE6-1E7C-4B06-B855-64922D3370AB}" dt="2017-09-20T09:38:09.407" v="56" actId="478"/>
          <ac:spMkLst>
            <pc:docMk/>
            <pc:sldMk cId="2578623473" sldId="286"/>
            <ac:spMk id="5" creationId="{BCB63C34-4D27-46D4-8583-9A74AACE355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9/20/2017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9/20/2017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0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bet there are checklists for </a:t>
            </a:r>
          </a:p>
          <a:p>
            <a:r>
              <a:rPr lang="en-GB" dirty="0"/>
              <a:t>New servers/ data </a:t>
            </a:r>
            <a:r>
              <a:rPr lang="en-GB" dirty="0" err="1"/>
              <a:t>centers</a:t>
            </a:r>
            <a:endParaRPr lang="en-GB" dirty="0"/>
          </a:p>
          <a:p>
            <a:r>
              <a:rPr lang="en-GB" dirty="0"/>
              <a:t>Hardware/software installations</a:t>
            </a:r>
          </a:p>
          <a:p>
            <a:r>
              <a:rPr lang="en-GB" dirty="0"/>
              <a:t>Incident Response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Line/2</a:t>
            </a:r>
            <a:r>
              <a:rPr lang="en-GB" baseline="30000" dirty="0"/>
              <a:t>nd</a:t>
            </a:r>
            <a:r>
              <a:rPr lang="en-GB" dirty="0"/>
              <a:t> line for systems</a:t>
            </a:r>
          </a:p>
          <a:p>
            <a:r>
              <a:rPr lang="en-GB" dirty="0"/>
              <a:t>Pre-requisites</a:t>
            </a:r>
          </a:p>
          <a:p>
            <a:r>
              <a:rPr lang="en-GB" dirty="0"/>
              <a:t>Morning routines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18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used for unit testing or TDD but can also be used</a:t>
            </a:r>
            <a:r>
              <a:rPr lang="en-GB" baseline="0" dirty="0"/>
              <a:t> to validate an environment. Comes with Windows 10 or install from the gallery with Install-Module Pester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6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Pester test running in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F04B6-3A6E-4A0E-9BBA-F10587E7A69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130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F04B6-3A6E-4A0E-9BBA-F10587E7A69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981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071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in the world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63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9/20/2017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9/20/2017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9/20/2017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9/20/2017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9/20/2017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9/20/2017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Nljk1deSmU&amp;t=188s" TargetMode="External"/><Relationship Id="rId2" Type="http://schemas.openxmlformats.org/officeDocument/2006/relationships/hyperlink" Target="https://leanpub.com/pesterbook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ster/Pest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9019" y="6093297"/>
            <a:ext cx="3611217" cy="564083"/>
          </a:xfrm>
        </p:spPr>
        <p:txBody>
          <a:bodyPr>
            <a:normAutofit fontScale="925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256490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Turning Your Checklists </a:t>
            </a:r>
          </a:p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into Pester Tests</a:t>
            </a:r>
          </a:p>
          <a:p>
            <a:endParaRPr lang="de-DE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854052" y="836712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00FF00"/>
                </a:solidFill>
                <a:latin typeface="Lucida Console" panose="020B0609040504020204" pitchFamily="49" charset="0"/>
              </a:rPr>
              <a:t>[+] Green is Good 558ms</a:t>
            </a:r>
            <a:endParaRPr lang="en-GB" sz="3600" dirty="0">
              <a:solidFill>
                <a:srgbClr val="FFFFFF"/>
              </a:solidFill>
              <a:latin typeface="Lucida Console" panose="020B0609040504020204" pitchFamily="49" charset="0"/>
            </a:endParaRPr>
          </a:p>
          <a:p>
            <a:r>
              <a:rPr lang="en-GB" sz="3600" dirty="0">
                <a:solidFill>
                  <a:srgbClr val="FF0000"/>
                </a:solidFill>
                <a:latin typeface="Lucida Console" panose="020B0609040504020204" pitchFamily="49" charset="0"/>
              </a:rPr>
              <a:t>[-] Red is Bad 168ms </a:t>
            </a:r>
            <a:endParaRPr lang="en-GB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en-GB" sz="5400" b="1" i="1" dirty="0">
                <a:effectLst/>
                <a:latin typeface="AppleStorm" panose="02000603000000000000" pitchFamily="50" charset="0"/>
              </a:rPr>
              <a:t>So What Can You Validate?</a:t>
            </a:r>
            <a:endParaRPr lang="de-DE" sz="5400" b="1" i="1" dirty="0">
              <a:effectLst/>
              <a:latin typeface="AppleStorm" panose="02000603000000000000" pitchFamily="50" charset="0"/>
            </a:endParaRPr>
          </a:p>
        </p:txBody>
      </p:sp>
      <p:pic>
        <p:nvPicPr>
          <p:cNvPr id="4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88" y="1196752"/>
            <a:ext cx="9073008" cy="4536504"/>
          </a:xfrm>
        </p:spPr>
      </p:pic>
    </p:spTree>
    <p:extLst>
      <p:ext uri="{BB962C8B-B14F-4D97-AF65-F5344CB8AC3E}">
        <p14:creationId xmlns:p14="http://schemas.microsoft.com/office/powerpoint/2010/main" val="1209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6" r="9091" b="6296"/>
          <a:stretch/>
        </p:blipFill>
        <p:spPr>
          <a:xfrm>
            <a:off x="2061964" y="1700808"/>
            <a:ext cx="7614076" cy="428291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404664"/>
            <a:ext cx="9108504" cy="1152128"/>
          </a:xfrm>
          <a:noFill/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6000" b="1" i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Storm" panose="02000603000000000000" pitchFamily="50" charset="0"/>
                <a:ea typeface="+mj-ea"/>
              </a:rPr>
              <a:t>Maybe not EVERY thing but anything you can check with PowerShell</a:t>
            </a:r>
            <a:endParaRPr lang="en-GB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0" indent="0">
              <a:buNone/>
            </a:pP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93027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404664"/>
            <a:ext cx="9108504" cy="1152128"/>
          </a:xfrm>
          <a:noFill/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6000" b="1" i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Storm" panose="02000603000000000000" pitchFamily="50" charset="0"/>
                <a:ea typeface="+mj-ea"/>
              </a:rPr>
              <a:t>Maybe not EVERY thing but anything you can check with PowerShell</a:t>
            </a:r>
            <a:endParaRPr lang="en-GB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0" indent="0">
              <a:buNone/>
            </a:pPr>
            <a:endParaRPr lang="en-GB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A9CAAE-E82A-4063-A580-D4DF9C11E5C5}"/>
              </a:ext>
            </a:extLst>
          </p:cNvPr>
          <p:cNvSpPr txBox="1"/>
          <p:nvPr/>
        </p:nvSpPr>
        <p:spPr>
          <a:xfrm>
            <a:off x="603548" y="1844824"/>
            <a:ext cx="110172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48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Which Does NOT include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Describe “Bag Packing” {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Context “Hardware”{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	It “Bag Should include </a:t>
            </a:r>
            <a:r>
              <a:rPr lang="en-GB" sz="2800" b="1" i="1" dirty="0" err="1">
                <a:solidFill>
                  <a:srgbClr val="0070C0"/>
                </a:solidFill>
                <a:latin typeface="AppleStorm" panose="02000603000000000000" pitchFamily="50" charset="0"/>
              </a:rPr>
              <a:t>BeardNUC</a:t>
            </a: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” {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	$</a:t>
            </a:r>
            <a:r>
              <a:rPr lang="en-GB" sz="2800" b="1" i="1" dirty="0" err="1">
                <a:solidFill>
                  <a:srgbClr val="0070C0"/>
                </a:solidFill>
                <a:latin typeface="AppleStorm" panose="02000603000000000000" pitchFamily="50" charset="0"/>
              </a:rPr>
              <a:t>bag.Contents</a:t>
            </a: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 –contains ‘</a:t>
            </a:r>
            <a:r>
              <a:rPr lang="en-GB" sz="2800" b="1" i="1" dirty="0" err="1">
                <a:solidFill>
                  <a:srgbClr val="0070C0"/>
                </a:solidFill>
                <a:latin typeface="AppleStorm" panose="02000603000000000000" pitchFamily="50" charset="0"/>
              </a:rPr>
              <a:t>beardnuc</a:t>
            </a: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’ | Should Be $True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	}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GB" sz="2800" b="1" i="1" dirty="0">
              <a:solidFill>
                <a:srgbClr val="0070C0"/>
              </a:solidFill>
              <a:latin typeface="AppleStorm" panose="02000603000000000000" pitchFamily="50" charset="0"/>
            </a:endParaRPr>
          </a:p>
          <a:p>
            <a:pPr algn="ctr">
              <a:lnSpc>
                <a:spcPct val="90000"/>
              </a:lnSpc>
            </a:pPr>
            <a:r>
              <a:rPr lang="en-GB" sz="2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I have no virtual machines with me here!</a:t>
            </a:r>
            <a:endParaRPr lang="en-GB" sz="2800" b="1" dirty="0">
              <a:solidFill>
                <a:srgbClr val="7030A0"/>
              </a:solidFill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6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Hey Beardy!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049759">
            <a:off x="1632749" y="2152869"/>
            <a:ext cx="6840760" cy="329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Time For </a:t>
            </a:r>
            <a:b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</a:b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A DEMO</a:t>
            </a:r>
          </a:p>
        </p:txBody>
      </p:sp>
      <p:pic>
        <p:nvPicPr>
          <p:cNvPr id="9" name="Picture 8" descr="A person wearing a hat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916832"/>
            <a:ext cx="231440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Summary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9956" y="1976477"/>
            <a:ext cx="9289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We all have checklists – manual testing is error-prone</a:t>
            </a:r>
          </a:p>
          <a:p>
            <a:r>
              <a:rPr lang="en-GB" sz="28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Pester is a Unit Testing Framework for PowerShell</a:t>
            </a:r>
          </a:p>
          <a:p>
            <a:r>
              <a:rPr lang="en-GB" sz="28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You can use it to validate your infrastructure</a:t>
            </a:r>
          </a:p>
          <a:p>
            <a:r>
              <a:rPr lang="en-GB" sz="28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The basic syntax - Describe, Context and It code blocks</a:t>
            </a:r>
          </a:p>
          <a:p>
            <a:r>
              <a:rPr lang="en-GB" sz="2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The Should command is used for testing assertions</a:t>
            </a:r>
          </a:p>
          <a:p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Use the </a:t>
            </a:r>
            <a:r>
              <a:rPr lang="en-GB" sz="28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NunitXML</a:t>
            </a:r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output and the reportviewer.exe to </a:t>
            </a:r>
            <a:b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</a:br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make HTML reports or Export to JSON and use </a:t>
            </a:r>
            <a:r>
              <a:rPr lang="en-GB" sz="28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PowerBi</a:t>
            </a:r>
            <a:endParaRPr lang="en-GB" sz="2800" b="1" i="1" dirty="0">
              <a:solidFill>
                <a:srgbClr val="FFC00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6526460" y="5733256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</p:spTree>
    <p:extLst>
      <p:ext uri="{BB962C8B-B14F-4D97-AF65-F5344CB8AC3E}">
        <p14:creationId xmlns:p14="http://schemas.microsoft.com/office/powerpoint/2010/main" val="26461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1707674"/>
            <a:ext cx="2891049" cy="41241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45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 build="p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Further Reading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9916" y="2060848"/>
            <a:ext cx="9505056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</a:rPr>
              <a:t>Adam Bertram – The Pester Book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  <a:hlinkClick r:id="rId2"/>
              </a:rPr>
              <a:t>https://leanpub.com/pesterbook</a:t>
            </a: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</a:rPr>
              <a:t>Rob Sewell and Andre Kamman at </a:t>
            </a:r>
            <a:r>
              <a:rPr lang="en-GB" sz="2400" b="1" i="1" dirty="0" err="1">
                <a:latin typeface="AppleStorm" panose="02000603000000000000" pitchFamily="50" charset="0"/>
              </a:rPr>
              <a:t>PSConfEU</a:t>
            </a:r>
            <a:endParaRPr lang="en-GB" sz="2400" b="1" i="1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  <a:hlinkClick r:id="rId3"/>
              </a:rPr>
              <a:t>https://www.youtube.com/watch?v=8Nljk1deSmU&amp;t=188s</a:t>
            </a:r>
            <a:r>
              <a:rPr lang="en-GB" sz="2400" b="1" i="1" dirty="0">
                <a:latin typeface="AppleStorm" panose="02000603000000000000" pitchFamily="50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1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Trainer, </a:t>
            </a:r>
            <a:r>
              <a:rPr lang="en-GB" sz="3200" b="1" i="1" dirty="0" err="1">
                <a:latin typeface="AppleStorm" panose="02000603000000000000" pitchFamily="50" charset="0"/>
              </a:rPr>
              <a:t>DevOpser</a:t>
            </a:r>
            <a:r>
              <a:rPr lang="en-GB" sz="3200" b="1" i="1">
                <a:latin typeface="AppleStorm" panose="02000603000000000000" pitchFamily="50" charset="0"/>
              </a:rPr>
              <a:t>! 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 algn="ctr">
              <a:lnSpc>
                <a:spcPct val="90000"/>
              </a:lnSpc>
            </a:pPr>
            <a:r>
              <a:rPr lang="en-GB" sz="3200" b="1" i="1" dirty="0">
                <a:latin typeface="AppleStorm" panose="02000603000000000000" pitchFamily="50" charset="0"/>
              </a:rPr>
              <a:t>Available for hire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- RobSewell.info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Plays Cricket, Flies Drone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Saturdays, SQL Relay, PowerShell Events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South West , SQL Sat Exeter , PowerShell VG, PowerShell Conference EU Organiser, dbareports, dbatools, SQLDiagAPI – For Consuming SQL Server Diagnostics API, MVP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95C99-1D0C-40F8-9B26-C5412951A66E}"/>
              </a:ext>
            </a:extLst>
          </p:cNvPr>
          <p:cNvSpPr txBox="1"/>
          <p:nvPr/>
        </p:nvSpPr>
        <p:spPr>
          <a:xfrm rot="19970239">
            <a:off x="8470676" y="3373171"/>
            <a:ext cx="161967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ppleStorm" panose="02000603000000000000" pitchFamily="50" charset="0"/>
              </a:rPr>
              <a:t>Crashes</a:t>
            </a:r>
          </a:p>
        </p:txBody>
      </p:sp>
    </p:spTree>
    <p:extLst>
      <p:ext uri="{BB962C8B-B14F-4D97-AF65-F5344CB8AC3E}">
        <p14:creationId xmlns:p14="http://schemas.microsoft.com/office/powerpoint/2010/main" val="5057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latin typeface="AppleStorm" panose="02000603000000000000" pitchFamily="50" charset="0"/>
              </a:rPr>
              <a:t>TODAY’s TO DO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7948" y="2348880"/>
            <a:ext cx="9145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	GET UP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Drink Appropriate Liquid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The Rest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2499" y="1224686"/>
            <a:ext cx="4219267" cy="316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1340768"/>
            <a:ext cx="2419350" cy="2114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837" y="1595030"/>
            <a:ext cx="3183617" cy="19591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432" y="2315959"/>
            <a:ext cx="3429000" cy="2657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7114" y="2132856"/>
            <a:ext cx="2857500" cy="3676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3426" y="2743195"/>
            <a:ext cx="3408262" cy="27405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776" y="3450052"/>
            <a:ext cx="3789392" cy="1714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1708" y="3600981"/>
            <a:ext cx="2905490" cy="2852936"/>
          </a:xfrm>
          <a:prstGeom prst="rect">
            <a:avLst/>
          </a:prstGeom>
        </p:spPr>
      </p:pic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How Many Checklists Do You Have?</a:t>
            </a: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about</a:t>
            </a:r>
          </a:p>
        </p:txBody>
      </p:sp>
      <p:sp>
        <p:nvSpPr>
          <p:cNvPr id="4" name="Rectangle 3"/>
          <p:cNvSpPr/>
          <p:nvPr/>
        </p:nvSpPr>
        <p:spPr>
          <a:xfrm rot="21050982">
            <a:off x="6479196" y="959935"/>
            <a:ext cx="27414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1">
                    <a:lumMod val="75000"/>
                  </a:schemeClr>
                </a:solidFill>
                <a:latin typeface="AppleStorm" panose="02000603000000000000" pitchFamily="50" charset="0"/>
              </a:rPr>
              <a:t>Demos</a:t>
            </a:r>
          </a:p>
        </p:txBody>
      </p:sp>
      <p:sp>
        <p:nvSpPr>
          <p:cNvPr id="5" name="Rectangle 4"/>
          <p:cNvSpPr/>
          <p:nvPr/>
        </p:nvSpPr>
        <p:spPr>
          <a:xfrm rot="275144">
            <a:off x="1821309" y="1645165"/>
            <a:ext cx="58865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Presentations</a:t>
            </a:r>
            <a:r>
              <a:rPr lang="de-DE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 rot="21409105">
            <a:off x="5254501" y="2571058"/>
            <a:ext cx="51908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Morning</a:t>
            </a:r>
            <a:r>
              <a:rPr lang="de-DE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  </a:t>
            </a:r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Checks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50820" y="5352323"/>
            <a:ext cx="609814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i="1" dirty="0">
                <a:latin typeface="AppleStorm" panose="02000603000000000000" pitchFamily="50" charset="0"/>
              </a:rPr>
              <a:t>I‘m sure you are already </a:t>
            </a:r>
            <a:br>
              <a:rPr lang="de-DE" sz="4000" b="1" i="1" dirty="0">
                <a:latin typeface="AppleStorm" panose="02000603000000000000" pitchFamily="50" charset="0"/>
              </a:rPr>
            </a:br>
            <a:r>
              <a:rPr lang="de-DE" sz="4000" b="1" i="1" dirty="0">
                <a:latin typeface="AppleStorm" panose="02000603000000000000" pitchFamily="50" charset="0"/>
              </a:rPr>
              <a:t>thinking of more</a:t>
            </a:r>
          </a:p>
        </p:txBody>
      </p:sp>
      <p:sp>
        <p:nvSpPr>
          <p:cNvPr id="11" name="TextBox 10"/>
          <p:cNvSpPr txBox="1"/>
          <p:nvPr/>
        </p:nvSpPr>
        <p:spPr>
          <a:xfrm rot="21098800">
            <a:off x="1987181" y="3674798"/>
            <a:ext cx="583264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5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Incident Response</a:t>
            </a:r>
          </a:p>
        </p:txBody>
      </p:sp>
      <p:sp>
        <p:nvSpPr>
          <p:cNvPr id="12" name="TextBox 11"/>
          <p:cNvSpPr txBox="1"/>
          <p:nvPr/>
        </p:nvSpPr>
        <p:spPr>
          <a:xfrm rot="21361871">
            <a:off x="5394136" y="4183908"/>
            <a:ext cx="5544616" cy="76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First Line Support</a:t>
            </a:r>
          </a:p>
        </p:txBody>
      </p:sp>
    </p:spTree>
    <p:extLst>
      <p:ext uri="{BB962C8B-B14F-4D97-AF65-F5344CB8AC3E}">
        <p14:creationId xmlns:p14="http://schemas.microsoft.com/office/powerpoint/2010/main" val="39433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6006680" cy="122413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60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is Pester?</a:t>
            </a:r>
            <a:endParaRPr lang="de-DE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29915" y="1916832"/>
            <a:ext cx="8856985" cy="4392488"/>
          </a:xfrm>
        </p:spPr>
        <p:txBody>
          <a:bodyPr/>
          <a:lstStyle/>
          <a:p>
            <a:pPr marL="0" indent="0">
              <a:buNone/>
              <a:tabLst/>
            </a:pPr>
            <a:r>
              <a:rPr lang="en-GB" sz="4400" b="1" i="1" dirty="0">
                <a:effectLst/>
                <a:latin typeface="AppleStorm" panose="02000603000000000000" pitchFamily="50" charset="0"/>
              </a:rPr>
              <a:t>Pester provides a framework for running unit tests to execute and validate PowerShell commands from within PowerShell</a:t>
            </a:r>
          </a:p>
          <a:p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5518349" y="5239246"/>
            <a:ext cx="506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latin typeface="AppleStorm" panose="02000603000000000000" pitchFamily="50" charset="0"/>
                <a:hlinkClick r:id="rId3"/>
              </a:rPr>
              <a:t>https://github.com/pester/Pester</a:t>
            </a:r>
            <a:r>
              <a:rPr lang="en-GB" sz="2400" b="1" i="1" dirty="0">
                <a:latin typeface="AppleStorm" panose="02000603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24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1196752"/>
            <a:ext cx="7329645" cy="5301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554553">
            <a:off x="87769" y="823231"/>
            <a:ext cx="480149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Does it Look Like?</a:t>
            </a:r>
          </a:p>
        </p:txBody>
      </p:sp>
    </p:spTree>
    <p:extLst>
      <p:ext uri="{BB962C8B-B14F-4D97-AF65-F5344CB8AC3E}">
        <p14:creationId xmlns:p14="http://schemas.microsoft.com/office/powerpoint/2010/main" val="271579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058850">
            <a:off x="9024251" y="447117"/>
            <a:ext cx="27728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rgbClr val="F43EDE"/>
                </a:solidFill>
                <a:latin typeface="AppleStorm" panose="02000603000000000000" pitchFamily="50" charset="0"/>
              </a:rPr>
              <a:t>I’m Sorry!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82" y="1196752"/>
            <a:ext cx="6065990" cy="47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7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4400" b="1" i="1" dirty="0">
                <a:solidFill>
                  <a:srgbClr val="00B0F0"/>
                </a:solidFill>
                <a:effectLst/>
                <a:latin typeface="AppleStorm" panose="02000603000000000000" pitchFamily="50" charset="0"/>
              </a:rPr>
              <a:t>Should Operators</a:t>
            </a:r>
            <a:endParaRPr lang="en-GB" sz="4400" i="1" dirty="0">
              <a:solidFill>
                <a:srgbClr val="00B0F0"/>
              </a:solidFill>
              <a:effectLst/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756" y="1268760"/>
            <a:ext cx="11737304" cy="43924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</a:t>
            </a:r>
            <a:r>
              <a:rPr lang="en-GB" i="1" dirty="0">
                <a:effectLst/>
                <a:latin typeface="AppleStorm" panose="02000603000000000000" pitchFamily="50" charset="0"/>
              </a:rPr>
              <a:t>		  			Compares one object with another for equality.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BeExactly</a:t>
            </a:r>
            <a:r>
              <a:rPr lang="en-GB" i="1" dirty="0">
                <a:effectLst/>
                <a:latin typeface="AppleStorm" panose="02000603000000000000" pitchFamily="50" charset="0"/>
              </a:rPr>
              <a:t>	  		Compares one object with another for equality.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BeGreaterThan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 </a:t>
            </a:r>
            <a:r>
              <a:rPr lang="en-GB" i="1" dirty="0">
                <a:effectLst/>
                <a:latin typeface="AppleStorm" panose="02000603000000000000" pitchFamily="50" charset="0"/>
              </a:rPr>
              <a:t> 	Asserts that a number is greater than an expected value.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BeLessThan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Asserts that a number is less than an expected value.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BeLike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	Asserts that the actual value matches a wildcard pattern using -like operator. Case 					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BeLikeExactly</a:t>
            </a:r>
            <a:r>
              <a:rPr lang="en-GB" i="1" dirty="0">
                <a:effectLst/>
                <a:latin typeface="AppleStorm" panose="02000603000000000000" pitchFamily="50" charset="0"/>
              </a:rPr>
              <a:t>		Asserts that the actual value matches a wildcard pattern using -like operator. Case 					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BeOfType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Asserts that the actual value should be an object of a specified type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Exist	</a:t>
            </a:r>
            <a:r>
              <a:rPr lang="en-GB" i="1" dirty="0">
                <a:effectLst/>
                <a:latin typeface="AppleStorm" panose="02000603000000000000" pitchFamily="50" charset="0"/>
              </a:rPr>
              <a:t>	   		Does not perform any comparison but checks if the object calling Exist is present in 					a PS Provider.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Contain</a:t>
            </a:r>
            <a:r>
              <a:rPr lang="en-GB" i="1" dirty="0">
                <a:effectLst/>
                <a:latin typeface="AppleStorm" panose="02000603000000000000" pitchFamily="50" charset="0"/>
              </a:rPr>
              <a:t>	   		Checks to see if a file contains the specified text.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ContainExactly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 </a:t>
            </a:r>
            <a:r>
              <a:rPr lang="en-GB" i="1" dirty="0">
                <a:effectLst/>
                <a:latin typeface="AppleStorm" panose="02000603000000000000" pitchFamily="50" charset="0"/>
              </a:rPr>
              <a:t>  	Checks to see if a file contains the specified text.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Match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	Uses a regular expression to compare two objects.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MatchExactly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	Uses a regular expression to compare two objects.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Throw	   </a:t>
            </a:r>
            <a:r>
              <a:rPr lang="en-GB" i="1" dirty="0">
                <a:effectLst/>
                <a:latin typeface="AppleStorm" panose="02000603000000000000" pitchFamily="50" charset="0"/>
              </a:rPr>
              <a:t>			Checks if an exception was thrown in the input </a:t>
            </a:r>
            <a:r>
              <a:rPr lang="en-GB" i="1" dirty="0" err="1">
                <a:effectLst/>
                <a:latin typeface="AppleStorm" panose="02000603000000000000" pitchFamily="50" charset="0"/>
              </a:rPr>
              <a:t>ScriptBlock</a:t>
            </a:r>
            <a:r>
              <a:rPr lang="en-GB" i="1" dirty="0">
                <a:effectLst/>
                <a:latin typeface="AppleStorm" panose="02000603000000000000" pitchFamily="50" charset="0"/>
              </a:rPr>
              <a:t>. 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BeNullOrEmpty</a:t>
            </a:r>
            <a:r>
              <a:rPr lang="en-GB" i="1" dirty="0">
                <a:effectLst/>
                <a:latin typeface="AppleStorm" panose="02000603000000000000" pitchFamily="50" charset="0"/>
              </a:rPr>
              <a:t> 	Checks values for null or empty (strings).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527892" y="6165304"/>
            <a:ext cx="10592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I Hate slides with lots of text but I think this one is valid</a:t>
            </a:r>
          </a:p>
        </p:txBody>
      </p:sp>
    </p:spTree>
    <p:extLst>
      <p:ext uri="{BB962C8B-B14F-4D97-AF65-F5344CB8AC3E}">
        <p14:creationId xmlns:p14="http://schemas.microsoft.com/office/powerpoint/2010/main" val="61003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409</TotalTime>
  <Words>462</Words>
  <Application>Microsoft Office PowerPoint</Application>
  <PresentationFormat>Custom</PresentationFormat>
  <Paragraphs>101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AppleStorm</vt:lpstr>
      <vt:lpstr>Arial</vt:lpstr>
      <vt:lpstr>Consolas</vt:lpstr>
      <vt:lpstr>Corbel</vt:lpstr>
      <vt:lpstr>Lucida Console</vt:lpstr>
      <vt:lpstr>Roboto Black</vt:lpstr>
      <vt:lpstr>Roboto Condensed</vt:lpstr>
      <vt:lpstr>Ubuntu Mono</vt:lpstr>
      <vt:lpstr>Wingdings</vt:lpstr>
      <vt:lpstr>Chalkboard 16x9</vt:lpstr>
      <vt:lpstr>PowerPoint Presentation</vt:lpstr>
      <vt:lpstr>speaker questionnaire</vt:lpstr>
      <vt:lpstr>TODAY’s TO DO LIST</vt:lpstr>
      <vt:lpstr>How Many Checklists Do You Have?</vt:lpstr>
      <vt:lpstr>What about</vt:lpstr>
      <vt:lpstr>What is Pester?</vt:lpstr>
      <vt:lpstr>PowerPoint Presentation</vt:lpstr>
      <vt:lpstr>PowerPoint Presentation</vt:lpstr>
      <vt:lpstr>Should Operators</vt:lpstr>
      <vt:lpstr>So What Can You Validate?</vt:lpstr>
      <vt:lpstr>PowerPoint Presentation</vt:lpstr>
      <vt:lpstr>PowerPoint Presentation</vt:lpstr>
      <vt:lpstr>Hey Beardy!</vt:lpstr>
      <vt:lpstr>Summary</vt:lpstr>
      <vt:lpstr>Questions?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36</cp:revision>
  <dcterms:created xsi:type="dcterms:W3CDTF">2017-05-28T09:19:37Z</dcterms:created>
  <dcterms:modified xsi:type="dcterms:W3CDTF">2017-09-20T09:38:20Z</dcterms:modified>
</cp:coreProperties>
</file>