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1" r:id="rId3"/>
    <p:sldId id="257" r:id="rId4"/>
    <p:sldId id="265" r:id="rId5"/>
    <p:sldId id="292" r:id="rId6"/>
    <p:sldId id="279" r:id="rId7"/>
    <p:sldId id="283" r:id="rId8"/>
    <p:sldId id="293" r:id="rId9"/>
    <p:sldId id="264" r:id="rId10"/>
    <p:sldId id="295" r:id="rId11"/>
    <p:sldId id="296" r:id="rId12"/>
    <p:sldId id="297" r:id="rId13"/>
    <p:sldId id="298" r:id="rId14"/>
    <p:sldId id="299" r:id="rId15"/>
    <p:sldId id="300" r:id="rId16"/>
    <p:sldId id="301" r:id="rId17"/>
    <p:sldId id="263" r:id="rId18"/>
    <p:sldId id="275"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D01"/>
    <a:srgbClr val="006699"/>
    <a:srgbClr val="009F3C"/>
    <a:srgbClr val="464543"/>
    <a:srgbClr val="0B3261"/>
    <a:srgbClr val="19BFE5"/>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19" autoAdjust="0"/>
  </p:normalViewPr>
  <p:slideViewPr>
    <p:cSldViewPr>
      <p:cViewPr varScale="1">
        <p:scale>
          <a:sx n="81" d="100"/>
          <a:sy n="81" d="100"/>
        </p:scale>
        <p:origin x="1264"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88111-3DFD-4608-BBBD-26AE1B3A2F46}" type="datetimeFigureOut">
              <a:rPr lang="en-GB" smtClean="0"/>
              <a:t>27/07/2015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0E479-7BFC-40F3-A492-8D5B15CB0A4B}" type="slidenum">
              <a:rPr lang="en-GB" smtClean="0"/>
              <a:t>‹#›</a:t>
            </a:fld>
            <a:endParaRPr lang="en-GB"/>
          </a:p>
        </p:txBody>
      </p:sp>
    </p:spTree>
    <p:extLst>
      <p:ext uri="{BB962C8B-B14F-4D97-AF65-F5344CB8AC3E}">
        <p14:creationId xmlns:p14="http://schemas.microsoft.com/office/powerpoint/2010/main" val="168981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astcompany.com/most-innovative-companies/2012/amaz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fastcompany.com/most-innovative-companies/2012/googl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a:t>
            </a:fld>
            <a:endParaRPr lang="en-GB"/>
          </a:p>
        </p:txBody>
      </p:sp>
    </p:spTree>
    <p:extLst>
      <p:ext uri="{BB962C8B-B14F-4D97-AF65-F5344CB8AC3E}">
        <p14:creationId xmlns:p14="http://schemas.microsoft.com/office/powerpoint/2010/main" val="165418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MICROSOT TECHNET</a:t>
            </a:r>
          </a:p>
          <a:p>
            <a:r>
              <a:rPr lang="en-US" sz="1200" kern="1200" dirty="0" smtClean="0">
                <a:solidFill>
                  <a:schemeClr val="tx1"/>
                </a:solidFill>
                <a:latin typeface="+mn-lt"/>
                <a:ea typeface="+mn-ea"/>
                <a:cs typeface="+mn-cs"/>
              </a:rPr>
              <a:t>https://technet.microsoft.com/en-us/learning/bb291022.aspx</a:t>
            </a:r>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12</a:t>
            </a:fld>
            <a:endParaRPr lang="en-GB"/>
          </a:p>
        </p:txBody>
      </p:sp>
    </p:spTree>
    <p:extLst>
      <p:ext uri="{BB962C8B-B14F-4D97-AF65-F5344CB8AC3E}">
        <p14:creationId xmlns:p14="http://schemas.microsoft.com/office/powerpoint/2010/main" val="183896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MICROSOFT AZURE</a:t>
            </a:r>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13</a:t>
            </a:fld>
            <a:endParaRPr lang="en-GB"/>
          </a:p>
        </p:txBody>
      </p:sp>
    </p:spTree>
    <p:extLst>
      <p:ext uri="{BB962C8B-B14F-4D97-AF65-F5344CB8AC3E}">
        <p14:creationId xmlns:p14="http://schemas.microsoft.com/office/powerpoint/2010/main" val="849129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MEETUP</a:t>
            </a:r>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14</a:t>
            </a:fld>
            <a:endParaRPr lang="en-GB"/>
          </a:p>
        </p:txBody>
      </p:sp>
    </p:spTree>
    <p:extLst>
      <p:ext uri="{BB962C8B-B14F-4D97-AF65-F5344CB8AC3E}">
        <p14:creationId xmlns:p14="http://schemas.microsoft.com/office/powerpoint/2010/main" val="1315106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MEETUP</a:t>
            </a:r>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15</a:t>
            </a:fld>
            <a:endParaRPr lang="en-GB"/>
          </a:p>
        </p:txBody>
      </p:sp>
    </p:spTree>
    <p:extLst>
      <p:ext uri="{BB962C8B-B14F-4D97-AF65-F5344CB8AC3E}">
        <p14:creationId xmlns:p14="http://schemas.microsoft.com/office/powerpoint/2010/main" val="220283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 to show you</a:t>
            </a:r>
            <a:r>
              <a:rPr lang="en-GB" baseline="0" dirty="0" smtClean="0"/>
              <a:t> how to contact me – You don’t need any more than that</a:t>
            </a:r>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19</a:t>
            </a:fld>
            <a:endParaRPr lang="en-GB"/>
          </a:p>
        </p:txBody>
      </p:sp>
    </p:spTree>
    <p:extLst>
      <p:ext uri="{BB962C8B-B14F-4D97-AF65-F5344CB8AC3E}">
        <p14:creationId xmlns:p14="http://schemas.microsoft.com/office/powerpoint/2010/main" val="328180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 to show you</a:t>
            </a:r>
            <a:r>
              <a:rPr lang="en-GB" baseline="0" dirty="0" smtClean="0"/>
              <a:t> how to contact me – You don’t need any more than that</a:t>
            </a:r>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3</a:t>
            </a:fld>
            <a:endParaRPr lang="en-GB"/>
          </a:p>
        </p:txBody>
      </p:sp>
    </p:spTree>
    <p:extLst>
      <p:ext uri="{BB962C8B-B14F-4D97-AF65-F5344CB8AC3E}">
        <p14:creationId xmlns:p14="http://schemas.microsoft.com/office/powerpoint/2010/main" val="1836911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4</a:t>
            </a:fld>
            <a:endParaRPr lang="en-GB"/>
          </a:p>
        </p:txBody>
      </p:sp>
    </p:spTree>
    <p:extLst>
      <p:ext uri="{BB962C8B-B14F-4D97-AF65-F5344CB8AC3E}">
        <p14:creationId xmlns:p14="http://schemas.microsoft.com/office/powerpoint/2010/main" val="32406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5</a:t>
            </a:fld>
            <a:endParaRPr lang="en-GB"/>
          </a:p>
        </p:txBody>
      </p:sp>
    </p:spTree>
    <p:extLst>
      <p:ext uri="{BB962C8B-B14F-4D97-AF65-F5344CB8AC3E}">
        <p14:creationId xmlns:p14="http://schemas.microsoft.com/office/powerpoint/2010/main" val="3579369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200" b="1" dirty="0" smtClean="0"/>
              <a:t>The Importance of Continual Technical Development for managers as  the</a:t>
            </a:r>
            <a:r>
              <a:rPr lang="en-GB" sz="1200" b="1" baseline="0" dirty="0" smtClean="0"/>
              <a:t> techies know they need to keep up</a:t>
            </a:r>
            <a:endParaRPr lang="en-GB" sz="1200" b="1" dirty="0" smtClean="0"/>
          </a:p>
          <a:p>
            <a:pPr algn="l"/>
            <a:endParaRPr lang="en-GB" sz="1200" b="1" dirty="0" smtClean="0"/>
          </a:p>
          <a:p>
            <a:pPr algn="l"/>
            <a:r>
              <a:rPr lang="en-GB" sz="1200" b="1" dirty="0" smtClean="0"/>
              <a:t>Between 20 to 30 % speed improvement</a:t>
            </a:r>
            <a:r>
              <a:rPr lang="en-GB" sz="1200" b="1" baseline="0" dirty="0" smtClean="0"/>
              <a:t>s using SQL 2014 compared to SQL2012</a:t>
            </a:r>
            <a:endParaRPr lang="en-GB" sz="1200" b="1" dirty="0" smtClean="0"/>
          </a:p>
          <a:p>
            <a:pPr algn="l"/>
            <a:endParaRPr lang="en-GB" sz="1200" b="1" dirty="0" smtClean="0"/>
          </a:p>
          <a:p>
            <a:pPr algn="l"/>
            <a:r>
              <a:rPr lang="en-GB" sz="1200" b="1" dirty="0" smtClean="0"/>
              <a:t>Technology</a:t>
            </a:r>
            <a:r>
              <a:rPr lang="en-GB" sz="1200" b="1" baseline="0" dirty="0" smtClean="0"/>
              <a:t> evolves very </a:t>
            </a:r>
            <a:r>
              <a:rPr lang="en-GB" sz="1200" b="1" baseline="0" dirty="0" err="1" smtClean="0"/>
              <a:t>very</a:t>
            </a:r>
            <a:r>
              <a:rPr lang="en-GB" sz="1200" b="1" baseline="0" dirty="0" smtClean="0"/>
              <a:t> quickly and with Agile Development new features are added very quickly. Now we use </a:t>
            </a:r>
            <a:r>
              <a:rPr lang="en-GB" sz="1200" b="1" baseline="0" dirty="0" err="1" smtClean="0"/>
              <a:t>devops</a:t>
            </a:r>
            <a:r>
              <a:rPr lang="en-GB" sz="1200" b="1" baseline="0" dirty="0" smtClean="0"/>
              <a:t> think about it like this when you started to drive your car you unlocked, put on seatbelt, checked not in gear, started engine, checked mirrors, looked over your shoulder, pressed the clutch </a:t>
            </a:r>
            <a:r>
              <a:rPr lang="en-GB" sz="1200" b="1" baseline="0" dirty="0" err="1" smtClean="0"/>
              <a:t>etc</a:t>
            </a:r>
            <a:r>
              <a:rPr lang="en-GB" sz="1200" b="1" baseline="0" dirty="0" smtClean="0"/>
              <a:t> walk it through. Changing lanes on the motorway was tricky. Now you can do all of those things without really thinking about them</a:t>
            </a:r>
          </a:p>
          <a:p>
            <a:pPr algn="l"/>
            <a:endParaRPr lang="en-GB" sz="1200" b="1" baseline="0" dirty="0" smtClean="0"/>
          </a:p>
          <a:p>
            <a:pPr algn="l"/>
            <a:r>
              <a:rPr lang="en-GB" sz="1200" b="1" baseline="0" dirty="0" smtClean="0"/>
              <a:t>Visual Studio an extremely popular developers tool has a 3 week release cycle, every three weeks they release changes to the product</a:t>
            </a:r>
          </a:p>
          <a:p>
            <a:pPr algn="l"/>
            <a:endParaRPr lang="en-GB" sz="1200" b="1" baseline="0" dirty="0" smtClean="0"/>
          </a:p>
          <a:p>
            <a:pPr algn="l"/>
            <a:r>
              <a:rPr lang="en-GB" dirty="0" smtClean="0"/>
              <a:t>For example, one in four Americans abandons surfing to a website if its page takes longer than four seconds to load. That's just four "</a:t>
            </a:r>
            <a:r>
              <a:rPr lang="en-GB" dirty="0" err="1" smtClean="0"/>
              <a:t>Mississippis</a:t>
            </a:r>
            <a:r>
              <a:rPr lang="en-GB" dirty="0" smtClean="0"/>
              <a:t>," guys. Four in 10 Americans give up accessing a mobile shopping site that won't load in just three seconds </a:t>
            </a:r>
          </a:p>
          <a:p>
            <a:pPr algn="l"/>
            <a:endParaRPr lang="en-GB" dirty="0" smtClean="0"/>
          </a:p>
          <a:p>
            <a:pPr algn="l"/>
            <a:r>
              <a:rPr lang="en-GB" dirty="0" smtClean="0">
                <a:hlinkClick r:id="rId3"/>
              </a:rPr>
              <a:t>Amazon's</a:t>
            </a:r>
            <a:r>
              <a:rPr lang="en-GB" dirty="0" smtClean="0"/>
              <a:t> calculated that a page load slowdown of just one second could cost it $1.6 billion in sales each year. </a:t>
            </a:r>
            <a:r>
              <a:rPr lang="en-GB" dirty="0" smtClean="0">
                <a:hlinkClick r:id="rId4"/>
              </a:rPr>
              <a:t>Google</a:t>
            </a:r>
            <a:r>
              <a:rPr lang="en-GB" dirty="0" smtClean="0"/>
              <a:t> has calculated that by slowing its search results by just four tenths of a second they could lose 8 million searches per day—meaning they'd serve up many millions fewer online adverts.</a:t>
            </a:r>
          </a:p>
          <a:p>
            <a:pPr algn="l"/>
            <a:endParaRPr lang="en-GB" dirty="0" smtClean="0"/>
          </a:p>
          <a:p>
            <a:pPr algn="l"/>
            <a:endParaRPr lang="en-GB" sz="1200" b="1" dirty="0" smtClean="0"/>
          </a:p>
          <a:p>
            <a:pPr algn="l"/>
            <a:endParaRPr lang="en-GB" sz="1200" b="1" dirty="0"/>
          </a:p>
        </p:txBody>
      </p:sp>
      <p:sp>
        <p:nvSpPr>
          <p:cNvPr id="4" name="Slide Number Placeholder 3"/>
          <p:cNvSpPr>
            <a:spLocks noGrp="1"/>
          </p:cNvSpPr>
          <p:nvPr>
            <p:ph type="sldNum" sz="quarter" idx="10"/>
          </p:nvPr>
        </p:nvSpPr>
        <p:spPr/>
        <p:txBody>
          <a:bodyPr/>
          <a:lstStyle/>
          <a:p>
            <a:fld id="{1990E479-7BFC-40F3-A492-8D5B15CB0A4B}" type="slidenum">
              <a:rPr lang="en-GB" smtClean="0"/>
              <a:t>6</a:t>
            </a:fld>
            <a:endParaRPr lang="en-GB"/>
          </a:p>
        </p:txBody>
      </p:sp>
    </p:spTree>
    <p:extLst>
      <p:ext uri="{BB962C8B-B14F-4D97-AF65-F5344CB8AC3E}">
        <p14:creationId xmlns:p14="http://schemas.microsoft.com/office/powerpoint/2010/main" val="2988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7</a:t>
            </a:fld>
            <a:endParaRPr lang="en-GB"/>
          </a:p>
        </p:txBody>
      </p:sp>
    </p:spTree>
    <p:extLst>
      <p:ext uri="{BB962C8B-B14F-4D97-AF65-F5344CB8AC3E}">
        <p14:creationId xmlns:p14="http://schemas.microsoft.com/office/powerpoint/2010/main" val="176641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8</a:t>
            </a:fld>
            <a:endParaRPr lang="en-GB"/>
          </a:p>
        </p:txBody>
      </p:sp>
    </p:spTree>
    <p:extLst>
      <p:ext uri="{BB962C8B-B14F-4D97-AF65-F5344CB8AC3E}">
        <p14:creationId xmlns:p14="http://schemas.microsoft.com/office/powerpoint/2010/main" val="304246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10</a:t>
            </a:fld>
            <a:endParaRPr lang="en-GB"/>
          </a:p>
        </p:txBody>
      </p:sp>
    </p:spTree>
    <p:extLst>
      <p:ext uri="{BB962C8B-B14F-4D97-AF65-F5344CB8AC3E}">
        <p14:creationId xmlns:p14="http://schemas.microsoft.com/office/powerpoint/2010/main" val="280458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MEETUP</a:t>
            </a:r>
            <a:endParaRPr lang="en-GB" dirty="0"/>
          </a:p>
        </p:txBody>
      </p:sp>
      <p:sp>
        <p:nvSpPr>
          <p:cNvPr id="4" name="Slide Number Placeholder 3"/>
          <p:cNvSpPr>
            <a:spLocks noGrp="1"/>
          </p:cNvSpPr>
          <p:nvPr>
            <p:ph type="sldNum" sz="quarter" idx="10"/>
          </p:nvPr>
        </p:nvSpPr>
        <p:spPr/>
        <p:txBody>
          <a:bodyPr/>
          <a:lstStyle/>
          <a:p>
            <a:fld id="{1990E479-7BFC-40F3-A492-8D5B15CB0A4B}" type="slidenum">
              <a:rPr lang="en-GB" smtClean="0"/>
              <a:t>11</a:t>
            </a:fld>
            <a:endParaRPr lang="en-GB"/>
          </a:p>
        </p:txBody>
      </p:sp>
    </p:spTree>
    <p:extLst>
      <p:ext uri="{BB962C8B-B14F-4D97-AF65-F5344CB8AC3E}">
        <p14:creationId xmlns:p14="http://schemas.microsoft.com/office/powerpoint/2010/main" val="3456201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32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Subtitle 2"/>
          <p:cNvSpPr txBox="1">
            <a:spLocks/>
          </p:cNvSpPr>
          <p:nvPr userDrawn="1"/>
        </p:nvSpPr>
        <p:spPr>
          <a:xfrm>
            <a:off x="7668344" y="116632"/>
            <a:ext cx="1368152"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endParaRPr lang="en-GB" sz="1800" dirty="0"/>
          </a:p>
        </p:txBody>
      </p:sp>
      <p:pic>
        <p:nvPicPr>
          <p:cNvPr id="4" name="Picture 3"/>
          <p:cNvPicPr>
            <a:picLocks noChangeAspect="1"/>
          </p:cNvPicPr>
          <p:nvPr userDrawn="1"/>
        </p:nvPicPr>
        <p:blipFill>
          <a:blip r:embed="rId2"/>
          <a:stretch>
            <a:fillRect/>
          </a:stretch>
        </p:blipFill>
        <p:spPr>
          <a:xfrm>
            <a:off x="7740352" y="132904"/>
            <a:ext cx="1296144" cy="1899885"/>
          </a:xfrm>
          <a:prstGeom prst="rect">
            <a:avLst/>
          </a:prstGeom>
        </p:spPr>
      </p:pic>
    </p:spTree>
    <p:extLst>
      <p:ext uri="{BB962C8B-B14F-4D97-AF65-F5344CB8AC3E}">
        <p14:creationId xmlns:p14="http://schemas.microsoft.com/office/powerpoint/2010/main" val="774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ubtitle 2"/>
          <p:cNvSpPr txBox="1">
            <a:spLocks/>
          </p:cNvSpPr>
          <p:nvPr userDrawn="1"/>
        </p:nvSpPr>
        <p:spPr>
          <a:xfrm>
            <a:off x="4139952" y="6386920"/>
            <a:ext cx="1368152" cy="38444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z="1800" smtClean="0"/>
              <a:t>Your Logo</a:t>
            </a:r>
            <a:endParaRPr lang="en-GB" sz="1800"/>
          </a:p>
        </p:txBody>
      </p:sp>
    </p:spTree>
    <p:extLst>
      <p:ext uri="{BB962C8B-B14F-4D97-AF65-F5344CB8AC3E}">
        <p14:creationId xmlns:p14="http://schemas.microsoft.com/office/powerpoint/2010/main"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val="1475645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3696" y="6441132"/>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smtClean="0"/>
              <a:t>Rob Sewell http://sqldbawithabeard.com</a:t>
            </a:r>
            <a:endParaRPr lang="en-GB" sz="1800" dirty="0"/>
          </a:p>
        </p:txBody>
      </p:sp>
    </p:spTree>
    <p:extLst>
      <p:ext uri="{BB962C8B-B14F-4D97-AF65-F5344CB8AC3E}">
        <p14:creationId xmlns:p14="http://schemas.microsoft.com/office/powerpoint/2010/main" val="33459365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pluralsight.com/training" TargetMode="External"/><Relationship Id="rId13" Type="http://schemas.openxmlformats.org/officeDocument/2006/relationships/image" Target="../media/image19.jpeg"/><Relationship Id="rId3" Type="http://schemas.openxmlformats.org/officeDocument/2006/relationships/hyperlink" Target="http://msdn.microsoft.com/en-gb/library/ms714469(v=vs.85).aspx" TargetMode="External"/><Relationship Id="rId7" Type="http://schemas.openxmlformats.org/officeDocument/2006/relationships/hyperlink" Target="http://technet.microsoft.com/en-gb/scriptcenter/powershell.aspx" TargetMode="External"/><Relationship Id="rId12" Type="http://schemas.openxmlformats.org/officeDocument/2006/relationships/image" Target="../media/image18.png"/><Relationship Id="rId17" Type="http://schemas.openxmlformats.org/officeDocument/2006/relationships/image" Target="../media/image23.jpg"/><Relationship Id="rId2" Type="http://schemas.openxmlformats.org/officeDocument/2006/relationships/notesSlide" Target="../notesSlides/notesSlide8.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www.powershellmagazine.com/" TargetMode="External"/><Relationship Id="rId11" Type="http://schemas.openxmlformats.org/officeDocument/2006/relationships/hyperlink" Target="http://dba.stackexchange.com/questions/tagged/powershell" TargetMode="External"/><Relationship Id="rId5" Type="http://schemas.openxmlformats.org/officeDocument/2006/relationships/hyperlink" Target="http://blogs.technet.com/b/heyscriptingguy/" TargetMode="External"/><Relationship Id="rId15" Type="http://schemas.openxmlformats.org/officeDocument/2006/relationships/image" Target="../media/image21.png"/><Relationship Id="rId10" Type="http://schemas.openxmlformats.org/officeDocument/2006/relationships/hyperlink" Target="https://www.simple-talk.com/search/?search=powershell" TargetMode="External"/><Relationship Id="rId4" Type="http://schemas.openxmlformats.org/officeDocument/2006/relationships/hyperlink" Target="http://powershell.org/" TargetMode="External"/><Relationship Id="rId9" Type="http://schemas.openxmlformats.org/officeDocument/2006/relationships/hyperlink" Target="http://shellyourexperience.com/" TargetMode="External"/><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8" Type="http://schemas.openxmlformats.org/officeDocument/2006/relationships/hyperlink" Target="http://shellyourexperience.com/" TargetMode="External"/><Relationship Id="rId13" Type="http://schemas.openxmlformats.org/officeDocument/2006/relationships/hyperlink" Target="https://twitter.com/BrentO/lists/sql-server/members" TargetMode="External"/><Relationship Id="rId3" Type="http://schemas.openxmlformats.org/officeDocument/2006/relationships/hyperlink" Target="http://powershell.org/" TargetMode="External"/><Relationship Id="rId7" Type="http://schemas.openxmlformats.org/officeDocument/2006/relationships/hyperlink" Target="http://www.pluralsight.com/training" TargetMode="External"/><Relationship Id="rId12" Type="http://schemas.openxmlformats.org/officeDocument/2006/relationships/hyperlink" Target="http://thomaslarock.com/rankings/" TargetMode="External"/><Relationship Id="rId2" Type="http://schemas.openxmlformats.org/officeDocument/2006/relationships/hyperlink" Target="http://msdn.microsoft.com/en-gb/library/ms714469(v=vs.85).aspx" TargetMode="External"/><Relationship Id="rId1" Type="http://schemas.openxmlformats.org/officeDocument/2006/relationships/slideLayout" Target="../slideLayouts/slideLayout2.xml"/><Relationship Id="rId6" Type="http://schemas.openxmlformats.org/officeDocument/2006/relationships/hyperlink" Target="http://technet.microsoft.com/en-gb/scriptcenter/powershell.aspx" TargetMode="External"/><Relationship Id="rId11" Type="http://schemas.openxmlformats.org/officeDocument/2006/relationships/hyperlink" Target="http://tenbulls.co.uk/enlightenment/training-resources/" TargetMode="External"/><Relationship Id="rId5" Type="http://schemas.openxmlformats.org/officeDocument/2006/relationships/hyperlink" Target="http://www.powershellmagazine.com/" TargetMode="External"/><Relationship Id="rId10" Type="http://schemas.openxmlformats.org/officeDocument/2006/relationships/hyperlink" Target="http://dba.stackexchange.com/questions/tagged/powershell" TargetMode="External"/><Relationship Id="rId4" Type="http://schemas.openxmlformats.org/officeDocument/2006/relationships/hyperlink" Target="http://blogs.technet.com/b/heyscriptingguy/" TargetMode="External"/><Relationship Id="rId9" Type="http://schemas.openxmlformats.org/officeDocument/2006/relationships/hyperlink" Target="https://www.simple-talk.com/search/?search=powershe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qlsouthwest.co.uk/" TargetMode="External"/><Relationship Id="rId3" Type="http://schemas.openxmlformats.org/officeDocument/2006/relationships/image" Target="../media/image7.emf"/><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linkedin.com/pub/rob-sewell/1a/440/42"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7.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linkedin.com/pub/rob-sewell/1a/440/42"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hellyourexperience.com/" TargetMode="External"/><Relationship Id="rId13" Type="http://schemas.openxmlformats.org/officeDocument/2006/relationships/image" Target="../media/image14.png"/><Relationship Id="rId3" Type="http://schemas.openxmlformats.org/officeDocument/2006/relationships/hyperlink" Target="http://powershell.org/" TargetMode="External"/><Relationship Id="rId7" Type="http://schemas.openxmlformats.org/officeDocument/2006/relationships/hyperlink" Target="http://www.pluralsight.com/training" TargetMode="External"/><Relationship Id="rId12" Type="http://schemas.openxmlformats.org/officeDocument/2006/relationships/image" Target="../media/image13.png"/><Relationship Id="rId2" Type="http://schemas.openxmlformats.org/officeDocument/2006/relationships/hyperlink" Target="http://msdn.microsoft.com/en-gb/library/ms714469(v=vs.85).aspx" TargetMode="Externa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technet.microsoft.com/en-gb/scriptcenter/powershell.aspx" TargetMode="External"/><Relationship Id="rId11" Type="http://schemas.openxmlformats.org/officeDocument/2006/relationships/image" Target="../media/image12.png"/><Relationship Id="rId5" Type="http://schemas.openxmlformats.org/officeDocument/2006/relationships/hyperlink" Target="http://www.powershellmagazine.com/" TargetMode="External"/><Relationship Id="rId15" Type="http://schemas.openxmlformats.org/officeDocument/2006/relationships/image" Target="../media/image16.png"/><Relationship Id="rId10" Type="http://schemas.openxmlformats.org/officeDocument/2006/relationships/hyperlink" Target="http://dba.stackexchange.com/questions/tagged/powershell" TargetMode="External"/><Relationship Id="rId4" Type="http://schemas.openxmlformats.org/officeDocument/2006/relationships/hyperlink" Target="http://blogs.technet.com/b/heyscriptingguy/" TargetMode="External"/><Relationship Id="rId9" Type="http://schemas.openxmlformats.org/officeDocument/2006/relationships/hyperlink" Target="https://www.simple-talk.com/search/?search=powershell" TargetMode="Externa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Technical Personal Development	</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317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3" name="TextBox 2"/>
          <p:cNvSpPr txBox="1"/>
          <p:nvPr/>
        </p:nvSpPr>
        <p:spPr>
          <a:xfrm>
            <a:off x="561284" y="1556792"/>
            <a:ext cx="7827140" cy="4154984"/>
          </a:xfrm>
          <a:prstGeom prst="rect">
            <a:avLst/>
          </a:prstGeom>
          <a:noFill/>
        </p:spPr>
        <p:txBody>
          <a:bodyPr wrap="square" rtlCol="0">
            <a:spAutoFit/>
          </a:bodyPr>
          <a:lstStyle/>
          <a:p>
            <a:r>
              <a:rPr lang="en-GB" sz="2400" dirty="0">
                <a:hlinkClick r:id="rId3"/>
              </a:rPr>
              <a:t>Windows PowerShell </a:t>
            </a:r>
            <a:r>
              <a:rPr lang="en-GB" sz="2400" dirty="0" smtClean="0">
                <a:hlinkClick r:id="rId3"/>
              </a:rPr>
              <a:t>Reference on MSDN</a:t>
            </a:r>
            <a:endParaRPr lang="en-GB" sz="2400" dirty="0" smtClean="0"/>
          </a:p>
          <a:p>
            <a:r>
              <a:rPr lang="en-GB" sz="2400" dirty="0">
                <a:hlinkClick r:id="rId4"/>
              </a:rPr>
              <a:t>http://powershell.org/</a:t>
            </a:r>
            <a:endParaRPr lang="en-GB" sz="2400" dirty="0" smtClean="0"/>
          </a:p>
          <a:p>
            <a:r>
              <a:rPr lang="en-GB" sz="2400" dirty="0" smtClean="0">
                <a:hlinkClick r:id="rId5"/>
              </a:rPr>
              <a:t>Hey Scripting Guy</a:t>
            </a:r>
            <a:endParaRPr lang="en-GB" sz="2400" dirty="0" smtClean="0"/>
          </a:p>
          <a:p>
            <a:r>
              <a:rPr lang="en-GB" sz="2400" dirty="0" smtClean="0">
                <a:hlinkClick r:id="rId6"/>
              </a:rPr>
              <a:t>Powershell Magazine</a:t>
            </a:r>
            <a:endParaRPr lang="en-GB" sz="2400" dirty="0" smtClean="0"/>
          </a:p>
          <a:p>
            <a:r>
              <a:rPr lang="en-GB" sz="2400" dirty="0" smtClean="0">
                <a:hlinkClick r:id="rId7"/>
              </a:rPr>
              <a:t>Script </a:t>
            </a:r>
            <a:r>
              <a:rPr lang="en-GB" sz="2400" dirty="0" err="1" smtClean="0">
                <a:hlinkClick r:id="rId7"/>
              </a:rPr>
              <a:t>Center</a:t>
            </a:r>
            <a:endParaRPr lang="en-GB" sz="2400" dirty="0" smtClean="0"/>
          </a:p>
          <a:p>
            <a:r>
              <a:rPr lang="en-GB" sz="2400" dirty="0" err="1" smtClean="0">
                <a:hlinkClick r:id="rId8"/>
              </a:rPr>
              <a:t>Pluralsight</a:t>
            </a:r>
            <a:endParaRPr lang="en-GB" sz="2400" dirty="0" smtClean="0"/>
          </a:p>
          <a:p>
            <a:r>
              <a:rPr lang="en-GB" sz="2400" dirty="0" smtClean="0">
                <a:hlinkClick r:id="rId9"/>
              </a:rPr>
              <a:t>Laerte Junior</a:t>
            </a:r>
            <a:endParaRPr lang="en-GB" sz="2400" dirty="0" smtClean="0"/>
          </a:p>
          <a:p>
            <a:r>
              <a:rPr lang="en-GB" sz="2400" dirty="0" smtClean="0">
                <a:hlinkClick r:id="rId10"/>
              </a:rPr>
              <a:t>Simple Talk</a:t>
            </a:r>
            <a:endParaRPr lang="en-GB" sz="2400" dirty="0" smtClean="0"/>
          </a:p>
          <a:p>
            <a:r>
              <a:rPr lang="en-GB" sz="2400" dirty="0" smtClean="0">
                <a:hlinkClick r:id="rId11"/>
              </a:rPr>
              <a:t>DBA Stack Exchange</a:t>
            </a:r>
            <a:endParaRPr lang="en-GB" sz="2400" dirty="0" smtClean="0"/>
          </a:p>
          <a:p>
            <a:endParaRPr lang="en-GB" sz="2400" dirty="0"/>
          </a:p>
          <a:p>
            <a:r>
              <a:rPr lang="en-GB" sz="2400" dirty="0" smtClean="0"/>
              <a:t>And Many More!! (I have missed loads)</a:t>
            </a:r>
            <a:endParaRPr lang="en-GB" sz="2400" dirty="0"/>
          </a:p>
        </p:txBody>
      </p:sp>
      <p:sp>
        <p:nvSpPr>
          <p:cNvPr id="4" name="TextBox 3"/>
          <p:cNvSpPr txBox="1"/>
          <p:nvPr/>
        </p:nvSpPr>
        <p:spPr>
          <a:xfrm>
            <a:off x="439000" y="1405408"/>
            <a:ext cx="8247800" cy="4680520"/>
          </a:xfrm>
          <a:prstGeom prst="rect">
            <a:avLst/>
          </a:prstGeom>
          <a:solidFill>
            <a:srgbClr val="F58D01"/>
          </a:solidFill>
        </p:spPr>
        <p:txBody>
          <a:bodyPr wrap="square" rtlCol="0">
            <a:spAutoFit/>
          </a:bodyPr>
          <a:lstStyle/>
          <a:p>
            <a:endParaRPr lang="en-GB" dirty="0"/>
          </a:p>
        </p:txBody>
      </p:sp>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1284" y="1556792"/>
            <a:ext cx="3486150" cy="1304925"/>
          </a:xfrm>
          <a:prstGeom prst="rect">
            <a:avLst/>
          </a:prstGeom>
        </p:spPr>
      </p:pic>
      <p:pic>
        <p:nvPicPr>
          <p:cNvPr id="15" name="Pictur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9800" y="4446601"/>
            <a:ext cx="2975992" cy="1487996"/>
          </a:xfrm>
          <a:prstGeom prst="rect">
            <a:avLst/>
          </a:prstGeom>
        </p:spPr>
      </p:pic>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33602" y="1628229"/>
            <a:ext cx="3924300" cy="1162050"/>
          </a:xfrm>
          <a:prstGeom prst="rect">
            <a:avLst/>
          </a:prstGeom>
        </p:spPr>
      </p:pic>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29988" y="4134372"/>
            <a:ext cx="2543175" cy="1800225"/>
          </a:xfrm>
          <a:prstGeom prst="rect">
            <a:avLst/>
          </a:prstGeom>
        </p:spPr>
      </p:pic>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12209" y="4496900"/>
            <a:ext cx="2027841" cy="1448458"/>
          </a:xfrm>
          <a:prstGeom prst="rect">
            <a:avLst/>
          </a:prstGeom>
        </p:spPr>
      </p:pic>
      <p:pic>
        <p:nvPicPr>
          <p:cNvPr id="14" name="Picture 1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88405" y="2660981"/>
            <a:ext cx="4172898" cy="1965218"/>
          </a:xfrm>
          <a:prstGeom prst="rect">
            <a:avLst/>
          </a:prstGeom>
        </p:spPr>
      </p:pic>
    </p:spTree>
    <p:extLst>
      <p:ext uri="{BB962C8B-B14F-4D97-AF65-F5344CB8AC3E}">
        <p14:creationId xmlns:p14="http://schemas.microsoft.com/office/powerpoint/2010/main" val="2710659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4" name="TextBox 3"/>
          <p:cNvSpPr txBox="1"/>
          <p:nvPr/>
        </p:nvSpPr>
        <p:spPr>
          <a:xfrm>
            <a:off x="537946" y="1405408"/>
            <a:ext cx="3746021" cy="4680520"/>
          </a:xfrm>
          <a:prstGeom prst="rect">
            <a:avLst/>
          </a:prstGeom>
          <a:solidFill>
            <a:srgbClr val="F58D01"/>
          </a:solidFill>
        </p:spPr>
        <p:txBody>
          <a:bodyPr wrap="square" rtlCol="0">
            <a:spAutoFit/>
          </a:bodyPr>
          <a:lstStyle/>
          <a:p>
            <a:endParaRPr lang="en-GB" dirty="0"/>
          </a:p>
        </p:txBody>
      </p:sp>
      <p:sp>
        <p:nvSpPr>
          <p:cNvPr id="6" name="Rectangle 5"/>
          <p:cNvSpPr/>
          <p:nvPr/>
        </p:nvSpPr>
        <p:spPr>
          <a:xfrm>
            <a:off x="4788024" y="1405408"/>
            <a:ext cx="388023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738" y="1564486"/>
            <a:ext cx="1490436" cy="988224"/>
          </a:xfrm>
          <a:prstGeom prst="rect">
            <a:avLst/>
          </a:prstGeom>
        </p:spPr>
      </p:pic>
      <p:sp>
        <p:nvSpPr>
          <p:cNvPr id="11" name="TextBox 10"/>
          <p:cNvSpPr txBox="1"/>
          <p:nvPr/>
        </p:nvSpPr>
        <p:spPr>
          <a:xfrm>
            <a:off x="5076056" y="1844824"/>
            <a:ext cx="3744416" cy="707886"/>
          </a:xfrm>
          <a:prstGeom prst="rect">
            <a:avLst/>
          </a:prstGeom>
          <a:noFill/>
        </p:spPr>
        <p:txBody>
          <a:bodyPr wrap="square" rtlCol="0">
            <a:spAutoFit/>
          </a:bodyPr>
          <a:lstStyle/>
          <a:p>
            <a:r>
              <a:rPr lang="en-GB" sz="4000" dirty="0" smtClean="0">
                <a:latin typeface="Arial Narrow" panose="020B0606020202030204" pitchFamily="34" charset="0"/>
              </a:rPr>
              <a:t>SQL South West</a:t>
            </a:r>
            <a:endParaRPr lang="en-GB" sz="4000" dirty="0">
              <a:latin typeface="Arial Narrow" panose="020B0606020202030204"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910"/>
            <a:ext cx="9144000" cy="5606180"/>
          </a:xfrm>
          <a:prstGeom prst="rect">
            <a:avLst/>
          </a:prstGeom>
        </p:spPr>
      </p:pic>
    </p:spTree>
    <p:extLst>
      <p:ext uri="{BB962C8B-B14F-4D97-AF65-F5344CB8AC3E}">
        <p14:creationId xmlns:p14="http://schemas.microsoft.com/office/powerpoint/2010/main" val="2547867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4" name="TextBox 3"/>
          <p:cNvSpPr txBox="1"/>
          <p:nvPr/>
        </p:nvSpPr>
        <p:spPr>
          <a:xfrm>
            <a:off x="439000" y="1471230"/>
            <a:ext cx="3807685" cy="4680520"/>
          </a:xfrm>
          <a:prstGeom prst="rect">
            <a:avLst/>
          </a:prstGeom>
          <a:solidFill>
            <a:srgbClr val="F58D01"/>
          </a:solidFill>
        </p:spPr>
        <p:txBody>
          <a:bodyPr wrap="square" rtlCol="0">
            <a:spAutoFit/>
          </a:bodyPr>
          <a:lstStyle/>
          <a:p>
            <a:endParaRPr lang="en-GB" dirty="0"/>
          </a:p>
        </p:txBody>
      </p:sp>
      <p:sp>
        <p:nvSpPr>
          <p:cNvPr id="6" name="Rectangle 5"/>
          <p:cNvSpPr/>
          <p:nvPr/>
        </p:nvSpPr>
        <p:spPr>
          <a:xfrm>
            <a:off x="4905073" y="1441636"/>
            <a:ext cx="375476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535" y="1556792"/>
            <a:ext cx="1490436" cy="988224"/>
          </a:xfrm>
          <a:prstGeom prst="rect">
            <a:avLst/>
          </a:prstGeom>
        </p:spPr>
      </p:pic>
      <p:sp>
        <p:nvSpPr>
          <p:cNvPr id="11" name="TextBox 10"/>
          <p:cNvSpPr txBox="1"/>
          <p:nvPr/>
        </p:nvSpPr>
        <p:spPr>
          <a:xfrm>
            <a:off x="5076056" y="1844824"/>
            <a:ext cx="3744416" cy="707886"/>
          </a:xfrm>
          <a:prstGeom prst="rect">
            <a:avLst/>
          </a:prstGeom>
          <a:noFill/>
        </p:spPr>
        <p:txBody>
          <a:bodyPr wrap="square" rtlCol="0">
            <a:spAutoFit/>
          </a:bodyPr>
          <a:lstStyle/>
          <a:p>
            <a:r>
              <a:rPr lang="en-GB" sz="4000" dirty="0" smtClean="0">
                <a:latin typeface="Arial Narrow" panose="020B0606020202030204" pitchFamily="34" charset="0"/>
              </a:rPr>
              <a:t>SQL South West</a:t>
            </a:r>
            <a:endParaRPr lang="en-GB" sz="4000" dirty="0">
              <a:latin typeface="Arial Narrow" panose="020B0606020202030204" pitchFamily="34" charset="0"/>
            </a:endParaRPr>
          </a:p>
        </p:txBody>
      </p:sp>
      <p:sp>
        <p:nvSpPr>
          <p:cNvPr id="12" name="TextBox 11"/>
          <p:cNvSpPr txBox="1"/>
          <p:nvPr/>
        </p:nvSpPr>
        <p:spPr>
          <a:xfrm>
            <a:off x="457200" y="2887890"/>
            <a:ext cx="3888431" cy="646331"/>
          </a:xfrm>
          <a:prstGeom prst="rect">
            <a:avLst/>
          </a:prstGeom>
          <a:noFill/>
        </p:spPr>
        <p:txBody>
          <a:bodyPr wrap="square" rtlCol="0">
            <a:spAutoFit/>
          </a:bodyPr>
          <a:lstStyle/>
          <a:p>
            <a:r>
              <a:rPr lang="en-GB" sz="3600" dirty="0" smtClean="0"/>
              <a:t>Microsoft TechNet</a:t>
            </a:r>
            <a:endParaRPr lang="en-GB" sz="3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23416"/>
            <a:ext cx="9144000" cy="5445500"/>
          </a:xfrm>
          <a:prstGeom prst="rect">
            <a:avLst/>
          </a:prstGeom>
        </p:spPr>
      </p:pic>
    </p:spTree>
    <p:extLst>
      <p:ext uri="{BB962C8B-B14F-4D97-AF65-F5344CB8AC3E}">
        <p14:creationId xmlns:p14="http://schemas.microsoft.com/office/powerpoint/2010/main" val="4163167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4" name="TextBox 3"/>
          <p:cNvSpPr txBox="1"/>
          <p:nvPr/>
        </p:nvSpPr>
        <p:spPr>
          <a:xfrm>
            <a:off x="537946" y="1405408"/>
            <a:ext cx="3746021" cy="4680520"/>
          </a:xfrm>
          <a:prstGeom prst="rect">
            <a:avLst/>
          </a:prstGeom>
          <a:solidFill>
            <a:srgbClr val="F58D01"/>
          </a:solidFill>
        </p:spPr>
        <p:txBody>
          <a:bodyPr wrap="square" rtlCol="0">
            <a:spAutoFit/>
          </a:bodyPr>
          <a:lstStyle/>
          <a:p>
            <a:endParaRPr lang="en-GB" dirty="0"/>
          </a:p>
        </p:txBody>
      </p:sp>
      <p:sp>
        <p:nvSpPr>
          <p:cNvPr id="6" name="Rectangle 5"/>
          <p:cNvSpPr/>
          <p:nvPr/>
        </p:nvSpPr>
        <p:spPr>
          <a:xfrm>
            <a:off x="4788024" y="1405408"/>
            <a:ext cx="388023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535" y="1556792"/>
            <a:ext cx="1490436" cy="988224"/>
          </a:xfrm>
          <a:prstGeom prst="rect">
            <a:avLst/>
          </a:prstGeom>
        </p:spPr>
      </p:pic>
      <p:sp>
        <p:nvSpPr>
          <p:cNvPr id="11" name="TextBox 10"/>
          <p:cNvSpPr txBox="1"/>
          <p:nvPr/>
        </p:nvSpPr>
        <p:spPr>
          <a:xfrm>
            <a:off x="5076056" y="1844824"/>
            <a:ext cx="3744416" cy="707886"/>
          </a:xfrm>
          <a:prstGeom prst="rect">
            <a:avLst/>
          </a:prstGeom>
          <a:noFill/>
        </p:spPr>
        <p:txBody>
          <a:bodyPr wrap="square" rtlCol="0">
            <a:spAutoFit/>
          </a:bodyPr>
          <a:lstStyle/>
          <a:p>
            <a:r>
              <a:rPr lang="en-GB" sz="4000" dirty="0" smtClean="0">
                <a:latin typeface="Arial Narrow" panose="020B0606020202030204" pitchFamily="34" charset="0"/>
              </a:rPr>
              <a:t>SQL South West</a:t>
            </a:r>
            <a:endParaRPr lang="en-GB" sz="4000" dirty="0">
              <a:latin typeface="Arial Narrow" panose="020B0606020202030204" pitchFamily="34" charset="0"/>
            </a:endParaRPr>
          </a:p>
        </p:txBody>
      </p:sp>
      <p:sp>
        <p:nvSpPr>
          <p:cNvPr id="12" name="TextBox 11"/>
          <p:cNvSpPr txBox="1"/>
          <p:nvPr/>
        </p:nvSpPr>
        <p:spPr>
          <a:xfrm>
            <a:off x="537947" y="2852936"/>
            <a:ext cx="3746021" cy="1754326"/>
          </a:xfrm>
          <a:prstGeom prst="rect">
            <a:avLst/>
          </a:prstGeom>
          <a:noFill/>
        </p:spPr>
        <p:txBody>
          <a:bodyPr wrap="square" rtlCol="0">
            <a:spAutoFit/>
          </a:bodyPr>
          <a:lstStyle/>
          <a:p>
            <a:r>
              <a:rPr lang="en-GB" sz="3600" dirty="0" err="1" smtClean="0"/>
              <a:t>Microoft</a:t>
            </a:r>
            <a:r>
              <a:rPr lang="en-GB" sz="3600" dirty="0" smtClean="0"/>
              <a:t> TechNet</a:t>
            </a:r>
          </a:p>
          <a:p>
            <a:endParaRPr lang="en-GB" sz="3600" dirty="0" smtClean="0"/>
          </a:p>
          <a:p>
            <a:r>
              <a:rPr lang="en-GB" sz="3600" dirty="0" smtClean="0"/>
              <a:t>Microsoft Azure</a:t>
            </a:r>
            <a:endParaRPr lang="en-GB"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69435"/>
            <a:ext cx="9144000" cy="4319130"/>
          </a:xfrm>
          <a:prstGeom prst="rect">
            <a:avLst/>
          </a:prstGeom>
        </p:spPr>
      </p:pic>
    </p:spTree>
    <p:extLst>
      <p:ext uri="{BB962C8B-B14F-4D97-AF65-F5344CB8AC3E}">
        <p14:creationId xmlns:p14="http://schemas.microsoft.com/office/powerpoint/2010/main" val="281816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4" name="TextBox 3"/>
          <p:cNvSpPr txBox="1"/>
          <p:nvPr/>
        </p:nvSpPr>
        <p:spPr>
          <a:xfrm>
            <a:off x="537946" y="1405408"/>
            <a:ext cx="3746021" cy="4680520"/>
          </a:xfrm>
          <a:prstGeom prst="rect">
            <a:avLst/>
          </a:prstGeom>
          <a:solidFill>
            <a:srgbClr val="F58D01"/>
          </a:solidFill>
        </p:spPr>
        <p:txBody>
          <a:bodyPr wrap="square" rtlCol="0">
            <a:spAutoFit/>
          </a:bodyPr>
          <a:lstStyle/>
          <a:p>
            <a:endParaRPr lang="en-GB" dirty="0"/>
          </a:p>
        </p:txBody>
      </p:sp>
      <p:sp>
        <p:nvSpPr>
          <p:cNvPr id="6" name="Rectangle 5"/>
          <p:cNvSpPr/>
          <p:nvPr/>
        </p:nvSpPr>
        <p:spPr>
          <a:xfrm>
            <a:off x="4788024" y="1405408"/>
            <a:ext cx="388023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535" y="1556792"/>
            <a:ext cx="1490436" cy="988224"/>
          </a:xfrm>
          <a:prstGeom prst="rect">
            <a:avLst/>
          </a:prstGeom>
        </p:spPr>
      </p:pic>
      <p:sp>
        <p:nvSpPr>
          <p:cNvPr id="11" name="TextBox 10"/>
          <p:cNvSpPr txBox="1"/>
          <p:nvPr/>
        </p:nvSpPr>
        <p:spPr>
          <a:xfrm>
            <a:off x="4855931" y="1700808"/>
            <a:ext cx="3744416" cy="3785652"/>
          </a:xfrm>
          <a:prstGeom prst="rect">
            <a:avLst/>
          </a:prstGeom>
          <a:noFill/>
        </p:spPr>
        <p:txBody>
          <a:bodyPr wrap="square" rtlCol="0">
            <a:spAutoFit/>
          </a:bodyPr>
          <a:lstStyle/>
          <a:p>
            <a:pPr algn="ctr"/>
            <a:r>
              <a:rPr lang="en-GB" sz="4000" dirty="0" smtClean="0">
                <a:latin typeface="Arial Narrow" panose="020B0606020202030204" pitchFamily="34" charset="0"/>
              </a:rPr>
              <a:t>SQL South West</a:t>
            </a:r>
          </a:p>
          <a:p>
            <a:pPr algn="ctr"/>
            <a:endParaRPr lang="en-GB" sz="4000" dirty="0" smtClean="0">
              <a:latin typeface="Arial Narrow" panose="020B0606020202030204" pitchFamily="34" charset="0"/>
            </a:endParaRPr>
          </a:p>
          <a:p>
            <a:pPr algn="ctr"/>
            <a:r>
              <a:rPr lang="en-GB" sz="4000" dirty="0" smtClean="0">
                <a:latin typeface="Arial Narrow" panose="020B0606020202030204" pitchFamily="34" charset="0"/>
              </a:rPr>
              <a:t>Jurys Inn</a:t>
            </a:r>
          </a:p>
          <a:p>
            <a:pPr algn="ctr"/>
            <a:r>
              <a:rPr lang="en-GB" sz="4000" dirty="0" smtClean="0">
                <a:latin typeface="Arial Narrow" panose="020B0606020202030204" pitchFamily="34" charset="0"/>
              </a:rPr>
              <a:t>Exeter</a:t>
            </a:r>
          </a:p>
          <a:p>
            <a:pPr algn="ctr"/>
            <a:endParaRPr lang="en-GB" sz="4000" dirty="0">
              <a:latin typeface="Arial Narrow" panose="020B0606020202030204" pitchFamily="34" charset="0"/>
            </a:endParaRPr>
          </a:p>
          <a:p>
            <a:pPr algn="ctr"/>
            <a:r>
              <a:rPr lang="en-GB" sz="4000" dirty="0" smtClean="0">
                <a:latin typeface="Arial Narrow" panose="020B0606020202030204" pitchFamily="34" charset="0"/>
              </a:rPr>
              <a:t>3</a:t>
            </a:r>
            <a:r>
              <a:rPr lang="en-GB" sz="4000" baseline="30000" dirty="0" smtClean="0">
                <a:latin typeface="Arial Narrow" panose="020B0606020202030204" pitchFamily="34" charset="0"/>
              </a:rPr>
              <a:t>rd</a:t>
            </a:r>
            <a:r>
              <a:rPr lang="en-GB" sz="4000" dirty="0" smtClean="0">
                <a:latin typeface="Arial Narrow" panose="020B0606020202030204" pitchFamily="34" charset="0"/>
              </a:rPr>
              <a:t> Mon </a:t>
            </a:r>
            <a:endParaRPr lang="en-GB" sz="4000" dirty="0">
              <a:latin typeface="Arial Narrow" panose="020B0606020202030204" pitchFamily="34" charset="0"/>
            </a:endParaRPr>
          </a:p>
        </p:txBody>
      </p:sp>
      <p:sp>
        <p:nvSpPr>
          <p:cNvPr id="12" name="TextBox 11"/>
          <p:cNvSpPr txBox="1"/>
          <p:nvPr/>
        </p:nvSpPr>
        <p:spPr>
          <a:xfrm>
            <a:off x="537947" y="2852936"/>
            <a:ext cx="3746021" cy="2862322"/>
          </a:xfrm>
          <a:prstGeom prst="rect">
            <a:avLst/>
          </a:prstGeom>
          <a:noFill/>
        </p:spPr>
        <p:txBody>
          <a:bodyPr wrap="square" rtlCol="0">
            <a:spAutoFit/>
          </a:bodyPr>
          <a:lstStyle/>
          <a:p>
            <a:pPr algn="ctr"/>
            <a:r>
              <a:rPr lang="en-GB" sz="3600" b="1" dirty="0" smtClean="0"/>
              <a:t>Microsoft TechNet</a:t>
            </a:r>
          </a:p>
          <a:p>
            <a:pPr algn="ctr"/>
            <a:endParaRPr lang="en-GB" sz="3600" b="1" dirty="0"/>
          </a:p>
          <a:p>
            <a:pPr algn="ctr"/>
            <a:r>
              <a:rPr lang="en-GB" sz="3600" b="1" dirty="0" smtClean="0"/>
              <a:t>Microsoft Azure</a:t>
            </a:r>
          </a:p>
          <a:p>
            <a:pPr algn="ctr"/>
            <a:endParaRPr lang="en-GB" sz="3600" b="1" dirty="0"/>
          </a:p>
          <a:p>
            <a:pPr algn="ctr"/>
            <a:r>
              <a:rPr lang="en-GB" sz="3600" b="1" dirty="0" smtClean="0"/>
              <a:t>SQL Bits</a:t>
            </a:r>
            <a:endParaRPr lang="en-GB" sz="3600" b="1" dirty="0"/>
          </a:p>
        </p:txBody>
      </p:sp>
      <p:sp>
        <p:nvSpPr>
          <p:cNvPr id="13" name="TextBox 12"/>
          <p:cNvSpPr txBox="1"/>
          <p:nvPr/>
        </p:nvSpPr>
        <p:spPr>
          <a:xfrm>
            <a:off x="537946" y="2852936"/>
            <a:ext cx="3746021" cy="2862322"/>
          </a:xfrm>
          <a:prstGeom prst="rect">
            <a:avLst/>
          </a:prstGeom>
          <a:noFill/>
        </p:spPr>
        <p:txBody>
          <a:bodyPr wrap="square" rtlCol="0">
            <a:spAutoFit/>
          </a:bodyPr>
          <a:lstStyle/>
          <a:p>
            <a:pPr algn="ctr"/>
            <a:r>
              <a:rPr lang="en-GB" sz="3600" dirty="0" smtClean="0"/>
              <a:t>Microsoft TechNet</a:t>
            </a:r>
          </a:p>
          <a:p>
            <a:pPr algn="ctr"/>
            <a:endParaRPr lang="en-GB" sz="3600" dirty="0"/>
          </a:p>
          <a:p>
            <a:pPr algn="ctr"/>
            <a:r>
              <a:rPr lang="en-GB" sz="3600" dirty="0" smtClean="0"/>
              <a:t>Microsoft Azure</a:t>
            </a:r>
          </a:p>
          <a:p>
            <a:pPr algn="ctr"/>
            <a:endParaRPr lang="en-GB" sz="3600" dirty="0"/>
          </a:p>
          <a:p>
            <a:pPr algn="ctr"/>
            <a:r>
              <a:rPr lang="en-GB" sz="3600" dirty="0" smtClean="0"/>
              <a:t>SQL Bits</a:t>
            </a:r>
            <a:endParaRPr lang="en-GB"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261" y="0"/>
            <a:ext cx="6687477" cy="6858000"/>
          </a:xfrm>
          <a:prstGeom prst="rect">
            <a:avLst/>
          </a:prstGeom>
        </p:spPr>
      </p:pic>
    </p:spTree>
    <p:extLst>
      <p:ext uri="{BB962C8B-B14F-4D97-AF65-F5344CB8AC3E}">
        <p14:creationId xmlns:p14="http://schemas.microsoft.com/office/powerpoint/2010/main" val="225284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4" name="TextBox 3"/>
          <p:cNvSpPr txBox="1"/>
          <p:nvPr/>
        </p:nvSpPr>
        <p:spPr>
          <a:xfrm>
            <a:off x="537946" y="1405408"/>
            <a:ext cx="3746021" cy="4680520"/>
          </a:xfrm>
          <a:prstGeom prst="rect">
            <a:avLst/>
          </a:prstGeom>
          <a:solidFill>
            <a:srgbClr val="F58D01"/>
          </a:solidFill>
        </p:spPr>
        <p:txBody>
          <a:bodyPr wrap="square" rtlCol="0">
            <a:spAutoFit/>
          </a:bodyPr>
          <a:lstStyle/>
          <a:p>
            <a:endParaRPr lang="en-GB" dirty="0"/>
          </a:p>
        </p:txBody>
      </p:sp>
      <p:sp>
        <p:nvSpPr>
          <p:cNvPr id="6" name="Rectangle 5"/>
          <p:cNvSpPr/>
          <p:nvPr/>
        </p:nvSpPr>
        <p:spPr>
          <a:xfrm>
            <a:off x="4788024" y="1405408"/>
            <a:ext cx="388023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738" y="1596598"/>
            <a:ext cx="1490436" cy="988224"/>
          </a:xfrm>
          <a:prstGeom prst="rect">
            <a:avLst/>
          </a:prstGeom>
        </p:spPr>
      </p:pic>
      <p:sp>
        <p:nvSpPr>
          <p:cNvPr id="11" name="TextBox 10"/>
          <p:cNvSpPr txBox="1"/>
          <p:nvPr/>
        </p:nvSpPr>
        <p:spPr>
          <a:xfrm>
            <a:off x="4855931" y="1700808"/>
            <a:ext cx="3744416" cy="3785652"/>
          </a:xfrm>
          <a:prstGeom prst="rect">
            <a:avLst/>
          </a:prstGeom>
          <a:noFill/>
        </p:spPr>
        <p:txBody>
          <a:bodyPr wrap="square" rtlCol="0">
            <a:spAutoFit/>
          </a:bodyPr>
          <a:lstStyle/>
          <a:p>
            <a:pPr algn="ctr"/>
            <a:r>
              <a:rPr lang="en-GB" sz="4000" dirty="0" smtClean="0">
                <a:latin typeface="Arial Narrow" panose="020B0606020202030204" pitchFamily="34" charset="0"/>
              </a:rPr>
              <a:t>SQL South West</a:t>
            </a:r>
          </a:p>
          <a:p>
            <a:pPr algn="ctr"/>
            <a:endParaRPr lang="en-GB" sz="4000" dirty="0" smtClean="0">
              <a:latin typeface="Arial Narrow" panose="020B0606020202030204" pitchFamily="34" charset="0"/>
            </a:endParaRPr>
          </a:p>
          <a:p>
            <a:pPr algn="ctr"/>
            <a:r>
              <a:rPr lang="en-GB" sz="4000" dirty="0" smtClean="0">
                <a:latin typeface="Arial Narrow" panose="020B0606020202030204" pitchFamily="34" charset="0"/>
              </a:rPr>
              <a:t>Jurys Inn</a:t>
            </a:r>
          </a:p>
          <a:p>
            <a:pPr algn="ctr"/>
            <a:r>
              <a:rPr lang="en-GB" sz="4000" dirty="0" smtClean="0">
                <a:latin typeface="Arial Narrow" panose="020B0606020202030204" pitchFamily="34" charset="0"/>
              </a:rPr>
              <a:t>Exeter</a:t>
            </a:r>
          </a:p>
          <a:p>
            <a:pPr algn="ctr"/>
            <a:endParaRPr lang="en-GB" sz="4000" dirty="0">
              <a:latin typeface="Arial Narrow" panose="020B0606020202030204" pitchFamily="34" charset="0"/>
            </a:endParaRPr>
          </a:p>
          <a:p>
            <a:pPr algn="ctr"/>
            <a:r>
              <a:rPr lang="en-GB" sz="4000" dirty="0" smtClean="0">
                <a:latin typeface="Arial Narrow" panose="020B0606020202030204" pitchFamily="34" charset="0"/>
              </a:rPr>
              <a:t>3</a:t>
            </a:r>
            <a:r>
              <a:rPr lang="en-GB" sz="4000" baseline="30000" dirty="0" smtClean="0">
                <a:latin typeface="Arial Narrow" panose="020B0606020202030204" pitchFamily="34" charset="0"/>
              </a:rPr>
              <a:t>rd</a:t>
            </a:r>
            <a:r>
              <a:rPr lang="en-GB" sz="4000" dirty="0" smtClean="0">
                <a:latin typeface="Arial Narrow" panose="020B0606020202030204" pitchFamily="34" charset="0"/>
              </a:rPr>
              <a:t> Mon </a:t>
            </a:r>
            <a:endParaRPr lang="en-GB" sz="4000" dirty="0">
              <a:latin typeface="Arial Narrow" panose="020B0606020202030204" pitchFamily="34" charset="0"/>
            </a:endParaRPr>
          </a:p>
        </p:txBody>
      </p:sp>
      <p:sp>
        <p:nvSpPr>
          <p:cNvPr id="12" name="TextBox 11"/>
          <p:cNvSpPr txBox="1"/>
          <p:nvPr/>
        </p:nvSpPr>
        <p:spPr>
          <a:xfrm>
            <a:off x="537947" y="2852936"/>
            <a:ext cx="3746021" cy="2862322"/>
          </a:xfrm>
          <a:prstGeom prst="rect">
            <a:avLst/>
          </a:prstGeom>
          <a:noFill/>
        </p:spPr>
        <p:txBody>
          <a:bodyPr wrap="square" rtlCol="0">
            <a:spAutoFit/>
          </a:bodyPr>
          <a:lstStyle/>
          <a:p>
            <a:pPr algn="ctr"/>
            <a:r>
              <a:rPr lang="en-GB" sz="3600" dirty="0" smtClean="0"/>
              <a:t>Microsoft TechNet</a:t>
            </a:r>
          </a:p>
          <a:p>
            <a:pPr algn="ctr"/>
            <a:endParaRPr lang="en-GB" sz="3600" dirty="0"/>
          </a:p>
          <a:p>
            <a:pPr algn="ctr"/>
            <a:r>
              <a:rPr lang="en-GB" sz="3600" dirty="0" smtClean="0"/>
              <a:t>Microsoft Azure</a:t>
            </a:r>
          </a:p>
          <a:p>
            <a:pPr algn="ctr"/>
            <a:endParaRPr lang="en-GB" sz="3600" dirty="0"/>
          </a:p>
          <a:p>
            <a:pPr algn="ctr"/>
            <a:r>
              <a:rPr lang="en-GB" sz="3600" dirty="0" smtClean="0"/>
              <a:t>SQL Bits</a:t>
            </a:r>
            <a:endParaRPr lang="en-GB"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69602"/>
            <a:ext cx="9144000" cy="4718795"/>
          </a:xfrm>
          <a:prstGeom prst="rect">
            <a:avLst/>
          </a:prstGeom>
        </p:spPr>
      </p:pic>
    </p:spTree>
    <p:extLst>
      <p:ext uri="{BB962C8B-B14F-4D97-AF65-F5344CB8AC3E}">
        <p14:creationId xmlns:p14="http://schemas.microsoft.com/office/powerpoint/2010/main" val="957497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r>
              <a:rPr lang="en-GB" dirty="0" smtClean="0"/>
              <a:t>? – AT HOME!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3" name="TextBox 2"/>
          <p:cNvSpPr txBox="1"/>
          <p:nvPr/>
        </p:nvSpPr>
        <p:spPr>
          <a:xfrm>
            <a:off x="561284" y="1556792"/>
            <a:ext cx="7827140" cy="4154984"/>
          </a:xfrm>
          <a:prstGeom prst="rect">
            <a:avLst/>
          </a:prstGeom>
          <a:noFill/>
        </p:spPr>
        <p:txBody>
          <a:bodyPr wrap="square" rtlCol="0">
            <a:spAutoFit/>
          </a:bodyPr>
          <a:lstStyle/>
          <a:p>
            <a:r>
              <a:rPr lang="en-GB" sz="2400" dirty="0">
                <a:hlinkClick r:id="rId2"/>
              </a:rPr>
              <a:t>Windows PowerShell </a:t>
            </a:r>
            <a:r>
              <a:rPr lang="en-GB" sz="2400" dirty="0" smtClean="0">
                <a:hlinkClick r:id="rId2"/>
              </a:rPr>
              <a:t>Reference on MSDN</a:t>
            </a:r>
            <a:endParaRPr lang="en-GB" sz="2400" dirty="0" smtClean="0"/>
          </a:p>
          <a:p>
            <a:r>
              <a:rPr lang="en-GB" sz="2400" dirty="0">
                <a:hlinkClick r:id="rId3"/>
              </a:rPr>
              <a:t>http://powershell.org/</a:t>
            </a:r>
            <a:endParaRPr lang="en-GB" sz="2400" dirty="0" smtClean="0"/>
          </a:p>
          <a:p>
            <a:r>
              <a:rPr lang="en-GB" sz="2400" dirty="0" smtClean="0">
                <a:hlinkClick r:id="rId4"/>
              </a:rPr>
              <a:t>Hey Scripting Guy</a:t>
            </a:r>
            <a:endParaRPr lang="en-GB" sz="2400" dirty="0" smtClean="0"/>
          </a:p>
          <a:p>
            <a:r>
              <a:rPr lang="en-GB" sz="2400" dirty="0" smtClean="0">
                <a:hlinkClick r:id="rId5"/>
              </a:rPr>
              <a:t>Powershell Magazine</a:t>
            </a:r>
            <a:endParaRPr lang="en-GB" sz="2400" dirty="0" smtClean="0"/>
          </a:p>
          <a:p>
            <a:r>
              <a:rPr lang="en-GB" sz="2400" dirty="0" smtClean="0">
                <a:hlinkClick r:id="rId6"/>
              </a:rPr>
              <a:t>Script </a:t>
            </a:r>
            <a:r>
              <a:rPr lang="en-GB" sz="2400" dirty="0" err="1" smtClean="0">
                <a:hlinkClick r:id="rId6"/>
              </a:rPr>
              <a:t>Center</a:t>
            </a:r>
            <a:endParaRPr lang="en-GB" sz="2400" dirty="0" smtClean="0"/>
          </a:p>
          <a:p>
            <a:r>
              <a:rPr lang="en-GB" sz="2400" dirty="0" err="1" smtClean="0">
                <a:hlinkClick r:id="rId7"/>
              </a:rPr>
              <a:t>Pluralsight</a:t>
            </a:r>
            <a:endParaRPr lang="en-GB" sz="2400" dirty="0" smtClean="0"/>
          </a:p>
          <a:p>
            <a:r>
              <a:rPr lang="en-GB" sz="2400" dirty="0" smtClean="0">
                <a:hlinkClick r:id="rId8"/>
              </a:rPr>
              <a:t>Laerte Junior</a:t>
            </a:r>
            <a:endParaRPr lang="en-GB" sz="2400" dirty="0" smtClean="0"/>
          </a:p>
          <a:p>
            <a:r>
              <a:rPr lang="en-GB" sz="2400" dirty="0" smtClean="0">
                <a:hlinkClick r:id="rId9"/>
              </a:rPr>
              <a:t>Simple Talk</a:t>
            </a:r>
            <a:endParaRPr lang="en-GB" sz="2400" dirty="0" smtClean="0"/>
          </a:p>
          <a:p>
            <a:r>
              <a:rPr lang="en-GB" sz="2400" dirty="0" smtClean="0">
                <a:hlinkClick r:id="rId10"/>
              </a:rPr>
              <a:t>DBA Stack Exchange</a:t>
            </a:r>
            <a:endParaRPr lang="en-GB" sz="2400" dirty="0" smtClean="0"/>
          </a:p>
          <a:p>
            <a:endParaRPr lang="en-GB" sz="2400" dirty="0"/>
          </a:p>
          <a:p>
            <a:r>
              <a:rPr lang="en-GB" sz="2400" dirty="0" smtClean="0"/>
              <a:t>And Many More!! (I have missed loads)</a:t>
            </a:r>
            <a:endParaRPr lang="en-GB" sz="2400" dirty="0"/>
          </a:p>
        </p:txBody>
      </p:sp>
      <p:sp>
        <p:nvSpPr>
          <p:cNvPr id="4" name="TextBox 3"/>
          <p:cNvSpPr txBox="1"/>
          <p:nvPr/>
        </p:nvSpPr>
        <p:spPr>
          <a:xfrm>
            <a:off x="439000" y="1412776"/>
            <a:ext cx="8247800" cy="4680520"/>
          </a:xfrm>
          <a:prstGeom prst="rect">
            <a:avLst/>
          </a:prstGeom>
          <a:solidFill>
            <a:srgbClr val="F58D01"/>
          </a:solidFill>
        </p:spPr>
        <p:txBody>
          <a:bodyPr wrap="square" rtlCol="0">
            <a:spAutoFit/>
          </a:bodyPr>
          <a:lstStyle/>
          <a:p>
            <a:endParaRPr lang="en-GB" dirty="0"/>
          </a:p>
        </p:txBody>
      </p:sp>
      <p:sp>
        <p:nvSpPr>
          <p:cNvPr id="13" name="TextBox 12"/>
          <p:cNvSpPr txBox="1"/>
          <p:nvPr/>
        </p:nvSpPr>
        <p:spPr>
          <a:xfrm>
            <a:off x="818484" y="1412776"/>
            <a:ext cx="7488832" cy="5170646"/>
          </a:xfrm>
          <a:prstGeom prst="rect">
            <a:avLst/>
          </a:prstGeom>
          <a:noFill/>
        </p:spPr>
        <p:txBody>
          <a:bodyPr wrap="square" rtlCol="0">
            <a:spAutoFit/>
          </a:bodyPr>
          <a:lstStyle/>
          <a:p>
            <a:r>
              <a:rPr lang="en-GB" sz="4000" u="sng" dirty="0" smtClean="0"/>
              <a:t>Blogs and websites</a:t>
            </a:r>
          </a:p>
          <a:p>
            <a:r>
              <a:rPr lang="en-GB" sz="2800" dirty="0" smtClean="0"/>
              <a:t>SQLServerCentral</a:t>
            </a:r>
          </a:p>
          <a:p>
            <a:r>
              <a:rPr lang="en-GB" sz="2800" dirty="0" err="1" smtClean="0"/>
              <a:t>SimpleTalk</a:t>
            </a:r>
            <a:endParaRPr lang="en-GB" sz="2800" dirty="0" smtClean="0"/>
          </a:p>
          <a:p>
            <a:r>
              <a:rPr lang="en-GB" sz="2800" dirty="0" err="1" smtClean="0"/>
              <a:t>StackExchange</a:t>
            </a:r>
            <a:endParaRPr lang="en-GB" sz="2800" dirty="0" smtClean="0"/>
          </a:p>
          <a:p>
            <a:r>
              <a:rPr lang="en-GB" sz="2800" dirty="0" smtClean="0"/>
              <a:t>A List of resources you’ll never finish </a:t>
            </a:r>
            <a:r>
              <a:rPr lang="en-GB" dirty="0">
                <a:hlinkClick r:id="rId11"/>
              </a:rPr>
              <a:t>http://tenbulls.co.uk/enlightenment/training-resources</a:t>
            </a:r>
            <a:r>
              <a:rPr lang="en-GB" dirty="0" smtClean="0">
                <a:hlinkClick r:id="rId11"/>
              </a:rPr>
              <a:t>/</a:t>
            </a:r>
            <a:r>
              <a:rPr lang="en-GB" dirty="0" smtClean="0"/>
              <a:t> </a:t>
            </a:r>
            <a:endParaRPr lang="en-GB" sz="2800" dirty="0" smtClean="0"/>
          </a:p>
          <a:p>
            <a:r>
              <a:rPr lang="en-GB" sz="2800" dirty="0" smtClean="0"/>
              <a:t>A list of super bloggers</a:t>
            </a:r>
          </a:p>
          <a:p>
            <a:r>
              <a:rPr lang="en-GB" dirty="0">
                <a:hlinkClick r:id="rId12"/>
              </a:rPr>
              <a:t>http://thomaslarock.com/rankings</a:t>
            </a:r>
            <a:r>
              <a:rPr lang="en-GB" dirty="0" smtClean="0">
                <a:hlinkClick r:id="rId12"/>
              </a:rPr>
              <a:t>/</a:t>
            </a:r>
            <a:endParaRPr lang="en-GB" dirty="0" smtClean="0"/>
          </a:p>
          <a:p>
            <a:r>
              <a:rPr lang="en-GB" sz="2800" u="sng" dirty="0" smtClean="0"/>
              <a:t>Twitter</a:t>
            </a:r>
          </a:p>
          <a:p>
            <a:r>
              <a:rPr lang="en-GB" sz="2800" dirty="0" smtClean="0"/>
              <a:t>You won’t go wrong starting with this list</a:t>
            </a:r>
          </a:p>
          <a:p>
            <a:r>
              <a:rPr lang="en-GB" dirty="0">
                <a:hlinkClick r:id="rId13"/>
              </a:rPr>
              <a:t>https</a:t>
            </a:r>
            <a:r>
              <a:rPr lang="en-GB">
                <a:hlinkClick r:id="rId13"/>
              </a:rPr>
              <a:t>://</a:t>
            </a:r>
            <a:r>
              <a:rPr lang="en-GB" smtClean="0">
                <a:hlinkClick r:id="rId13"/>
              </a:rPr>
              <a:t>twitter.com/BrentO/lists/sql-server/members</a:t>
            </a:r>
            <a:r>
              <a:rPr lang="en-GB" smtClean="0"/>
              <a:t> </a:t>
            </a:r>
            <a:endParaRPr lang="en-GB" sz="2800" u="sng" dirty="0" smtClean="0"/>
          </a:p>
          <a:p>
            <a:endParaRPr lang="en-GB" sz="4000" u="sng" dirty="0"/>
          </a:p>
        </p:txBody>
      </p:sp>
    </p:spTree>
    <p:extLst>
      <p:ext uri="{BB962C8B-B14F-4D97-AF65-F5344CB8AC3E}">
        <p14:creationId xmlns:p14="http://schemas.microsoft.com/office/powerpoint/2010/main" val="23059937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      Hopefully </a:t>
            </a:r>
            <a:endParaRPr lang="en-GB" dirty="0"/>
          </a:p>
        </p:txBody>
      </p:sp>
      <p:sp>
        <p:nvSpPr>
          <p:cNvPr id="11" name="Oval 10"/>
          <p:cNvSpPr/>
          <p:nvPr/>
        </p:nvSpPr>
        <p:spPr>
          <a:xfrm>
            <a:off x="539552" y="339651"/>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6</a:t>
            </a:r>
          </a:p>
        </p:txBody>
      </p:sp>
      <p:sp>
        <p:nvSpPr>
          <p:cNvPr id="3" name="TextBox 2"/>
          <p:cNvSpPr txBox="1"/>
          <p:nvPr/>
        </p:nvSpPr>
        <p:spPr>
          <a:xfrm>
            <a:off x="539552" y="1700808"/>
            <a:ext cx="7992888" cy="3847207"/>
          </a:xfrm>
          <a:prstGeom prst="rect">
            <a:avLst/>
          </a:prstGeom>
          <a:noFill/>
        </p:spPr>
        <p:txBody>
          <a:bodyPr wrap="square" rtlCol="0">
            <a:spAutoFit/>
          </a:bodyPr>
          <a:lstStyle/>
          <a:p>
            <a:r>
              <a:rPr lang="en-GB" sz="2800" dirty="0" smtClean="0"/>
              <a:t>You have learnt</a:t>
            </a:r>
          </a:p>
          <a:p>
            <a:endParaRPr lang="en-GB" sz="2800" dirty="0"/>
          </a:p>
          <a:p>
            <a:pPr marL="342900" indent="-342900">
              <a:buFont typeface="Arial" panose="020B0604020202020204" pitchFamily="34" charset="0"/>
              <a:buChar char="•"/>
            </a:pPr>
            <a:r>
              <a:rPr lang="en-GB" sz="2800" dirty="0" smtClean="0"/>
              <a:t>Why You Need To (Or Need to Enable)  Technical Self Development</a:t>
            </a:r>
          </a:p>
          <a:p>
            <a:pPr marL="342900" indent="-342900">
              <a:buFont typeface="Arial" panose="020B0604020202020204" pitchFamily="34" charset="0"/>
              <a:buChar char="•"/>
            </a:pPr>
            <a:r>
              <a:rPr lang="en-GB" sz="2800" dirty="0" smtClean="0"/>
              <a:t>How It Benefits You (Or Your Business)</a:t>
            </a:r>
          </a:p>
          <a:p>
            <a:pPr marL="342900" indent="-342900">
              <a:buFont typeface="Arial" panose="020B0604020202020204" pitchFamily="34" charset="0"/>
              <a:buChar char="•"/>
            </a:pPr>
            <a:r>
              <a:rPr lang="en-GB" sz="2800" dirty="0" smtClean="0"/>
              <a:t>A Number of Online Resources</a:t>
            </a:r>
          </a:p>
          <a:p>
            <a:pPr marL="342900" indent="-342900">
              <a:buFont typeface="Arial" panose="020B0604020202020204" pitchFamily="34" charset="0"/>
              <a:buChar char="•"/>
            </a:pPr>
            <a:r>
              <a:rPr lang="en-GB" sz="2800" dirty="0" smtClean="0"/>
              <a:t>Some People and Groups to meet</a:t>
            </a:r>
            <a:endParaRPr lang="en-GB" sz="2400" dirty="0"/>
          </a:p>
          <a:p>
            <a:endParaRPr lang="en-GB" sz="2400" dirty="0" smtClean="0"/>
          </a:p>
          <a:p>
            <a:endParaRPr lang="en-GB" sz="2400" dirty="0"/>
          </a:p>
        </p:txBody>
      </p:sp>
    </p:spTree>
    <p:extLst>
      <p:ext uri="{BB962C8B-B14F-4D97-AF65-F5344CB8AC3E}">
        <p14:creationId xmlns:p14="http://schemas.microsoft.com/office/powerpoint/2010/main" val="2054354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Questions</a:t>
            </a:r>
            <a:endParaRPr lang="en-GB" dirty="0"/>
          </a:p>
        </p:txBody>
      </p:sp>
      <p:cxnSp>
        <p:nvCxnSpPr>
          <p:cNvPr id="9" name="Straight Connector 8"/>
          <p:cNvCxnSpPr>
            <a:endCxn id="10" idx="1"/>
          </p:cNvCxnSpPr>
          <p:nvPr/>
        </p:nvCxnSpPr>
        <p:spPr>
          <a:xfrm flipV="1">
            <a:off x="3851920" y="3096308"/>
            <a:ext cx="1440160" cy="260685"/>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292080" y="1529445"/>
            <a:ext cx="3133727" cy="3133725"/>
            <a:chOff x="5004048" y="1268760"/>
            <a:chExt cx="3133727" cy="3133725"/>
          </a:xfrm>
        </p:grpSpPr>
        <p:sp>
          <p:nvSpPr>
            <p:cNvPr id="15" name="Freeform 6"/>
            <p:cNvSpPr>
              <a:spLocks noEditPoints="1"/>
            </p:cNvSpPr>
            <p:nvPr/>
          </p:nvSpPr>
          <p:spPr bwMode="auto">
            <a:xfrm rot="16200000">
              <a:off x="5311138" y="1690133"/>
              <a:ext cx="2761809" cy="2223861"/>
            </a:xfrm>
            <a:prstGeom prst="rect">
              <a:avLst/>
            </a:prstGeom>
            <a:solidFill>
              <a:schemeClr val="tx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noEditPoints="1"/>
            </p:cNvSpPr>
            <p:nvPr/>
          </p:nvSpPr>
          <p:spPr bwMode="auto">
            <a:xfrm>
              <a:off x="5004048" y="1268760"/>
              <a:ext cx="3133725" cy="3133725"/>
            </a:xfrm>
            <a:custGeom>
              <a:avLst/>
              <a:gdLst>
                <a:gd name="T0" fmla="*/ 5814 w 11628"/>
                <a:gd name="T1" fmla="*/ 0 h 11628"/>
                <a:gd name="T2" fmla="*/ 0 w 11628"/>
                <a:gd name="T3" fmla="*/ 5814 h 11628"/>
                <a:gd name="T4" fmla="*/ 5814 w 11628"/>
                <a:gd name="T5" fmla="*/ 11628 h 11628"/>
                <a:gd name="T6" fmla="*/ 11628 w 11628"/>
                <a:gd name="T7" fmla="*/ 5814 h 11628"/>
                <a:gd name="T8" fmla="*/ 5814 w 11628"/>
                <a:gd name="T9" fmla="*/ 0 h 11628"/>
                <a:gd name="T10" fmla="*/ 5877 w 11628"/>
                <a:gd name="T11" fmla="*/ 9678 h 11628"/>
                <a:gd name="T12" fmla="*/ 5051 w 11628"/>
                <a:gd name="T13" fmla="*/ 8852 h 11628"/>
                <a:gd name="T14" fmla="*/ 5877 w 11628"/>
                <a:gd name="T15" fmla="*/ 8026 h 11628"/>
                <a:gd name="T16" fmla="*/ 6703 w 11628"/>
                <a:gd name="T17" fmla="*/ 8852 h 11628"/>
                <a:gd name="T18" fmla="*/ 5877 w 11628"/>
                <a:gd name="T19" fmla="*/ 9678 h 11628"/>
                <a:gd name="T20" fmla="*/ 6527 w 11628"/>
                <a:gd name="T21" fmla="*/ 7236 h 11628"/>
                <a:gd name="T22" fmla="*/ 6527 w 11628"/>
                <a:gd name="T23" fmla="*/ 7385 h 11628"/>
                <a:gd name="T24" fmla="*/ 5165 w 11628"/>
                <a:gd name="T25" fmla="*/ 7385 h 11628"/>
                <a:gd name="T26" fmla="*/ 5165 w 11628"/>
                <a:gd name="T27" fmla="*/ 7236 h 11628"/>
                <a:gd name="T28" fmla="*/ 5715 w 11628"/>
                <a:gd name="T29" fmla="*/ 5807 h 11628"/>
                <a:gd name="T30" fmla="*/ 6813 w 11628"/>
                <a:gd name="T31" fmla="*/ 4365 h 11628"/>
                <a:gd name="T32" fmla="*/ 5797 w 11628"/>
                <a:gd name="T33" fmla="*/ 3375 h 11628"/>
                <a:gd name="T34" fmla="*/ 4767 w 11628"/>
                <a:gd name="T35" fmla="*/ 4570 h 11628"/>
                <a:gd name="T36" fmla="*/ 3443 w 11628"/>
                <a:gd name="T37" fmla="*/ 4570 h 11628"/>
                <a:gd name="T38" fmla="*/ 5805 w 11628"/>
                <a:gd name="T39" fmla="*/ 2120 h 11628"/>
                <a:gd name="T40" fmla="*/ 8185 w 11628"/>
                <a:gd name="T41" fmla="*/ 4251 h 11628"/>
                <a:gd name="T42" fmla="*/ 6527 w 11628"/>
                <a:gd name="T43" fmla="*/ 7236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28" h="11628">
                  <a:moveTo>
                    <a:pt x="5814" y="0"/>
                  </a:moveTo>
                  <a:cubicBezTo>
                    <a:pt x="2603" y="0"/>
                    <a:pt x="0" y="2603"/>
                    <a:pt x="0" y="5814"/>
                  </a:cubicBezTo>
                  <a:cubicBezTo>
                    <a:pt x="0" y="9025"/>
                    <a:pt x="2603" y="11628"/>
                    <a:pt x="5814" y="11628"/>
                  </a:cubicBezTo>
                  <a:cubicBezTo>
                    <a:pt x="9025" y="11628"/>
                    <a:pt x="11628" y="9025"/>
                    <a:pt x="11628" y="5814"/>
                  </a:cubicBezTo>
                  <a:cubicBezTo>
                    <a:pt x="11628" y="2603"/>
                    <a:pt x="9025" y="0"/>
                    <a:pt x="5814" y="0"/>
                  </a:cubicBezTo>
                  <a:close/>
                  <a:moveTo>
                    <a:pt x="5877" y="9678"/>
                  </a:moveTo>
                  <a:cubicBezTo>
                    <a:pt x="5421" y="9678"/>
                    <a:pt x="5051" y="9308"/>
                    <a:pt x="5051" y="8852"/>
                  </a:cubicBezTo>
                  <a:cubicBezTo>
                    <a:pt x="5051" y="8395"/>
                    <a:pt x="5421" y="8026"/>
                    <a:pt x="5877" y="8026"/>
                  </a:cubicBezTo>
                  <a:cubicBezTo>
                    <a:pt x="6334" y="8026"/>
                    <a:pt x="6703" y="8395"/>
                    <a:pt x="6703" y="8852"/>
                  </a:cubicBezTo>
                  <a:cubicBezTo>
                    <a:pt x="6703" y="9308"/>
                    <a:pt x="6334" y="9678"/>
                    <a:pt x="5877" y="9678"/>
                  </a:cubicBezTo>
                  <a:close/>
                  <a:moveTo>
                    <a:pt x="6527" y="7236"/>
                  </a:moveTo>
                  <a:lnTo>
                    <a:pt x="6527" y="7385"/>
                  </a:lnTo>
                  <a:lnTo>
                    <a:pt x="5165" y="7385"/>
                  </a:lnTo>
                  <a:lnTo>
                    <a:pt x="5165" y="7236"/>
                  </a:lnTo>
                  <a:cubicBezTo>
                    <a:pt x="5165" y="6816"/>
                    <a:pt x="5227" y="6276"/>
                    <a:pt x="5715" y="5807"/>
                  </a:cubicBezTo>
                  <a:cubicBezTo>
                    <a:pt x="6203" y="5338"/>
                    <a:pt x="6813" y="4951"/>
                    <a:pt x="6813" y="4365"/>
                  </a:cubicBezTo>
                  <a:cubicBezTo>
                    <a:pt x="6813" y="3717"/>
                    <a:pt x="6363" y="3375"/>
                    <a:pt x="5797" y="3375"/>
                  </a:cubicBezTo>
                  <a:cubicBezTo>
                    <a:pt x="4852" y="3375"/>
                    <a:pt x="4791" y="4354"/>
                    <a:pt x="4767" y="4570"/>
                  </a:cubicBezTo>
                  <a:lnTo>
                    <a:pt x="3443" y="4570"/>
                  </a:lnTo>
                  <a:cubicBezTo>
                    <a:pt x="3478" y="3548"/>
                    <a:pt x="3910" y="2120"/>
                    <a:pt x="5805" y="2120"/>
                  </a:cubicBezTo>
                  <a:cubicBezTo>
                    <a:pt x="7447" y="2120"/>
                    <a:pt x="8185" y="3220"/>
                    <a:pt x="8185" y="4251"/>
                  </a:cubicBezTo>
                  <a:cubicBezTo>
                    <a:pt x="8185" y="5892"/>
                    <a:pt x="6527" y="6177"/>
                    <a:pt x="6527" y="7236"/>
                  </a:cubicBezTo>
                  <a:close/>
                </a:path>
              </a:pathLst>
            </a:cu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noEditPoints="1"/>
            </p:cNvSpPr>
            <p:nvPr/>
          </p:nvSpPr>
          <p:spPr bwMode="auto">
            <a:xfrm>
              <a:off x="5004049"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6"/>
            <p:cNvSpPr>
              <a:spLocks noEditPoints="1"/>
            </p:cNvSpPr>
            <p:nvPr/>
          </p:nvSpPr>
          <p:spPr bwMode="auto">
            <a:xfrm>
              <a:off x="7273678" y="1268760"/>
              <a:ext cx="864095"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6"/>
            <p:cNvSpPr>
              <a:spLocks noEditPoints="1"/>
            </p:cNvSpPr>
            <p:nvPr/>
          </p:nvSpPr>
          <p:spPr bwMode="auto">
            <a:xfrm rot="16200000">
              <a:off x="6354888" y="2619598"/>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6"/>
            <p:cNvSpPr>
              <a:spLocks noEditPoints="1"/>
            </p:cNvSpPr>
            <p:nvPr/>
          </p:nvSpPr>
          <p:spPr bwMode="auto">
            <a:xfrm rot="16200000">
              <a:off x="6354889" y="-82079"/>
              <a:ext cx="432048" cy="3133725"/>
            </a:xfrm>
            <a:prstGeom prst="rect">
              <a:avLst/>
            </a:prstGeom>
            <a:solidFill>
              <a:srgbClr val="F58D01"/>
            </a:solidFill>
            <a:ln w="5715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6" name="Oval 15"/>
          <p:cNvSpPr/>
          <p:nvPr/>
        </p:nvSpPr>
        <p:spPr>
          <a:xfrm>
            <a:off x="539552" y="339651"/>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40767"/>
            <a:ext cx="3496777" cy="4988293"/>
          </a:xfrm>
          <a:prstGeom prst="rect">
            <a:avLst/>
          </a:prstGeom>
        </p:spPr>
      </p:pic>
    </p:spTree>
    <p:extLst>
      <p:ext uri="{BB962C8B-B14F-4D97-AF65-F5344CB8AC3E}">
        <p14:creationId xmlns:p14="http://schemas.microsoft.com/office/powerpoint/2010/main" val="2371329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F58D01"/>
          </a:solidFill>
        </p:spPr>
        <p:txBody>
          <a:bodyPr/>
          <a:lstStyle/>
          <a:p>
            <a:r>
              <a:rPr lang="en-GB" dirty="0" smtClean="0"/>
              <a:t>      Contact Me</a:t>
            </a:r>
            <a:endParaRPr lang="en-GB" dirty="0"/>
          </a:p>
        </p:txBody>
      </p:sp>
      <p:grpSp>
        <p:nvGrpSpPr>
          <p:cNvPr id="20" name="Group 19"/>
          <p:cNvGrpSpPr/>
          <p:nvPr/>
        </p:nvGrpSpPr>
        <p:grpSpPr>
          <a:xfrm>
            <a:off x="457200" y="1484784"/>
            <a:ext cx="1296000" cy="1296000"/>
            <a:chOff x="457200" y="1484784"/>
            <a:chExt cx="1296000" cy="1296000"/>
          </a:xfrm>
        </p:grpSpPr>
        <p:sp>
          <p:nvSpPr>
            <p:cNvPr id="12" name="Rectangle 11"/>
            <p:cNvSpPr/>
            <p:nvPr/>
          </p:nvSpPr>
          <p:spPr>
            <a:xfrm>
              <a:off x="457200" y="1484784"/>
              <a:ext cx="1296000"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459" y="1800034"/>
              <a:ext cx="665482" cy="665500"/>
            </a:xfrm>
            <a:prstGeom prst="rect">
              <a:avLst/>
            </a:prstGeom>
          </p:spPr>
        </p:pic>
      </p:grpSp>
      <p:sp>
        <p:nvSpPr>
          <p:cNvPr id="14" name="Rectangle 13"/>
          <p:cNvSpPr/>
          <p:nvPr/>
        </p:nvSpPr>
        <p:spPr>
          <a:xfrm>
            <a:off x="1754261" y="1484784"/>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Email: </a:t>
            </a:r>
            <a:r>
              <a:rPr lang="en-GB" sz="1600" dirty="0" smtClean="0">
                <a:solidFill>
                  <a:schemeClr val="tx1"/>
                </a:solidFill>
              </a:rPr>
              <a:t>mrrobsewell@outlook.com</a:t>
            </a:r>
            <a:endParaRPr lang="en-GB" sz="1600" dirty="0">
              <a:solidFill>
                <a:schemeClr val="tx1"/>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6504" y="1484928"/>
            <a:ext cx="1296000" cy="1296000"/>
          </a:xfrm>
          <a:prstGeom prst="rect">
            <a:avLst/>
          </a:prstGeom>
        </p:spPr>
      </p:pic>
      <p:sp>
        <p:nvSpPr>
          <p:cNvPr id="21" name="Rectangle 20"/>
          <p:cNvSpPr/>
          <p:nvPr/>
        </p:nvSpPr>
        <p:spPr>
          <a:xfrm>
            <a:off x="6022504" y="1484784"/>
            <a:ext cx="2664296" cy="12960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Profile:</a:t>
            </a:r>
          </a:p>
          <a:p>
            <a:pPr algn="ctr"/>
            <a:r>
              <a:rPr lang="en-GB" dirty="0" smtClean="0">
                <a:solidFill>
                  <a:schemeClr val="tx1"/>
                </a:solidFill>
                <a:hlinkClick r:id="rId5"/>
              </a:rPr>
              <a:t>Rob Sewell</a:t>
            </a:r>
            <a:endParaRPr lang="en-GB" dirty="0">
              <a:solidFill>
                <a:schemeClr val="tx1"/>
              </a:solidFill>
            </a:endParaRPr>
          </a:p>
        </p:txBody>
      </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6504" y="2996952"/>
            <a:ext cx="1296000" cy="1296000"/>
          </a:xfrm>
          <a:prstGeom prst="rect">
            <a:avLst/>
          </a:prstGeom>
        </p:spPr>
      </p:pic>
      <p:sp>
        <p:nvSpPr>
          <p:cNvPr id="27" name="Rectangle 26"/>
          <p:cNvSpPr/>
          <p:nvPr/>
        </p:nvSpPr>
        <p:spPr>
          <a:xfrm>
            <a:off x="6022504" y="29969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Blog:</a:t>
            </a:r>
          </a:p>
          <a:p>
            <a:pPr algn="ctr"/>
            <a:r>
              <a:rPr lang="en-GB" dirty="0" smtClean="0">
                <a:solidFill>
                  <a:schemeClr val="tx1"/>
                </a:solidFill>
              </a:rPr>
              <a:t>sqldbawithabeard.com</a:t>
            </a:r>
            <a:endParaRPr lang="en-GB" dirty="0">
              <a:solidFill>
                <a:schemeClr val="tx1"/>
              </a:solidFill>
            </a:endParaRPr>
          </a:p>
          <a:p>
            <a:pPr algn="ctr"/>
            <a:endParaRPr lang="en-GB" dirty="0">
              <a:solidFill>
                <a:schemeClr val="tx1"/>
              </a:solidFill>
            </a:endParaRPr>
          </a:p>
        </p:txBody>
      </p:sp>
      <p:sp>
        <p:nvSpPr>
          <p:cNvPr id="16" name="Rectangle 15"/>
          <p:cNvSpPr/>
          <p:nvPr/>
        </p:nvSpPr>
        <p:spPr>
          <a:xfrm>
            <a:off x="457200" y="274638"/>
            <a:ext cx="874440" cy="85010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534380" y="363304"/>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4000" b="1" dirty="0">
              <a:solidFill>
                <a:schemeClr val="tx1"/>
              </a:solidFill>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 y="2996952"/>
            <a:ext cx="1296000" cy="1296000"/>
          </a:xfrm>
          <a:prstGeom prst="rect">
            <a:avLst/>
          </a:prstGeom>
        </p:spPr>
      </p:pic>
      <p:sp>
        <p:nvSpPr>
          <p:cNvPr id="22" name="Rectangle 21"/>
          <p:cNvSpPr/>
          <p:nvPr/>
        </p:nvSpPr>
        <p:spPr>
          <a:xfrm>
            <a:off x="1754261" y="2996952"/>
            <a:ext cx="2664296" cy="1296000"/>
          </a:xfrm>
          <a:prstGeom prst="rect">
            <a:avLst/>
          </a:prstGeom>
          <a:solidFill>
            <a:srgbClr val="19B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Twitter:</a:t>
            </a:r>
            <a:br>
              <a:rPr lang="en-GB" dirty="0" smtClean="0">
                <a:solidFill>
                  <a:schemeClr val="tx1"/>
                </a:solidFill>
              </a:rPr>
            </a:br>
            <a:r>
              <a:rPr lang="en-GB" sz="1600" dirty="0" smtClean="0">
                <a:solidFill>
                  <a:schemeClr val="tx1"/>
                </a:solidFill>
              </a:rPr>
              <a:t>fade2blackuk</a:t>
            </a:r>
            <a:endParaRPr lang="en-GB" sz="1600" dirty="0">
              <a:solidFill>
                <a:schemeClr val="tx1"/>
              </a:solidFill>
            </a:endParaRPr>
          </a:p>
        </p:txBody>
      </p:sp>
      <p:sp>
        <p:nvSpPr>
          <p:cNvPr id="4" name="TextBox 3"/>
          <p:cNvSpPr txBox="1"/>
          <p:nvPr/>
        </p:nvSpPr>
        <p:spPr>
          <a:xfrm>
            <a:off x="534380" y="4509120"/>
            <a:ext cx="8152420" cy="1754326"/>
          </a:xfrm>
          <a:prstGeom prst="rect">
            <a:avLst/>
          </a:prstGeom>
          <a:noFill/>
        </p:spPr>
        <p:txBody>
          <a:bodyPr wrap="square" rtlCol="0">
            <a:spAutoFit/>
          </a:bodyPr>
          <a:lstStyle/>
          <a:p>
            <a:pPr algn="ctr"/>
            <a:r>
              <a:rPr lang="en-GB" sz="3600" b="1" dirty="0" smtClean="0"/>
              <a:t>SQL South West</a:t>
            </a:r>
          </a:p>
          <a:p>
            <a:pPr algn="ctr"/>
            <a:r>
              <a:rPr lang="en-GB" sz="3600" b="1" dirty="0" smtClean="0">
                <a:hlinkClick r:id="rId8"/>
              </a:rPr>
              <a:t>http://SQLSouthWest.co.uk</a:t>
            </a:r>
            <a:endParaRPr lang="en-GB" sz="3600" b="1" dirty="0" smtClean="0"/>
          </a:p>
          <a:p>
            <a:pPr algn="ctr"/>
            <a:r>
              <a:rPr lang="en-GB" sz="3600" b="1" dirty="0" smtClean="0"/>
              <a:t>@SQLSouthWest</a:t>
            </a:r>
            <a:endParaRPr lang="en-GB" sz="3600" b="1" dirty="0"/>
          </a:p>
        </p:txBody>
      </p:sp>
    </p:spTree>
    <p:extLst>
      <p:ext uri="{BB962C8B-B14F-4D97-AF65-F5344CB8AC3E}">
        <p14:creationId xmlns:p14="http://schemas.microsoft.com/office/powerpoint/2010/main" val="85085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Agenda</a:t>
            </a:r>
            <a:endParaRPr lang="en-GB"/>
          </a:p>
        </p:txBody>
      </p:sp>
      <p:sp>
        <p:nvSpPr>
          <p:cNvPr id="3" name="Rectangle 2"/>
          <p:cNvSpPr/>
          <p:nvPr/>
        </p:nvSpPr>
        <p:spPr>
          <a:xfrm>
            <a:off x="481560" y="2852936"/>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1864114" y="2852936"/>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Rectangle 4"/>
          <p:cNvSpPr/>
          <p:nvPr/>
        </p:nvSpPr>
        <p:spPr>
          <a:xfrm>
            <a:off x="4625091" y="2852936"/>
            <a:ext cx="1296000"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Rectangle 5"/>
          <p:cNvSpPr/>
          <p:nvPr/>
        </p:nvSpPr>
        <p:spPr>
          <a:xfrm>
            <a:off x="3264411" y="2852936"/>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Rectangle 6"/>
          <p:cNvSpPr/>
          <p:nvPr/>
        </p:nvSpPr>
        <p:spPr>
          <a:xfrm>
            <a:off x="6011776" y="2852936"/>
            <a:ext cx="1296000" cy="1296144"/>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Rectangle 7"/>
          <p:cNvSpPr/>
          <p:nvPr/>
        </p:nvSpPr>
        <p:spPr>
          <a:xfrm>
            <a:off x="7394328" y="2852936"/>
            <a:ext cx="1296000" cy="1296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769520" y="3140968"/>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smtClean="0">
                <a:solidFill>
                  <a:schemeClr val="tx1"/>
                </a:solidFill>
              </a:rPr>
              <a:t>1</a:t>
            </a:r>
            <a:endParaRPr lang="en-GB" sz="4000" b="1" dirty="0">
              <a:solidFill>
                <a:schemeClr val="tx1"/>
              </a:solidFill>
            </a:endParaRPr>
          </a:p>
        </p:txBody>
      </p:sp>
      <p:sp>
        <p:nvSpPr>
          <p:cNvPr id="15" name="Oval 14"/>
          <p:cNvSpPr/>
          <p:nvPr/>
        </p:nvSpPr>
        <p:spPr>
          <a:xfrm>
            <a:off x="2151128" y="3140968"/>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
        <p:nvSpPr>
          <p:cNvPr id="16" name="Oval 15"/>
          <p:cNvSpPr/>
          <p:nvPr/>
        </p:nvSpPr>
        <p:spPr>
          <a:xfrm>
            <a:off x="3534628" y="3140968"/>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3</a:t>
            </a:r>
          </a:p>
        </p:txBody>
      </p:sp>
      <p:sp>
        <p:nvSpPr>
          <p:cNvPr id="19" name="Oval 18"/>
          <p:cNvSpPr/>
          <p:nvPr/>
        </p:nvSpPr>
        <p:spPr>
          <a:xfrm>
            <a:off x="4917182" y="3140968"/>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4</a:t>
            </a:r>
          </a:p>
        </p:txBody>
      </p:sp>
      <p:sp>
        <p:nvSpPr>
          <p:cNvPr id="20" name="Oval 19"/>
          <p:cNvSpPr/>
          <p:nvPr/>
        </p:nvSpPr>
        <p:spPr>
          <a:xfrm>
            <a:off x="6299736" y="3140968"/>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5</a:t>
            </a:r>
          </a:p>
        </p:txBody>
      </p:sp>
      <p:sp>
        <p:nvSpPr>
          <p:cNvPr id="21" name="Oval 20"/>
          <p:cNvSpPr/>
          <p:nvPr/>
        </p:nvSpPr>
        <p:spPr>
          <a:xfrm>
            <a:off x="7682288" y="3140968"/>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6</a:t>
            </a:r>
          </a:p>
        </p:txBody>
      </p:sp>
      <p:sp>
        <p:nvSpPr>
          <p:cNvPr id="22" name="TextBox 21"/>
          <p:cNvSpPr txBox="1"/>
          <p:nvPr/>
        </p:nvSpPr>
        <p:spPr>
          <a:xfrm>
            <a:off x="799819" y="2483604"/>
            <a:ext cx="644728" cy="369332"/>
          </a:xfrm>
          <a:prstGeom prst="rect">
            <a:avLst/>
          </a:prstGeom>
          <a:noFill/>
        </p:spPr>
        <p:txBody>
          <a:bodyPr wrap="none" rtlCol="0">
            <a:spAutoFit/>
          </a:bodyPr>
          <a:lstStyle/>
          <a:p>
            <a:pPr algn="ctr"/>
            <a:r>
              <a:rPr lang="en-GB" dirty="0" smtClean="0"/>
              <a:t>Who</a:t>
            </a:r>
            <a:endParaRPr lang="en-GB" dirty="0"/>
          </a:p>
        </p:txBody>
      </p:sp>
      <p:sp>
        <p:nvSpPr>
          <p:cNvPr id="23" name="TextBox 22"/>
          <p:cNvSpPr txBox="1"/>
          <p:nvPr/>
        </p:nvSpPr>
        <p:spPr>
          <a:xfrm>
            <a:off x="3548940" y="2483604"/>
            <a:ext cx="619080" cy="369332"/>
          </a:xfrm>
          <a:prstGeom prst="rect">
            <a:avLst/>
          </a:prstGeom>
          <a:noFill/>
        </p:spPr>
        <p:txBody>
          <a:bodyPr wrap="none" rtlCol="0">
            <a:spAutoFit/>
          </a:bodyPr>
          <a:lstStyle/>
          <a:p>
            <a:pPr algn="ctr"/>
            <a:r>
              <a:rPr lang="en-GB" dirty="0" smtClean="0"/>
              <a:t>Why</a:t>
            </a:r>
            <a:endParaRPr lang="en-GB" dirty="0"/>
          </a:p>
        </p:txBody>
      </p:sp>
      <p:sp>
        <p:nvSpPr>
          <p:cNvPr id="24" name="TextBox 23"/>
          <p:cNvSpPr txBox="1"/>
          <p:nvPr/>
        </p:nvSpPr>
        <p:spPr>
          <a:xfrm>
            <a:off x="7653440" y="4149080"/>
            <a:ext cx="777777" cy="369332"/>
          </a:xfrm>
          <a:prstGeom prst="rect">
            <a:avLst/>
          </a:prstGeom>
          <a:noFill/>
        </p:spPr>
        <p:txBody>
          <a:bodyPr wrap="none" rtlCol="0">
            <a:spAutoFit/>
          </a:bodyPr>
          <a:lstStyle/>
          <a:p>
            <a:pPr algn="ctr"/>
            <a:r>
              <a:rPr lang="en-GB" dirty="0" smtClean="0"/>
              <a:t>Finally</a:t>
            </a:r>
          </a:p>
        </p:txBody>
      </p:sp>
      <p:sp>
        <p:nvSpPr>
          <p:cNvPr id="25" name="TextBox 24"/>
          <p:cNvSpPr txBox="1"/>
          <p:nvPr/>
        </p:nvSpPr>
        <p:spPr>
          <a:xfrm>
            <a:off x="2162355" y="4149080"/>
            <a:ext cx="697627" cy="369332"/>
          </a:xfrm>
          <a:prstGeom prst="rect">
            <a:avLst/>
          </a:prstGeom>
          <a:noFill/>
        </p:spPr>
        <p:txBody>
          <a:bodyPr wrap="none" rtlCol="0">
            <a:spAutoFit/>
          </a:bodyPr>
          <a:lstStyle/>
          <a:p>
            <a:pPr algn="ctr"/>
            <a:r>
              <a:rPr lang="en-GB" dirty="0" smtClean="0"/>
              <a:t>What</a:t>
            </a:r>
            <a:endParaRPr lang="en-GB" dirty="0"/>
          </a:p>
        </p:txBody>
      </p:sp>
      <p:sp>
        <p:nvSpPr>
          <p:cNvPr id="26" name="TextBox 25"/>
          <p:cNvSpPr txBox="1"/>
          <p:nvPr/>
        </p:nvSpPr>
        <p:spPr>
          <a:xfrm>
            <a:off x="4956888" y="4149080"/>
            <a:ext cx="625492" cy="369332"/>
          </a:xfrm>
          <a:prstGeom prst="rect">
            <a:avLst/>
          </a:prstGeom>
          <a:noFill/>
        </p:spPr>
        <p:txBody>
          <a:bodyPr wrap="none" rtlCol="0">
            <a:spAutoFit/>
          </a:bodyPr>
          <a:lstStyle/>
          <a:p>
            <a:pPr algn="ctr"/>
            <a:r>
              <a:rPr lang="en-GB" dirty="0" smtClean="0"/>
              <a:t>How</a:t>
            </a:r>
          </a:p>
        </p:txBody>
      </p:sp>
      <p:sp>
        <p:nvSpPr>
          <p:cNvPr id="27" name="TextBox 26"/>
          <p:cNvSpPr txBox="1"/>
          <p:nvPr/>
        </p:nvSpPr>
        <p:spPr>
          <a:xfrm>
            <a:off x="6247250" y="2483604"/>
            <a:ext cx="821250" cy="369332"/>
          </a:xfrm>
          <a:prstGeom prst="rect">
            <a:avLst/>
          </a:prstGeom>
          <a:noFill/>
        </p:spPr>
        <p:txBody>
          <a:bodyPr wrap="none" rtlCol="0">
            <a:spAutoFit/>
          </a:bodyPr>
          <a:lstStyle/>
          <a:p>
            <a:pPr algn="ctr"/>
            <a:r>
              <a:rPr lang="en-GB" dirty="0" smtClean="0"/>
              <a:t>Where</a:t>
            </a:r>
            <a:endParaRPr lang="en-GB" dirty="0"/>
          </a:p>
        </p:txBody>
      </p:sp>
    </p:spTree>
    <p:extLst>
      <p:ext uri="{BB962C8B-B14F-4D97-AF65-F5344CB8AC3E}">
        <p14:creationId xmlns:p14="http://schemas.microsoft.com/office/powerpoint/2010/main" val="80126706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F58D01"/>
          </a:solidFill>
        </p:spPr>
        <p:txBody>
          <a:bodyPr/>
          <a:lstStyle/>
          <a:p>
            <a:r>
              <a:rPr lang="en-GB" dirty="0" smtClean="0"/>
              <a:t>      Who am I?</a:t>
            </a:r>
            <a:endParaRPr lang="en-GB" dirty="0"/>
          </a:p>
        </p:txBody>
      </p:sp>
      <p:grpSp>
        <p:nvGrpSpPr>
          <p:cNvPr id="20" name="Group 19"/>
          <p:cNvGrpSpPr/>
          <p:nvPr/>
        </p:nvGrpSpPr>
        <p:grpSpPr>
          <a:xfrm>
            <a:off x="457200" y="1484784"/>
            <a:ext cx="1296000" cy="1296000"/>
            <a:chOff x="457200" y="1484784"/>
            <a:chExt cx="1296000" cy="1296000"/>
          </a:xfrm>
        </p:grpSpPr>
        <p:sp>
          <p:nvSpPr>
            <p:cNvPr id="12" name="Rectangle 11"/>
            <p:cNvSpPr/>
            <p:nvPr/>
          </p:nvSpPr>
          <p:spPr>
            <a:xfrm>
              <a:off x="457200" y="1484784"/>
              <a:ext cx="1296000"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459" y="1800034"/>
              <a:ext cx="665482" cy="665500"/>
            </a:xfrm>
            <a:prstGeom prst="rect">
              <a:avLst/>
            </a:prstGeom>
          </p:spPr>
        </p:pic>
      </p:grpSp>
      <p:sp>
        <p:nvSpPr>
          <p:cNvPr id="14" name="Rectangle 13"/>
          <p:cNvSpPr/>
          <p:nvPr/>
        </p:nvSpPr>
        <p:spPr>
          <a:xfrm>
            <a:off x="1754261" y="1484784"/>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Email: </a:t>
            </a:r>
            <a:r>
              <a:rPr lang="en-GB" sz="1600" dirty="0" smtClean="0">
                <a:solidFill>
                  <a:schemeClr val="tx1"/>
                </a:solidFill>
              </a:rPr>
              <a:t>mrrobsewell@outlook.com</a:t>
            </a:r>
            <a:endParaRPr lang="en-GB" sz="1600" dirty="0">
              <a:solidFill>
                <a:schemeClr val="tx1"/>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6504" y="1484928"/>
            <a:ext cx="1296000" cy="1296000"/>
          </a:xfrm>
          <a:prstGeom prst="rect">
            <a:avLst/>
          </a:prstGeom>
        </p:spPr>
      </p:pic>
      <p:sp>
        <p:nvSpPr>
          <p:cNvPr id="21" name="Rectangle 20"/>
          <p:cNvSpPr/>
          <p:nvPr/>
        </p:nvSpPr>
        <p:spPr>
          <a:xfrm>
            <a:off x="6022504" y="1484784"/>
            <a:ext cx="2664296" cy="12960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Profile:</a:t>
            </a:r>
          </a:p>
          <a:p>
            <a:pPr algn="ctr"/>
            <a:r>
              <a:rPr lang="en-GB" dirty="0" smtClean="0">
                <a:solidFill>
                  <a:schemeClr val="tx1"/>
                </a:solidFill>
                <a:hlinkClick r:id="rId5"/>
              </a:rPr>
              <a:t>Rob Sewell</a:t>
            </a:r>
            <a:endParaRPr lang="en-GB" dirty="0">
              <a:solidFill>
                <a:schemeClr val="tx1"/>
              </a:solidFill>
            </a:endParaRPr>
          </a:p>
        </p:txBody>
      </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6504" y="2996952"/>
            <a:ext cx="1296000" cy="1296000"/>
          </a:xfrm>
          <a:prstGeom prst="rect">
            <a:avLst/>
          </a:prstGeom>
        </p:spPr>
      </p:pic>
      <p:sp>
        <p:nvSpPr>
          <p:cNvPr id="27" name="Rectangle 26"/>
          <p:cNvSpPr/>
          <p:nvPr/>
        </p:nvSpPr>
        <p:spPr>
          <a:xfrm>
            <a:off x="6022504" y="29969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Blog:</a:t>
            </a:r>
          </a:p>
          <a:p>
            <a:pPr algn="ctr"/>
            <a:r>
              <a:rPr lang="en-GB" dirty="0" smtClean="0">
                <a:solidFill>
                  <a:schemeClr val="tx1"/>
                </a:solidFill>
              </a:rPr>
              <a:t>sqldbawithabeard.com</a:t>
            </a:r>
            <a:endParaRPr lang="en-GB" dirty="0">
              <a:solidFill>
                <a:schemeClr val="tx1"/>
              </a:solidFill>
            </a:endParaRPr>
          </a:p>
          <a:p>
            <a:pPr algn="ctr"/>
            <a:endParaRPr lang="en-GB" dirty="0">
              <a:solidFill>
                <a:schemeClr val="tx1"/>
              </a:solidFill>
            </a:endParaRPr>
          </a:p>
        </p:txBody>
      </p:sp>
      <p:sp>
        <p:nvSpPr>
          <p:cNvPr id="16" name="Rectangle 15"/>
          <p:cNvSpPr/>
          <p:nvPr/>
        </p:nvSpPr>
        <p:spPr>
          <a:xfrm>
            <a:off x="457200" y="274638"/>
            <a:ext cx="874440" cy="85010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534380" y="363304"/>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smtClean="0">
                <a:solidFill>
                  <a:schemeClr val="tx1"/>
                </a:solidFill>
              </a:rPr>
              <a:t>1</a:t>
            </a:r>
            <a:endParaRPr lang="en-GB" sz="4000" b="1" dirty="0">
              <a:solidFill>
                <a:schemeClr val="tx1"/>
              </a:solidFill>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 y="2996952"/>
            <a:ext cx="1296000" cy="1296000"/>
          </a:xfrm>
          <a:prstGeom prst="rect">
            <a:avLst/>
          </a:prstGeom>
        </p:spPr>
      </p:pic>
      <p:sp>
        <p:nvSpPr>
          <p:cNvPr id="22" name="Rectangle 21"/>
          <p:cNvSpPr/>
          <p:nvPr/>
        </p:nvSpPr>
        <p:spPr>
          <a:xfrm>
            <a:off x="1754261" y="2996952"/>
            <a:ext cx="2664296" cy="1296000"/>
          </a:xfrm>
          <a:prstGeom prst="rect">
            <a:avLst/>
          </a:prstGeom>
          <a:solidFill>
            <a:srgbClr val="19B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Twitter:</a:t>
            </a:r>
            <a:br>
              <a:rPr lang="en-GB" dirty="0" smtClean="0">
                <a:solidFill>
                  <a:schemeClr val="tx1"/>
                </a:solidFill>
              </a:rPr>
            </a:br>
            <a:r>
              <a:rPr lang="en-GB" sz="1600" dirty="0" smtClean="0">
                <a:solidFill>
                  <a:schemeClr val="tx1"/>
                </a:solidFill>
              </a:rPr>
              <a:t>fade2blackuk</a:t>
            </a:r>
            <a:endParaRPr lang="en-GB" sz="1600" dirty="0">
              <a:solidFill>
                <a:schemeClr val="tx1"/>
              </a:solidFill>
            </a:endParaRP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8823" y="1268761"/>
            <a:ext cx="6061529" cy="4525942"/>
          </a:xfrm>
          <a:prstGeom prst="rect">
            <a:avLst/>
          </a:prstGeom>
        </p:spPr>
      </p:pic>
    </p:spTree>
    <p:extLst>
      <p:ext uri="{BB962C8B-B14F-4D97-AF65-F5344CB8AC3E}">
        <p14:creationId xmlns:p14="http://schemas.microsoft.com/office/powerpoint/2010/main" val="3144636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0697" y="1376772"/>
            <a:ext cx="396029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Rectangle 30"/>
          <p:cNvSpPr/>
          <p:nvPr/>
        </p:nvSpPr>
        <p:spPr>
          <a:xfrm>
            <a:off x="458261" y="3933056"/>
            <a:ext cx="3945168" cy="2304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4726504" y="1376772"/>
            <a:ext cx="3960296"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tangle 15"/>
          <p:cNvSpPr/>
          <p:nvPr/>
        </p:nvSpPr>
        <p:spPr>
          <a:xfrm>
            <a:off x="4741632" y="3933056"/>
            <a:ext cx="3945168" cy="2304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TextBox 23"/>
          <p:cNvSpPr txBox="1"/>
          <p:nvPr/>
        </p:nvSpPr>
        <p:spPr>
          <a:xfrm>
            <a:off x="482813" y="1539558"/>
            <a:ext cx="3662926" cy="954107"/>
          </a:xfrm>
          <a:prstGeom prst="rect">
            <a:avLst/>
          </a:prstGeom>
          <a:noFill/>
        </p:spPr>
        <p:txBody>
          <a:bodyPr wrap="none" rtlCol="0">
            <a:spAutoFit/>
          </a:bodyPr>
          <a:lstStyle/>
          <a:p>
            <a:pPr algn="ctr"/>
            <a:r>
              <a:rPr lang="en-GB" sz="2800" b="1" dirty="0" smtClean="0"/>
              <a:t>Making Flashy Reports </a:t>
            </a:r>
            <a:endParaRPr lang="en-GB" sz="2800" b="1" dirty="0"/>
          </a:p>
          <a:p>
            <a:pPr algn="ctr"/>
            <a:r>
              <a:rPr lang="en-GB" sz="2800" b="1" dirty="0" smtClean="0"/>
              <a:t>Using The Latest Tools</a:t>
            </a:r>
            <a:endParaRPr lang="en-GB" sz="2800" b="1" dirty="0"/>
          </a:p>
        </p:txBody>
      </p:sp>
      <p:sp>
        <p:nvSpPr>
          <p:cNvPr id="28" name="TextBox 27"/>
          <p:cNvSpPr txBox="1"/>
          <p:nvPr/>
        </p:nvSpPr>
        <p:spPr>
          <a:xfrm>
            <a:off x="5106783" y="1556792"/>
            <a:ext cx="3378090" cy="1384995"/>
          </a:xfrm>
          <a:prstGeom prst="rect">
            <a:avLst/>
          </a:prstGeom>
          <a:noFill/>
        </p:spPr>
        <p:txBody>
          <a:bodyPr wrap="square" rtlCol="0">
            <a:spAutoFit/>
          </a:bodyPr>
          <a:lstStyle/>
          <a:p>
            <a:pPr algn="ctr"/>
            <a:r>
              <a:rPr lang="en-GB" sz="2800" b="1" dirty="0" err="1" smtClean="0"/>
              <a:t>Buidling</a:t>
            </a:r>
            <a:r>
              <a:rPr lang="en-GB" sz="2800" b="1" dirty="0" smtClean="0"/>
              <a:t> A Quality Application For Any Platform</a:t>
            </a:r>
            <a:endParaRPr lang="en-GB" sz="2800" b="1" dirty="0"/>
          </a:p>
        </p:txBody>
      </p:sp>
      <p:sp>
        <p:nvSpPr>
          <p:cNvPr id="29" name="TextBox 28"/>
          <p:cNvSpPr txBox="1"/>
          <p:nvPr/>
        </p:nvSpPr>
        <p:spPr>
          <a:xfrm>
            <a:off x="5004049" y="4094639"/>
            <a:ext cx="3480824" cy="1384995"/>
          </a:xfrm>
          <a:prstGeom prst="rect">
            <a:avLst/>
          </a:prstGeom>
          <a:noFill/>
        </p:spPr>
        <p:txBody>
          <a:bodyPr wrap="square" rtlCol="0">
            <a:spAutoFit/>
          </a:bodyPr>
          <a:lstStyle/>
          <a:p>
            <a:pPr algn="ctr"/>
            <a:r>
              <a:rPr lang="en-GB" sz="2800" b="1" dirty="0" smtClean="0"/>
              <a:t>Extracting, Transforming and Loading Your Data</a:t>
            </a:r>
            <a:endParaRPr lang="en-GB" sz="2800" b="1" dirty="0"/>
          </a:p>
        </p:txBody>
      </p:sp>
      <p:sp>
        <p:nvSpPr>
          <p:cNvPr id="30" name="TextBox 29"/>
          <p:cNvSpPr txBox="1"/>
          <p:nvPr/>
        </p:nvSpPr>
        <p:spPr>
          <a:xfrm>
            <a:off x="683771" y="4095419"/>
            <a:ext cx="3527986" cy="954107"/>
          </a:xfrm>
          <a:prstGeom prst="rect">
            <a:avLst/>
          </a:prstGeom>
          <a:noFill/>
        </p:spPr>
        <p:txBody>
          <a:bodyPr wrap="square" rtlCol="0">
            <a:spAutoFit/>
          </a:bodyPr>
          <a:lstStyle/>
          <a:p>
            <a:pPr algn="ctr"/>
            <a:r>
              <a:rPr lang="en-GB" sz="2800" b="1" dirty="0" smtClean="0"/>
              <a:t>Managing and Administering  Data</a:t>
            </a:r>
            <a:endParaRPr lang="en-GB" sz="2800" b="1" dirty="0"/>
          </a:p>
        </p:txBody>
      </p:sp>
      <p:sp>
        <p:nvSpPr>
          <p:cNvPr id="19" name="Title 1"/>
          <p:cNvSpPr txBox="1">
            <a:spLocks/>
          </p:cNvSpPr>
          <p:nvPr/>
        </p:nvSpPr>
        <p:spPr>
          <a:xfrm>
            <a:off x="458261" y="236816"/>
            <a:ext cx="8229600" cy="850106"/>
          </a:xfrm>
          <a:prstGeom prst="rect">
            <a:avLst/>
          </a:prstGeom>
          <a:solidFill>
            <a:srgbClr val="4BACC6"/>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algn="ctr"/>
            <a:r>
              <a:rPr lang="en-GB" dirty="0" smtClean="0"/>
              <a:t>What NOT?</a:t>
            </a:r>
            <a:endParaRPr lang="en-GB" dirty="0"/>
          </a:p>
        </p:txBody>
      </p:sp>
      <p:sp>
        <p:nvSpPr>
          <p:cNvPr id="21" name="Oval 20"/>
          <p:cNvSpPr/>
          <p:nvPr/>
        </p:nvSpPr>
        <p:spPr>
          <a:xfrm>
            <a:off x="592851" y="339651"/>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Tree>
    <p:extLst>
      <p:ext uri="{BB962C8B-B14F-4D97-AF65-F5344CB8AC3E}">
        <p14:creationId xmlns:p14="http://schemas.microsoft.com/office/powerpoint/2010/main" val="12053881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0697" y="1376772"/>
            <a:ext cx="396029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Rectangle 30"/>
          <p:cNvSpPr/>
          <p:nvPr/>
        </p:nvSpPr>
        <p:spPr>
          <a:xfrm>
            <a:off x="458261" y="3933056"/>
            <a:ext cx="3945168" cy="2304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4726504" y="1376772"/>
            <a:ext cx="3960296"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tangle 15"/>
          <p:cNvSpPr/>
          <p:nvPr/>
        </p:nvSpPr>
        <p:spPr>
          <a:xfrm>
            <a:off x="4741632" y="3933056"/>
            <a:ext cx="3945168" cy="2304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TextBox 23"/>
          <p:cNvSpPr txBox="1"/>
          <p:nvPr/>
        </p:nvSpPr>
        <p:spPr>
          <a:xfrm>
            <a:off x="736930" y="1539558"/>
            <a:ext cx="3154710" cy="1384995"/>
          </a:xfrm>
          <a:prstGeom prst="rect">
            <a:avLst/>
          </a:prstGeom>
          <a:noFill/>
        </p:spPr>
        <p:txBody>
          <a:bodyPr wrap="none" rtlCol="0">
            <a:spAutoFit/>
          </a:bodyPr>
          <a:lstStyle/>
          <a:p>
            <a:pPr algn="ctr"/>
            <a:r>
              <a:rPr lang="en-GB" sz="2800" b="1" dirty="0" smtClean="0"/>
              <a:t>The Importance of </a:t>
            </a:r>
          </a:p>
          <a:p>
            <a:pPr algn="ctr"/>
            <a:r>
              <a:rPr lang="en-GB" sz="2800" b="1" dirty="0" smtClean="0"/>
              <a:t>Continual Technical </a:t>
            </a:r>
          </a:p>
          <a:p>
            <a:pPr algn="ctr"/>
            <a:r>
              <a:rPr lang="en-GB" sz="2800" b="1" dirty="0" smtClean="0"/>
              <a:t>Development</a:t>
            </a:r>
            <a:endParaRPr lang="en-GB" sz="2800" b="1" dirty="0"/>
          </a:p>
        </p:txBody>
      </p:sp>
      <p:sp>
        <p:nvSpPr>
          <p:cNvPr id="28" name="TextBox 27"/>
          <p:cNvSpPr txBox="1"/>
          <p:nvPr/>
        </p:nvSpPr>
        <p:spPr>
          <a:xfrm>
            <a:off x="5106783" y="1556792"/>
            <a:ext cx="3378090" cy="1384995"/>
          </a:xfrm>
          <a:prstGeom prst="rect">
            <a:avLst/>
          </a:prstGeom>
          <a:noFill/>
        </p:spPr>
        <p:txBody>
          <a:bodyPr wrap="square" rtlCol="0">
            <a:spAutoFit/>
          </a:bodyPr>
          <a:lstStyle/>
          <a:p>
            <a:pPr algn="ctr"/>
            <a:r>
              <a:rPr lang="en-GB" sz="2800" b="1" dirty="0" smtClean="0"/>
              <a:t>The Benefit of Enabling Technical Development</a:t>
            </a:r>
            <a:endParaRPr lang="en-GB" sz="2800" b="1" dirty="0"/>
          </a:p>
        </p:txBody>
      </p:sp>
      <p:sp>
        <p:nvSpPr>
          <p:cNvPr id="29" name="TextBox 28"/>
          <p:cNvSpPr txBox="1"/>
          <p:nvPr/>
        </p:nvSpPr>
        <p:spPr>
          <a:xfrm>
            <a:off x="5004049" y="4094639"/>
            <a:ext cx="3480824" cy="954107"/>
          </a:xfrm>
          <a:prstGeom prst="rect">
            <a:avLst/>
          </a:prstGeom>
          <a:noFill/>
        </p:spPr>
        <p:txBody>
          <a:bodyPr wrap="square" rtlCol="0">
            <a:spAutoFit/>
          </a:bodyPr>
          <a:lstStyle/>
          <a:p>
            <a:pPr algn="ctr"/>
            <a:r>
              <a:rPr lang="en-GB" sz="2800" b="1" dirty="0" smtClean="0"/>
              <a:t>People, Places and </a:t>
            </a:r>
          </a:p>
          <a:p>
            <a:pPr algn="ctr"/>
            <a:r>
              <a:rPr lang="en-GB" sz="2800" b="1" dirty="0" smtClean="0"/>
              <a:t>Groups</a:t>
            </a:r>
            <a:endParaRPr lang="en-GB" sz="2800" b="1" dirty="0"/>
          </a:p>
        </p:txBody>
      </p:sp>
      <p:sp>
        <p:nvSpPr>
          <p:cNvPr id="30" name="TextBox 29"/>
          <p:cNvSpPr txBox="1"/>
          <p:nvPr/>
        </p:nvSpPr>
        <p:spPr>
          <a:xfrm>
            <a:off x="557260" y="4130949"/>
            <a:ext cx="3527986" cy="954107"/>
          </a:xfrm>
          <a:prstGeom prst="rect">
            <a:avLst/>
          </a:prstGeom>
          <a:noFill/>
        </p:spPr>
        <p:txBody>
          <a:bodyPr wrap="square" rtlCol="0">
            <a:spAutoFit/>
          </a:bodyPr>
          <a:lstStyle/>
          <a:p>
            <a:pPr algn="ctr"/>
            <a:r>
              <a:rPr lang="en-GB" sz="2800" b="1" dirty="0" smtClean="0"/>
              <a:t>Some Resources</a:t>
            </a:r>
          </a:p>
          <a:p>
            <a:pPr algn="ctr"/>
            <a:r>
              <a:rPr lang="en-GB" sz="2800" b="1" dirty="0" smtClean="0"/>
              <a:t>For Self Development</a:t>
            </a:r>
            <a:endParaRPr lang="en-GB" sz="2800" b="1" dirty="0"/>
          </a:p>
        </p:txBody>
      </p:sp>
      <p:sp>
        <p:nvSpPr>
          <p:cNvPr id="19" name="Title 1"/>
          <p:cNvSpPr txBox="1">
            <a:spLocks/>
          </p:cNvSpPr>
          <p:nvPr/>
        </p:nvSpPr>
        <p:spPr>
          <a:xfrm>
            <a:off x="458261" y="236816"/>
            <a:ext cx="8229600" cy="850106"/>
          </a:xfrm>
          <a:prstGeom prst="rect">
            <a:avLst/>
          </a:prstGeom>
          <a:solidFill>
            <a:srgbClr val="4BACC6"/>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algn="ctr"/>
            <a:r>
              <a:rPr lang="en-GB" dirty="0" smtClean="0"/>
              <a:t>So What?</a:t>
            </a:r>
            <a:endParaRPr lang="en-GB" dirty="0"/>
          </a:p>
        </p:txBody>
      </p:sp>
      <p:sp>
        <p:nvSpPr>
          <p:cNvPr id="21" name="Oval 20"/>
          <p:cNvSpPr/>
          <p:nvPr/>
        </p:nvSpPr>
        <p:spPr>
          <a:xfrm>
            <a:off x="592851" y="339651"/>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Tree>
    <p:extLst>
      <p:ext uri="{BB962C8B-B14F-4D97-AF65-F5344CB8AC3E}">
        <p14:creationId xmlns:p14="http://schemas.microsoft.com/office/powerpoint/2010/main" val="3220147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0697" y="1376772"/>
            <a:ext cx="396029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sz="2800" dirty="0" smtClean="0">
                <a:solidFill>
                  <a:schemeClr val="tx1"/>
                </a:solidFill>
              </a:rPr>
              <a:t>As Technology Evolves Capability Improves</a:t>
            </a:r>
            <a:endParaRPr lang="en-GB" sz="2800" dirty="0">
              <a:solidFill>
                <a:schemeClr val="tx1"/>
              </a:solidFill>
            </a:endParaRPr>
          </a:p>
        </p:txBody>
      </p:sp>
      <p:sp>
        <p:nvSpPr>
          <p:cNvPr id="31" name="Rectangle 30"/>
          <p:cNvSpPr/>
          <p:nvPr/>
        </p:nvSpPr>
        <p:spPr>
          <a:xfrm>
            <a:off x="458261" y="3933056"/>
            <a:ext cx="3945168" cy="2304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sz="2800" dirty="0" smtClean="0">
                <a:solidFill>
                  <a:schemeClr val="tx1"/>
                </a:solidFill>
              </a:rPr>
              <a:t>Fast Feedback</a:t>
            </a:r>
            <a:br>
              <a:rPr lang="en-GB" sz="2800" dirty="0" smtClean="0">
                <a:solidFill>
                  <a:schemeClr val="tx1"/>
                </a:solidFill>
              </a:rPr>
            </a:br>
            <a:r>
              <a:rPr lang="en-GB" sz="2800" dirty="0" smtClean="0">
                <a:solidFill>
                  <a:schemeClr val="tx1"/>
                </a:solidFill>
              </a:rPr>
              <a:t>Fail Early</a:t>
            </a:r>
            <a:br>
              <a:rPr lang="en-GB" sz="2800" dirty="0" smtClean="0">
                <a:solidFill>
                  <a:schemeClr val="tx1"/>
                </a:solidFill>
              </a:rPr>
            </a:br>
            <a:r>
              <a:rPr lang="en-GB" sz="2800" dirty="0" smtClean="0">
                <a:solidFill>
                  <a:schemeClr val="tx1"/>
                </a:solidFill>
              </a:rPr>
              <a:t>Financial Gain</a:t>
            </a:r>
            <a:endParaRPr lang="en-GB" sz="2800" dirty="0">
              <a:solidFill>
                <a:schemeClr val="tx1"/>
              </a:solidFill>
            </a:endParaRPr>
          </a:p>
        </p:txBody>
      </p:sp>
      <p:sp>
        <p:nvSpPr>
          <p:cNvPr id="15" name="Rectangle 14"/>
          <p:cNvSpPr/>
          <p:nvPr/>
        </p:nvSpPr>
        <p:spPr>
          <a:xfrm>
            <a:off x="4726504" y="1376772"/>
            <a:ext cx="3960296"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sz="2800" dirty="0" smtClean="0">
                <a:solidFill>
                  <a:schemeClr val="tx1"/>
                </a:solidFill>
              </a:rPr>
              <a:t>So does Speed.</a:t>
            </a:r>
            <a:br>
              <a:rPr lang="en-GB" sz="2800" dirty="0" smtClean="0">
                <a:solidFill>
                  <a:schemeClr val="tx1"/>
                </a:solidFill>
              </a:rPr>
            </a:br>
            <a:r>
              <a:rPr lang="en-GB" sz="2800" dirty="0" smtClean="0">
                <a:solidFill>
                  <a:schemeClr val="tx1"/>
                </a:solidFill>
              </a:rPr>
              <a:t>Of Performance</a:t>
            </a:r>
          </a:p>
          <a:p>
            <a:pPr algn="ctr" fontAlgn="base"/>
            <a:r>
              <a:rPr lang="en-GB" sz="2800" dirty="0" smtClean="0">
                <a:solidFill>
                  <a:schemeClr val="tx1"/>
                </a:solidFill>
              </a:rPr>
              <a:t>Of Delivery</a:t>
            </a:r>
          </a:p>
          <a:p>
            <a:pPr algn="ctr" fontAlgn="base"/>
            <a:r>
              <a:rPr lang="en-GB" sz="2800" dirty="0" smtClean="0">
                <a:solidFill>
                  <a:schemeClr val="tx1"/>
                </a:solidFill>
              </a:rPr>
              <a:t>Of Requirements</a:t>
            </a:r>
            <a:endParaRPr lang="en-GB" sz="2800" dirty="0"/>
          </a:p>
        </p:txBody>
      </p:sp>
      <p:sp>
        <p:nvSpPr>
          <p:cNvPr id="16" name="Rectangle 15"/>
          <p:cNvSpPr/>
          <p:nvPr/>
        </p:nvSpPr>
        <p:spPr>
          <a:xfrm>
            <a:off x="4741632" y="3933056"/>
            <a:ext cx="3945168" cy="2304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You Want (To Be) </a:t>
            </a:r>
          </a:p>
          <a:p>
            <a:pPr algn="ctr"/>
            <a:r>
              <a:rPr lang="en-GB" sz="2800" dirty="0" smtClean="0">
                <a:solidFill>
                  <a:schemeClr val="tx1"/>
                </a:solidFill>
              </a:rPr>
              <a:t>These People</a:t>
            </a:r>
            <a:endParaRPr lang="en-GB" sz="2800" dirty="0">
              <a:solidFill>
                <a:schemeClr val="tx1"/>
              </a:solidFill>
            </a:endParaRPr>
          </a:p>
        </p:txBody>
      </p:sp>
      <p:sp>
        <p:nvSpPr>
          <p:cNvPr id="19" name="Title 1"/>
          <p:cNvSpPr txBox="1">
            <a:spLocks/>
          </p:cNvSpPr>
          <p:nvPr/>
        </p:nvSpPr>
        <p:spPr>
          <a:xfrm>
            <a:off x="458261" y="274638"/>
            <a:ext cx="8229600" cy="850106"/>
          </a:xfrm>
          <a:prstGeom prst="rect">
            <a:avLst/>
          </a:prstGeom>
          <a:solidFill>
            <a:srgbClr val="464543"/>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pPr algn="ctr"/>
            <a:r>
              <a:rPr lang="en-GB" dirty="0" smtClean="0"/>
              <a:t>Why?</a:t>
            </a:r>
            <a:endParaRPr lang="en-GB" dirty="0"/>
          </a:p>
        </p:txBody>
      </p:sp>
      <p:sp>
        <p:nvSpPr>
          <p:cNvPr id="21" name="Oval 20"/>
          <p:cNvSpPr/>
          <p:nvPr/>
        </p:nvSpPr>
        <p:spPr>
          <a:xfrm>
            <a:off x="592851" y="339651"/>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3</a:t>
            </a:r>
          </a:p>
        </p:txBody>
      </p:sp>
    </p:spTree>
    <p:extLst>
      <p:ext uri="{BB962C8B-B14F-4D97-AF65-F5344CB8AC3E}">
        <p14:creationId xmlns:p14="http://schemas.microsoft.com/office/powerpoint/2010/main" val="327297436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0697" y="1376772"/>
            <a:ext cx="396029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sz="3600" dirty="0" smtClean="0">
                <a:solidFill>
                  <a:schemeClr val="tx1"/>
                </a:solidFill>
              </a:rPr>
              <a:t>Enable Training</a:t>
            </a:r>
            <a:endParaRPr lang="en-GB" sz="3600" dirty="0">
              <a:solidFill>
                <a:schemeClr val="tx1"/>
              </a:solidFill>
            </a:endParaRPr>
          </a:p>
        </p:txBody>
      </p:sp>
      <p:sp>
        <p:nvSpPr>
          <p:cNvPr id="19" name="Title 1"/>
          <p:cNvSpPr txBox="1">
            <a:spLocks/>
          </p:cNvSpPr>
          <p:nvPr/>
        </p:nvSpPr>
        <p:spPr>
          <a:xfrm>
            <a:off x="458261" y="274638"/>
            <a:ext cx="8229600" cy="850106"/>
          </a:xfrm>
          <a:prstGeom prst="rect">
            <a:avLst/>
          </a:prstGeom>
          <a:solidFill>
            <a:srgbClr val="009F3C"/>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GB" dirty="0" smtClean="0"/>
              <a:t>      How – For Non-Techies   </a:t>
            </a:r>
            <a:endParaRPr lang="en-GB" dirty="0"/>
          </a:p>
        </p:txBody>
      </p:sp>
      <p:sp>
        <p:nvSpPr>
          <p:cNvPr id="21" name="Oval 20"/>
          <p:cNvSpPr/>
          <p:nvPr/>
        </p:nvSpPr>
        <p:spPr>
          <a:xfrm>
            <a:off x="592851" y="339651"/>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4</a:t>
            </a:r>
          </a:p>
        </p:txBody>
      </p:sp>
      <p:sp>
        <p:nvSpPr>
          <p:cNvPr id="5" name="Rectangle 4"/>
          <p:cNvSpPr/>
          <p:nvPr/>
        </p:nvSpPr>
        <p:spPr>
          <a:xfrm>
            <a:off x="4726504" y="3957391"/>
            <a:ext cx="3960296" cy="2279665"/>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Employ the People Who Learn</a:t>
            </a:r>
            <a:endParaRPr lang="en-GB" sz="3600" dirty="0">
              <a:solidFill>
                <a:schemeClr val="tx1"/>
              </a:solidFill>
            </a:endParaRPr>
          </a:p>
        </p:txBody>
      </p:sp>
      <p:sp>
        <p:nvSpPr>
          <p:cNvPr id="6" name="Rectangle 5"/>
          <p:cNvSpPr/>
          <p:nvPr/>
        </p:nvSpPr>
        <p:spPr>
          <a:xfrm>
            <a:off x="4726504" y="1376773"/>
            <a:ext cx="3960296" cy="230425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Encourage </a:t>
            </a:r>
          </a:p>
          <a:p>
            <a:pPr algn="ctr"/>
            <a:r>
              <a:rPr lang="en-GB" sz="2800" dirty="0" smtClean="0">
                <a:solidFill>
                  <a:schemeClr val="tx1"/>
                </a:solidFill>
              </a:rPr>
              <a:t>Break Out </a:t>
            </a:r>
          </a:p>
          <a:p>
            <a:pPr algn="ctr"/>
            <a:r>
              <a:rPr lang="en-GB" sz="2800" dirty="0" smtClean="0">
                <a:solidFill>
                  <a:schemeClr val="tx1"/>
                </a:solidFill>
              </a:rPr>
              <a:t>Sessions</a:t>
            </a:r>
            <a:endParaRPr lang="en-GB" sz="2800" dirty="0">
              <a:solidFill>
                <a:schemeClr val="tx1"/>
              </a:solidFill>
            </a:endParaRPr>
          </a:p>
        </p:txBody>
      </p:sp>
      <p:sp>
        <p:nvSpPr>
          <p:cNvPr id="7" name="Rectangle 6"/>
          <p:cNvSpPr/>
          <p:nvPr/>
        </p:nvSpPr>
        <p:spPr>
          <a:xfrm>
            <a:off x="450697" y="3933056"/>
            <a:ext cx="3945168" cy="2304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Sponsor/Host </a:t>
            </a:r>
            <a:br>
              <a:rPr lang="en-GB" sz="3600" dirty="0" smtClean="0">
                <a:solidFill>
                  <a:schemeClr val="tx1"/>
                </a:solidFill>
              </a:rPr>
            </a:br>
            <a:r>
              <a:rPr lang="en-GB" sz="3600" dirty="0" smtClean="0">
                <a:solidFill>
                  <a:schemeClr val="tx1"/>
                </a:solidFill>
              </a:rPr>
              <a:t>Groups</a:t>
            </a:r>
            <a:endParaRPr lang="en-GB" sz="3600" dirty="0">
              <a:solidFill>
                <a:schemeClr val="tx1"/>
              </a:solidFill>
            </a:endParaRPr>
          </a:p>
        </p:txBody>
      </p:sp>
    </p:spTree>
    <p:extLst>
      <p:ext uri="{BB962C8B-B14F-4D97-AF65-F5344CB8AC3E}">
        <p14:creationId xmlns:p14="http://schemas.microsoft.com/office/powerpoint/2010/main" val="892706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0697" y="1376772"/>
            <a:ext cx="3960296"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GB" sz="3600" dirty="0" smtClean="0">
                <a:solidFill>
                  <a:schemeClr val="tx1"/>
                </a:solidFill>
              </a:rPr>
              <a:t>Listen</a:t>
            </a:r>
            <a:br>
              <a:rPr lang="en-GB" sz="3600" dirty="0" smtClean="0">
                <a:solidFill>
                  <a:schemeClr val="tx1"/>
                </a:solidFill>
              </a:rPr>
            </a:br>
            <a:r>
              <a:rPr lang="en-GB" sz="3600" dirty="0" smtClean="0">
                <a:solidFill>
                  <a:schemeClr val="tx1"/>
                </a:solidFill>
              </a:rPr>
              <a:t>Read</a:t>
            </a:r>
            <a:br>
              <a:rPr lang="en-GB" sz="3600" dirty="0" smtClean="0">
                <a:solidFill>
                  <a:schemeClr val="tx1"/>
                </a:solidFill>
              </a:rPr>
            </a:br>
            <a:r>
              <a:rPr lang="en-GB" sz="3600" dirty="0" smtClean="0">
                <a:solidFill>
                  <a:schemeClr val="tx1"/>
                </a:solidFill>
              </a:rPr>
              <a:t>Watch</a:t>
            </a:r>
            <a:endParaRPr lang="en-GB" sz="3600" dirty="0">
              <a:solidFill>
                <a:schemeClr val="tx1"/>
              </a:solidFill>
            </a:endParaRPr>
          </a:p>
        </p:txBody>
      </p:sp>
      <p:sp>
        <p:nvSpPr>
          <p:cNvPr id="19" name="Title 1"/>
          <p:cNvSpPr txBox="1">
            <a:spLocks/>
          </p:cNvSpPr>
          <p:nvPr/>
        </p:nvSpPr>
        <p:spPr>
          <a:xfrm>
            <a:off x="458261" y="274638"/>
            <a:ext cx="8229600" cy="850106"/>
          </a:xfrm>
          <a:prstGeom prst="rect">
            <a:avLst/>
          </a:prstGeom>
          <a:solidFill>
            <a:srgbClr val="009F3C"/>
          </a:solidFill>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a:lstStyle>
          <a:p>
            <a:r>
              <a:rPr lang="en-GB" dirty="0" smtClean="0"/>
              <a:t>      How – For Techies   </a:t>
            </a:r>
            <a:endParaRPr lang="en-GB" dirty="0"/>
          </a:p>
        </p:txBody>
      </p:sp>
      <p:sp>
        <p:nvSpPr>
          <p:cNvPr id="21" name="Oval 20"/>
          <p:cNvSpPr/>
          <p:nvPr/>
        </p:nvSpPr>
        <p:spPr>
          <a:xfrm>
            <a:off x="592851" y="339651"/>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4</a:t>
            </a:r>
          </a:p>
        </p:txBody>
      </p:sp>
      <p:sp>
        <p:nvSpPr>
          <p:cNvPr id="5" name="Rectangle 4"/>
          <p:cNvSpPr/>
          <p:nvPr/>
        </p:nvSpPr>
        <p:spPr>
          <a:xfrm>
            <a:off x="4726504" y="3957391"/>
            <a:ext cx="3960296" cy="2279665"/>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Write</a:t>
            </a:r>
            <a:br>
              <a:rPr lang="en-GB" sz="3600" dirty="0" smtClean="0">
                <a:solidFill>
                  <a:schemeClr val="tx1"/>
                </a:solidFill>
              </a:rPr>
            </a:br>
            <a:r>
              <a:rPr lang="en-GB" sz="3600" dirty="0" smtClean="0">
                <a:solidFill>
                  <a:schemeClr val="tx1"/>
                </a:solidFill>
              </a:rPr>
              <a:t>Record</a:t>
            </a:r>
            <a:br>
              <a:rPr lang="en-GB" sz="3600" dirty="0" smtClean="0">
                <a:solidFill>
                  <a:schemeClr val="tx1"/>
                </a:solidFill>
              </a:rPr>
            </a:br>
            <a:r>
              <a:rPr lang="en-GB" sz="3600" dirty="0" smtClean="0">
                <a:solidFill>
                  <a:schemeClr val="tx1"/>
                </a:solidFill>
              </a:rPr>
              <a:t>Present</a:t>
            </a:r>
            <a:endParaRPr lang="en-GB" sz="3600" dirty="0">
              <a:solidFill>
                <a:schemeClr val="tx1"/>
              </a:solidFill>
            </a:endParaRPr>
          </a:p>
        </p:txBody>
      </p:sp>
      <p:sp>
        <p:nvSpPr>
          <p:cNvPr id="6" name="Rectangle 5"/>
          <p:cNvSpPr/>
          <p:nvPr/>
        </p:nvSpPr>
        <p:spPr>
          <a:xfrm>
            <a:off x="4726504" y="1376773"/>
            <a:ext cx="3960296" cy="230425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rPr>
              <a:t>User Groups</a:t>
            </a:r>
          </a:p>
          <a:p>
            <a:pPr algn="ctr"/>
            <a:r>
              <a:rPr lang="en-GB" sz="3600" dirty="0" smtClean="0">
                <a:solidFill>
                  <a:schemeClr val="tx1"/>
                </a:solidFill>
              </a:rPr>
              <a:t>Conferences</a:t>
            </a:r>
            <a:endParaRPr lang="en-GB" sz="3600" dirty="0">
              <a:solidFill>
                <a:schemeClr val="tx1"/>
              </a:solidFill>
            </a:endParaRPr>
          </a:p>
        </p:txBody>
      </p:sp>
      <p:sp>
        <p:nvSpPr>
          <p:cNvPr id="7" name="Rectangle 6"/>
          <p:cNvSpPr/>
          <p:nvPr/>
        </p:nvSpPr>
        <p:spPr>
          <a:xfrm>
            <a:off x="450697" y="3933056"/>
            <a:ext cx="3945168" cy="2304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solidFill>
                  <a:schemeClr val="tx1"/>
                </a:solidFill>
              </a:rPr>
              <a:t>Ask!</a:t>
            </a:r>
            <a:endParaRPr lang="en-GB" sz="9600" b="1" dirty="0">
              <a:solidFill>
                <a:schemeClr val="tx1"/>
              </a:solidFill>
            </a:endParaRPr>
          </a:p>
        </p:txBody>
      </p:sp>
    </p:spTree>
    <p:extLst>
      <p:ext uri="{BB962C8B-B14F-4D97-AF65-F5344CB8AC3E}">
        <p14:creationId xmlns:p14="http://schemas.microsoft.com/office/powerpoint/2010/main" val="24980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rgbClr val="006699"/>
          </a:solidFill>
        </p:spPr>
        <p:txBody>
          <a:bodyPr/>
          <a:lstStyle/>
          <a:p>
            <a:pPr algn="ctr"/>
            <a:r>
              <a:rPr lang="en-GB" dirty="0" smtClean="0"/>
              <a:t>     Where?</a:t>
            </a:r>
            <a:endParaRPr lang="en-GB" dirty="0"/>
          </a:p>
        </p:txBody>
      </p:sp>
      <p:sp>
        <p:nvSpPr>
          <p:cNvPr id="9" name="Rectangle 8"/>
          <p:cNvSpPr/>
          <p:nvPr/>
        </p:nvSpPr>
        <p:spPr>
          <a:xfrm>
            <a:off x="439000" y="274638"/>
            <a:ext cx="964648" cy="8501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Oval 9"/>
          <p:cNvSpPr/>
          <p:nvPr/>
        </p:nvSpPr>
        <p:spPr>
          <a:xfrm>
            <a:off x="561284" y="363376"/>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5</a:t>
            </a:r>
          </a:p>
        </p:txBody>
      </p:sp>
      <p:sp>
        <p:nvSpPr>
          <p:cNvPr id="3" name="TextBox 2"/>
          <p:cNvSpPr txBox="1"/>
          <p:nvPr/>
        </p:nvSpPr>
        <p:spPr>
          <a:xfrm>
            <a:off x="561284" y="1556792"/>
            <a:ext cx="7827140" cy="4154984"/>
          </a:xfrm>
          <a:prstGeom prst="rect">
            <a:avLst/>
          </a:prstGeom>
          <a:noFill/>
        </p:spPr>
        <p:txBody>
          <a:bodyPr wrap="square" rtlCol="0">
            <a:spAutoFit/>
          </a:bodyPr>
          <a:lstStyle/>
          <a:p>
            <a:r>
              <a:rPr lang="en-GB" sz="2400" dirty="0">
                <a:hlinkClick r:id="rId2"/>
              </a:rPr>
              <a:t>Windows PowerShell </a:t>
            </a:r>
            <a:r>
              <a:rPr lang="en-GB" sz="2400" dirty="0" smtClean="0">
                <a:hlinkClick r:id="rId2"/>
              </a:rPr>
              <a:t>Reference on MSDN</a:t>
            </a:r>
            <a:endParaRPr lang="en-GB" sz="2400" dirty="0" smtClean="0"/>
          </a:p>
          <a:p>
            <a:r>
              <a:rPr lang="en-GB" sz="2400" dirty="0">
                <a:hlinkClick r:id="rId3"/>
              </a:rPr>
              <a:t>http://powershell.org/</a:t>
            </a:r>
            <a:endParaRPr lang="en-GB" sz="2400" dirty="0" smtClean="0"/>
          </a:p>
          <a:p>
            <a:r>
              <a:rPr lang="en-GB" sz="2400" dirty="0" smtClean="0">
                <a:hlinkClick r:id="rId4"/>
              </a:rPr>
              <a:t>Hey Scripting Guy</a:t>
            </a:r>
            <a:endParaRPr lang="en-GB" sz="2400" dirty="0" smtClean="0"/>
          </a:p>
          <a:p>
            <a:r>
              <a:rPr lang="en-GB" sz="2400" dirty="0" smtClean="0">
                <a:hlinkClick r:id="rId5"/>
              </a:rPr>
              <a:t>Powershell Magazine</a:t>
            </a:r>
            <a:endParaRPr lang="en-GB" sz="2400" dirty="0" smtClean="0"/>
          </a:p>
          <a:p>
            <a:r>
              <a:rPr lang="en-GB" sz="2400" dirty="0" smtClean="0">
                <a:hlinkClick r:id="rId6"/>
              </a:rPr>
              <a:t>Script </a:t>
            </a:r>
            <a:r>
              <a:rPr lang="en-GB" sz="2400" dirty="0" err="1" smtClean="0">
                <a:hlinkClick r:id="rId6"/>
              </a:rPr>
              <a:t>Center</a:t>
            </a:r>
            <a:endParaRPr lang="en-GB" sz="2400" dirty="0" smtClean="0"/>
          </a:p>
          <a:p>
            <a:r>
              <a:rPr lang="en-GB" sz="2400" dirty="0" err="1" smtClean="0">
                <a:hlinkClick r:id="rId7"/>
              </a:rPr>
              <a:t>Pluralsight</a:t>
            </a:r>
            <a:endParaRPr lang="en-GB" sz="2400" dirty="0" smtClean="0"/>
          </a:p>
          <a:p>
            <a:r>
              <a:rPr lang="en-GB" sz="2400" dirty="0" smtClean="0">
                <a:hlinkClick r:id="rId8"/>
              </a:rPr>
              <a:t>Laerte Junior</a:t>
            </a:r>
            <a:endParaRPr lang="en-GB" sz="2400" dirty="0" smtClean="0"/>
          </a:p>
          <a:p>
            <a:r>
              <a:rPr lang="en-GB" sz="2400" dirty="0" smtClean="0">
                <a:hlinkClick r:id="rId9"/>
              </a:rPr>
              <a:t>Simple Talk</a:t>
            </a:r>
            <a:endParaRPr lang="en-GB" sz="2400" dirty="0" smtClean="0"/>
          </a:p>
          <a:p>
            <a:r>
              <a:rPr lang="en-GB" sz="2400" dirty="0" smtClean="0">
                <a:hlinkClick r:id="rId10"/>
              </a:rPr>
              <a:t>DBA Stack Exchange</a:t>
            </a:r>
            <a:endParaRPr lang="en-GB" sz="2400" dirty="0" smtClean="0"/>
          </a:p>
          <a:p>
            <a:endParaRPr lang="en-GB" sz="2400" dirty="0"/>
          </a:p>
          <a:p>
            <a:r>
              <a:rPr lang="en-GB" sz="2400" dirty="0" smtClean="0"/>
              <a:t>And Many More!! (I have missed loads)</a:t>
            </a:r>
            <a:endParaRPr lang="en-GB" sz="2400" dirty="0"/>
          </a:p>
        </p:txBody>
      </p:sp>
      <p:sp>
        <p:nvSpPr>
          <p:cNvPr id="4" name="TextBox 3"/>
          <p:cNvSpPr txBox="1"/>
          <p:nvPr/>
        </p:nvSpPr>
        <p:spPr>
          <a:xfrm>
            <a:off x="439000" y="1405408"/>
            <a:ext cx="8247800" cy="4680520"/>
          </a:xfrm>
          <a:prstGeom prst="rect">
            <a:avLst/>
          </a:prstGeom>
          <a:solidFill>
            <a:srgbClr val="F58D01"/>
          </a:solidFill>
        </p:spPr>
        <p:txBody>
          <a:bodyPr wrap="square" rtlCol="0">
            <a:spAutoFit/>
          </a:bodyPr>
          <a:lstStyle/>
          <a:p>
            <a:endParaRPr lang="en-GB" dirty="0"/>
          </a:p>
        </p:txBody>
      </p:sp>
      <p:pic>
        <p:nvPicPr>
          <p:cNvPr id="5" name="Picture 4"/>
          <p:cNvPicPr>
            <a:picLocks noChangeAspect="1"/>
          </p:cNvPicPr>
          <p:nvPr/>
        </p:nvPicPr>
        <p:blipFill>
          <a:blip r:embed="rId11"/>
          <a:stretch>
            <a:fillRect/>
          </a:stretch>
        </p:blipFill>
        <p:spPr>
          <a:xfrm>
            <a:off x="561285" y="1511678"/>
            <a:ext cx="4658788" cy="1798401"/>
          </a:xfrm>
          <a:prstGeom prst="rect">
            <a:avLst/>
          </a:prstGeom>
        </p:spPr>
      </p:pic>
      <p:pic>
        <p:nvPicPr>
          <p:cNvPr id="6" name="Picture 5"/>
          <p:cNvPicPr>
            <a:picLocks noChangeAspect="1"/>
          </p:cNvPicPr>
          <p:nvPr/>
        </p:nvPicPr>
        <p:blipFill>
          <a:blip r:embed="rId12"/>
          <a:stretch>
            <a:fillRect/>
          </a:stretch>
        </p:blipFill>
        <p:spPr>
          <a:xfrm>
            <a:off x="548744" y="4544733"/>
            <a:ext cx="1876425" cy="1343025"/>
          </a:xfrm>
          <a:prstGeom prst="rect">
            <a:avLst/>
          </a:prstGeom>
        </p:spPr>
      </p:pic>
      <p:pic>
        <p:nvPicPr>
          <p:cNvPr id="7" name="Picture 6"/>
          <p:cNvPicPr>
            <a:picLocks noChangeAspect="1"/>
          </p:cNvPicPr>
          <p:nvPr/>
        </p:nvPicPr>
        <p:blipFill>
          <a:blip r:embed="rId13"/>
          <a:stretch>
            <a:fillRect/>
          </a:stretch>
        </p:blipFill>
        <p:spPr>
          <a:xfrm>
            <a:off x="5090559" y="3728647"/>
            <a:ext cx="3438441" cy="2134513"/>
          </a:xfrm>
          <a:prstGeom prst="rect">
            <a:avLst/>
          </a:prstGeom>
        </p:spPr>
      </p:pic>
      <p:pic>
        <p:nvPicPr>
          <p:cNvPr id="8" name="Picture 7"/>
          <p:cNvPicPr>
            <a:picLocks noChangeAspect="1"/>
          </p:cNvPicPr>
          <p:nvPr/>
        </p:nvPicPr>
        <p:blipFill>
          <a:blip r:embed="rId14"/>
          <a:stretch>
            <a:fillRect/>
          </a:stretch>
        </p:blipFill>
        <p:spPr>
          <a:xfrm>
            <a:off x="548744" y="3355193"/>
            <a:ext cx="4095750" cy="1123950"/>
          </a:xfrm>
          <a:prstGeom prst="rect">
            <a:avLst/>
          </a:prstGeom>
        </p:spPr>
      </p:pic>
      <p:pic>
        <p:nvPicPr>
          <p:cNvPr id="11" name="Picture 10"/>
          <p:cNvPicPr>
            <a:picLocks noChangeAspect="1"/>
          </p:cNvPicPr>
          <p:nvPr/>
        </p:nvPicPr>
        <p:blipFill>
          <a:blip r:embed="rId15"/>
          <a:stretch>
            <a:fillRect/>
          </a:stretch>
        </p:blipFill>
        <p:spPr>
          <a:xfrm>
            <a:off x="2534912" y="4974892"/>
            <a:ext cx="2447925" cy="895350"/>
          </a:xfrm>
          <a:prstGeom prst="rect">
            <a:avLst/>
          </a:prstGeom>
        </p:spPr>
      </p:pic>
      <p:pic>
        <p:nvPicPr>
          <p:cNvPr id="12" name="Picture 11"/>
          <p:cNvPicPr>
            <a:picLocks noChangeAspect="1"/>
          </p:cNvPicPr>
          <p:nvPr/>
        </p:nvPicPr>
        <p:blipFill>
          <a:blip r:embed="rId16"/>
          <a:stretch>
            <a:fillRect/>
          </a:stretch>
        </p:blipFill>
        <p:spPr>
          <a:xfrm>
            <a:off x="5385769" y="1496104"/>
            <a:ext cx="3019425" cy="2009775"/>
          </a:xfrm>
          <a:prstGeom prst="rect">
            <a:avLst/>
          </a:prstGeom>
        </p:spPr>
      </p:pic>
    </p:spTree>
    <p:extLst>
      <p:ext uri="{BB962C8B-B14F-4D97-AF65-F5344CB8AC3E}">
        <p14:creationId xmlns:p14="http://schemas.microsoft.com/office/powerpoint/2010/main" val="20671674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5399</TotalTime>
  <Words>729</Words>
  <Application>Microsoft Office PowerPoint</Application>
  <PresentationFormat>On-screen Show (4:3)</PresentationFormat>
  <Paragraphs>210</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Segoe UI</vt:lpstr>
      <vt:lpstr>Segoe UI Light</vt:lpstr>
      <vt:lpstr>Office Theme</vt:lpstr>
      <vt:lpstr>Technical Personal Development </vt:lpstr>
      <vt:lpstr>Agenda</vt:lpstr>
      <vt:lpstr>      Who am I?</vt:lpstr>
      <vt:lpstr>PowerPoint Presentation</vt:lpstr>
      <vt:lpstr>PowerPoint Presentation</vt:lpstr>
      <vt:lpstr>PowerPoint Presentation</vt:lpstr>
      <vt:lpstr>PowerPoint Presentation</vt:lpstr>
      <vt:lpstr>PowerPoint Presentation</vt:lpstr>
      <vt:lpstr>     Where?</vt:lpstr>
      <vt:lpstr>     Where?</vt:lpstr>
      <vt:lpstr>     Where?</vt:lpstr>
      <vt:lpstr>     Where?</vt:lpstr>
      <vt:lpstr>     Where?</vt:lpstr>
      <vt:lpstr>     Where?</vt:lpstr>
      <vt:lpstr>     Where?</vt:lpstr>
      <vt:lpstr>     Where? – AT HOME!</vt:lpstr>
      <vt:lpstr>      Hopefully </vt:lpstr>
      <vt:lpstr>      Questions</vt:lpstr>
      <vt:lpstr>      Contact Me</vt:lpstr>
    </vt:vector>
  </TitlesOfParts>
  <Company>SAINT-GOBAIN 1.7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Rob Sewell</cp:lastModifiedBy>
  <cp:revision>69</cp:revision>
  <dcterms:created xsi:type="dcterms:W3CDTF">2013-06-03T12:57:42Z</dcterms:created>
  <dcterms:modified xsi:type="dcterms:W3CDTF">2015-07-27T16:51:39Z</dcterms:modified>
</cp:coreProperties>
</file>