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E32BD83-D33D-46F7-9F41-A982073DE25D}">
  <a:tblStyle styleId="{7E32BD83-D33D-46F7-9F41-A982073DE2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b1ee616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b1ee616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3ef0039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3ef0039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ade3aa318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ade3aa318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ade3aa31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ade3aa31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ade3aa31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ade3aa31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ade3aa318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ade3aa318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43ef003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43ef003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b1ee6164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b1ee6164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ade3aa3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de3aa3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ade3aa31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ade3aa31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ade3aa31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ade3aa31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ade3aa31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ade3aa31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43ef003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43ef003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ade3aa31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ade3aa31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b1ee616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b1ee616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332550" y="2075826"/>
            <a:ext cx="8478900" cy="69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Merriweather"/>
                <a:ea typeface="Merriweather"/>
                <a:cs typeface="Merriweather"/>
                <a:sym typeface="Merriweather"/>
              </a:rPr>
              <a:t>More Than a White Picket Fence: </a:t>
            </a:r>
            <a:endParaRPr>
              <a:solidFill>
                <a:srgbClr val="FFFFFF"/>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a:solidFill>
                  <a:srgbClr val="FFFFFF"/>
                </a:solidFill>
                <a:latin typeface="Merriweather"/>
                <a:ea typeface="Merriweather"/>
                <a:cs typeface="Merriweather"/>
                <a:sym typeface="Merriweather"/>
              </a:rPr>
              <a:t>How Home Features Influence Sale Price</a:t>
            </a:r>
            <a:endParaRPr>
              <a:solidFill>
                <a:srgbClr val="FFFFFF"/>
              </a:solidFill>
              <a:latin typeface="Merriweather"/>
              <a:ea typeface="Merriweather"/>
              <a:cs typeface="Merriweather"/>
              <a:sym typeface="Merriweather"/>
            </a:endParaRPr>
          </a:p>
        </p:txBody>
      </p:sp>
      <p:sp>
        <p:nvSpPr>
          <p:cNvPr id="60" name="Google Shape;60;p13"/>
          <p:cNvSpPr txBox="1"/>
          <p:nvPr/>
        </p:nvSpPr>
        <p:spPr>
          <a:xfrm>
            <a:off x="541200" y="3085700"/>
            <a:ext cx="63237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Proxima Nova"/>
                <a:ea typeface="Proxima Nova"/>
                <a:cs typeface="Proxima Nova"/>
                <a:sym typeface="Proxima Nova"/>
              </a:rPr>
              <a:t>Yvonne Renard, Alex Teboul, Sara Elkasevic</a:t>
            </a:r>
            <a:endParaRPr sz="1200">
              <a:solidFill>
                <a:schemeClr val="lt2"/>
              </a:solidFill>
              <a:latin typeface="Proxima Nova"/>
              <a:ea typeface="Proxima Nova"/>
              <a:cs typeface="Proxima Nova"/>
              <a:sym typeface="Proxima Nova"/>
            </a:endParaRPr>
          </a:p>
        </p:txBody>
      </p:sp>
      <p:pic>
        <p:nvPicPr>
          <p:cNvPr id="61" name="Google Shape;61;p13"/>
          <p:cNvPicPr preferRelativeResize="0"/>
          <p:nvPr/>
        </p:nvPicPr>
        <p:blipFill>
          <a:blip r:embed="rId3">
            <a:alphaModFix/>
          </a:blip>
          <a:stretch>
            <a:fillRect/>
          </a:stretch>
        </p:blipFill>
        <p:spPr>
          <a:xfrm>
            <a:off x="7390750" y="2217149"/>
            <a:ext cx="1221557" cy="785401"/>
          </a:xfrm>
          <a:prstGeom prst="rect">
            <a:avLst/>
          </a:prstGeom>
          <a:noFill/>
          <a:ln>
            <a:noFill/>
          </a:ln>
        </p:spPr>
      </p:pic>
      <p:pic>
        <p:nvPicPr>
          <p:cNvPr id="62" name="Google Shape;62;p13"/>
          <p:cNvPicPr preferRelativeResize="0"/>
          <p:nvPr/>
        </p:nvPicPr>
        <p:blipFill>
          <a:blip r:embed="rId4">
            <a:alphaModFix/>
          </a:blip>
          <a:stretch>
            <a:fillRect/>
          </a:stretch>
        </p:blipFill>
        <p:spPr>
          <a:xfrm>
            <a:off x="6058075" y="4054925"/>
            <a:ext cx="3085926" cy="1028550"/>
          </a:xfrm>
          <a:prstGeom prst="rect">
            <a:avLst/>
          </a:prstGeom>
          <a:noFill/>
          <a:ln>
            <a:noFill/>
          </a:ln>
        </p:spPr>
      </p:pic>
      <p:pic>
        <p:nvPicPr>
          <p:cNvPr id="63" name="Google Shape;63;p13"/>
          <p:cNvPicPr preferRelativeResize="0"/>
          <p:nvPr/>
        </p:nvPicPr>
        <p:blipFill>
          <a:blip r:embed="rId4">
            <a:alphaModFix/>
          </a:blip>
          <a:stretch>
            <a:fillRect/>
          </a:stretch>
        </p:blipFill>
        <p:spPr>
          <a:xfrm>
            <a:off x="2972150" y="4054925"/>
            <a:ext cx="3085926" cy="1028550"/>
          </a:xfrm>
          <a:prstGeom prst="rect">
            <a:avLst/>
          </a:prstGeom>
          <a:noFill/>
          <a:ln>
            <a:noFill/>
          </a:ln>
        </p:spPr>
      </p:pic>
      <p:pic>
        <p:nvPicPr>
          <p:cNvPr id="64" name="Google Shape;64;p13"/>
          <p:cNvPicPr preferRelativeResize="0"/>
          <p:nvPr/>
        </p:nvPicPr>
        <p:blipFill rotWithShape="1">
          <a:blip r:embed="rId4">
            <a:alphaModFix/>
          </a:blip>
          <a:srcRect b="0" l="3688" r="0" t="0"/>
          <a:stretch/>
        </p:blipFill>
        <p:spPr>
          <a:xfrm>
            <a:off x="0" y="4054925"/>
            <a:ext cx="2972150" cy="1028550"/>
          </a:xfrm>
          <a:prstGeom prst="rect">
            <a:avLst/>
          </a:prstGeom>
          <a:noFill/>
          <a:ln>
            <a:noFill/>
          </a:ln>
        </p:spPr>
      </p:pic>
      <p:pic>
        <p:nvPicPr>
          <p:cNvPr id="65" name="Google Shape;65;p13"/>
          <p:cNvPicPr preferRelativeResize="0"/>
          <p:nvPr/>
        </p:nvPicPr>
        <p:blipFill>
          <a:blip r:embed="rId5">
            <a:alphaModFix/>
          </a:blip>
          <a:stretch>
            <a:fillRect/>
          </a:stretch>
        </p:blipFill>
        <p:spPr>
          <a:xfrm>
            <a:off x="8077505" y="1974000"/>
            <a:ext cx="1066496" cy="1028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Random Forest Results</a:t>
            </a:r>
            <a:endParaRPr>
              <a:latin typeface="Merriweather"/>
              <a:ea typeface="Merriweather"/>
              <a:cs typeface="Merriweather"/>
              <a:sym typeface="Merriweather"/>
            </a:endParaRPr>
          </a:p>
        </p:txBody>
      </p:sp>
      <p:sp>
        <p:nvSpPr>
          <p:cNvPr id="143" name="Google Shape;143;p22"/>
          <p:cNvSpPr txBox="1"/>
          <p:nvPr>
            <p:ph idx="1" type="body"/>
          </p:nvPr>
        </p:nvSpPr>
        <p:spPr>
          <a:xfrm>
            <a:off x="311700" y="1152475"/>
            <a:ext cx="4153200" cy="167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5 </a:t>
            </a:r>
            <a:r>
              <a:rPr b="1" lang="en" sz="1400"/>
              <a:t>Important Variables in the RF Model:</a:t>
            </a:r>
            <a:br>
              <a:rPr b="1" lang="en" sz="1400"/>
            </a:br>
            <a:r>
              <a:rPr b="1" lang="en" sz="1400"/>
              <a:t>   </a:t>
            </a:r>
            <a:r>
              <a:rPr lang="en" sz="1400"/>
              <a:t>1. Overall Quality</a:t>
            </a:r>
            <a:br>
              <a:rPr lang="en" sz="1400"/>
            </a:br>
            <a:r>
              <a:rPr lang="en" sz="1400"/>
              <a:t>   2. 1st floor square footage</a:t>
            </a:r>
            <a:br>
              <a:rPr lang="en" sz="1400"/>
            </a:br>
            <a:r>
              <a:rPr lang="en" sz="1400"/>
              <a:t>   3. Year Built</a:t>
            </a:r>
            <a:br>
              <a:rPr lang="en" sz="1400"/>
            </a:br>
            <a:r>
              <a:rPr lang="en" sz="1400"/>
              <a:t>   4. Lot Area</a:t>
            </a:r>
            <a:br>
              <a:rPr lang="en" sz="1400"/>
            </a:br>
            <a:r>
              <a:rPr lang="en" sz="1400"/>
              <a:t>   5. Year Remodeled </a:t>
            </a:r>
            <a:endParaRPr sz="1400"/>
          </a:p>
        </p:txBody>
      </p:sp>
      <p:pic>
        <p:nvPicPr>
          <p:cNvPr id="144" name="Google Shape;144;p22"/>
          <p:cNvPicPr preferRelativeResize="0"/>
          <p:nvPr/>
        </p:nvPicPr>
        <p:blipFill rotWithShape="1">
          <a:blip r:embed="rId3">
            <a:alphaModFix/>
          </a:blip>
          <a:srcRect b="4333" l="4333" r="0" t="0"/>
          <a:stretch/>
        </p:blipFill>
        <p:spPr>
          <a:xfrm>
            <a:off x="630013" y="2807925"/>
            <a:ext cx="3516574" cy="2142525"/>
          </a:xfrm>
          <a:prstGeom prst="rect">
            <a:avLst/>
          </a:prstGeom>
          <a:noFill/>
          <a:ln>
            <a:noFill/>
          </a:ln>
        </p:spPr>
      </p:pic>
      <p:pic>
        <p:nvPicPr>
          <p:cNvPr id="145" name="Google Shape;145;p22"/>
          <p:cNvPicPr preferRelativeResize="0"/>
          <p:nvPr/>
        </p:nvPicPr>
        <p:blipFill>
          <a:blip r:embed="rId4">
            <a:alphaModFix/>
          </a:blip>
          <a:stretch>
            <a:fillRect/>
          </a:stretch>
        </p:blipFill>
        <p:spPr>
          <a:xfrm>
            <a:off x="4925900" y="1501051"/>
            <a:ext cx="3882426" cy="890725"/>
          </a:xfrm>
          <a:prstGeom prst="rect">
            <a:avLst/>
          </a:prstGeom>
          <a:noFill/>
          <a:ln cap="flat" cmpd="sng" w="19050">
            <a:solidFill>
              <a:schemeClr val="dk2"/>
            </a:solidFill>
            <a:prstDash val="solid"/>
            <a:round/>
            <a:headEnd len="sm" w="sm" type="none"/>
            <a:tailEnd len="sm" w="sm" type="none"/>
          </a:ln>
        </p:spPr>
      </p:pic>
      <p:pic>
        <p:nvPicPr>
          <p:cNvPr id="146" name="Google Shape;146;p22"/>
          <p:cNvPicPr preferRelativeResize="0"/>
          <p:nvPr/>
        </p:nvPicPr>
        <p:blipFill>
          <a:blip r:embed="rId5">
            <a:alphaModFix/>
          </a:blip>
          <a:stretch>
            <a:fillRect/>
          </a:stretch>
        </p:blipFill>
        <p:spPr>
          <a:xfrm>
            <a:off x="4925900" y="2943750"/>
            <a:ext cx="3882425" cy="1910650"/>
          </a:xfrm>
          <a:prstGeom prst="rect">
            <a:avLst/>
          </a:prstGeom>
          <a:noFill/>
          <a:ln cap="flat" cmpd="sng" w="19050">
            <a:solidFill>
              <a:schemeClr val="dk2"/>
            </a:solidFill>
            <a:prstDash val="solid"/>
            <a:round/>
            <a:headEnd len="sm" w="sm" type="none"/>
            <a:tailEnd len="sm" w="sm" type="none"/>
          </a:ln>
        </p:spPr>
      </p:pic>
      <p:sp>
        <p:nvSpPr>
          <p:cNvPr id="147" name="Google Shape;147;p22"/>
          <p:cNvSpPr txBox="1"/>
          <p:nvPr>
            <p:ph idx="1" type="body"/>
          </p:nvPr>
        </p:nvSpPr>
        <p:spPr>
          <a:xfrm>
            <a:off x="4925963" y="1165350"/>
            <a:ext cx="3882300" cy="3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Training Set</a:t>
            </a:r>
            <a:r>
              <a:rPr b="1" lang="en" sz="1400"/>
              <a:t>:</a:t>
            </a:r>
            <a:endParaRPr b="1" sz="1400"/>
          </a:p>
        </p:txBody>
      </p:sp>
      <p:sp>
        <p:nvSpPr>
          <p:cNvPr id="148" name="Google Shape;148;p22"/>
          <p:cNvSpPr txBox="1"/>
          <p:nvPr>
            <p:ph idx="1" type="body"/>
          </p:nvPr>
        </p:nvSpPr>
        <p:spPr>
          <a:xfrm>
            <a:off x="4925963" y="2571750"/>
            <a:ext cx="3882300" cy="3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Testing Set:      </a:t>
            </a:r>
            <a:r>
              <a:rPr b="1" lang="en"/>
              <a:t>92.7% Accuracy</a:t>
            </a:r>
            <a:endParaRPr b="1"/>
          </a:p>
        </p:txBody>
      </p:sp>
      <p:cxnSp>
        <p:nvCxnSpPr>
          <p:cNvPr id="149" name="Google Shape;149;p22"/>
          <p:cNvCxnSpPr/>
          <p:nvPr/>
        </p:nvCxnSpPr>
        <p:spPr>
          <a:xfrm rot="10800000">
            <a:off x="4477600" y="1206975"/>
            <a:ext cx="18300" cy="3755700"/>
          </a:xfrm>
          <a:prstGeom prst="straightConnector1">
            <a:avLst/>
          </a:prstGeom>
          <a:noFill/>
          <a:ln cap="flat" cmpd="sng" w="19050">
            <a:solidFill>
              <a:schemeClr val="dk2"/>
            </a:solidFill>
            <a:prstDash val="solid"/>
            <a:round/>
            <a:headEnd len="med" w="med" type="none"/>
            <a:tailEnd len="med" w="med" type="none"/>
          </a:ln>
        </p:spPr>
      </p:cxnSp>
      <p:sp>
        <p:nvSpPr>
          <p:cNvPr id="150" name="Google Shape;150;p22"/>
          <p:cNvSpPr/>
          <p:nvPr/>
        </p:nvSpPr>
        <p:spPr>
          <a:xfrm>
            <a:off x="6386400" y="3375175"/>
            <a:ext cx="6531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6748875" y="3525925"/>
            <a:ext cx="118500" cy="1338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7647325" y="3780925"/>
            <a:ext cx="1107000" cy="335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8141575" y="3881875"/>
            <a:ext cx="118500" cy="133800"/>
          </a:xfrm>
          <a:prstGeom prst="star5">
            <a:avLst>
              <a:gd fmla="val 19098" name="adj"/>
              <a:gd fmla="val 105146" name="hf"/>
              <a:gd fmla="val 110557" name="vf"/>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Important 2 Variables in Random Forest</a:t>
            </a:r>
            <a:endParaRPr>
              <a:latin typeface="Merriweather"/>
              <a:ea typeface="Merriweather"/>
              <a:cs typeface="Merriweather"/>
              <a:sym typeface="Merriweather"/>
            </a:endParaRPr>
          </a:p>
        </p:txBody>
      </p:sp>
      <p:pic>
        <p:nvPicPr>
          <p:cNvPr id="159" name="Google Shape;159;p23"/>
          <p:cNvPicPr preferRelativeResize="0"/>
          <p:nvPr/>
        </p:nvPicPr>
        <p:blipFill>
          <a:blip r:embed="rId3">
            <a:alphaModFix/>
          </a:blip>
          <a:stretch>
            <a:fillRect/>
          </a:stretch>
        </p:blipFill>
        <p:spPr>
          <a:xfrm>
            <a:off x="187475" y="1781154"/>
            <a:ext cx="4198175" cy="2371746"/>
          </a:xfrm>
          <a:prstGeom prst="rect">
            <a:avLst/>
          </a:prstGeom>
          <a:noFill/>
          <a:ln>
            <a:noFill/>
          </a:ln>
        </p:spPr>
      </p:pic>
      <p:sp>
        <p:nvSpPr>
          <p:cNvPr id="160" name="Google Shape;160;p23"/>
          <p:cNvSpPr txBox="1"/>
          <p:nvPr>
            <p:ph idx="1" type="body"/>
          </p:nvPr>
        </p:nvSpPr>
        <p:spPr>
          <a:xfrm>
            <a:off x="542220" y="1482950"/>
            <a:ext cx="3634200" cy="2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SalePrice v. Overall Quality</a:t>
            </a:r>
            <a:endParaRPr b="1" sz="1400"/>
          </a:p>
        </p:txBody>
      </p:sp>
      <p:pic>
        <p:nvPicPr>
          <p:cNvPr id="161" name="Google Shape;161;p23"/>
          <p:cNvPicPr preferRelativeResize="0"/>
          <p:nvPr/>
        </p:nvPicPr>
        <p:blipFill>
          <a:blip r:embed="rId4">
            <a:alphaModFix/>
          </a:blip>
          <a:stretch>
            <a:fillRect/>
          </a:stretch>
        </p:blipFill>
        <p:spPr>
          <a:xfrm>
            <a:off x="4982000" y="1781150"/>
            <a:ext cx="4022025" cy="2482175"/>
          </a:xfrm>
          <a:prstGeom prst="rect">
            <a:avLst/>
          </a:prstGeom>
          <a:noFill/>
          <a:ln>
            <a:noFill/>
          </a:ln>
        </p:spPr>
      </p:pic>
      <p:sp>
        <p:nvSpPr>
          <p:cNvPr id="162" name="Google Shape;162;p23"/>
          <p:cNvSpPr txBox="1"/>
          <p:nvPr>
            <p:ph idx="1" type="body"/>
          </p:nvPr>
        </p:nvSpPr>
        <p:spPr>
          <a:xfrm>
            <a:off x="5369820" y="1550150"/>
            <a:ext cx="3634200" cy="2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SalePrice v. 1st Floor Square Footage</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Backward Stepwise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Multivariate </a:t>
            </a:r>
            <a:r>
              <a:rPr lang="en">
                <a:latin typeface="Merriweather"/>
                <a:ea typeface="Merriweather"/>
                <a:cs typeface="Merriweather"/>
                <a:sym typeface="Merriweather"/>
              </a:rPr>
              <a:t>Linear Regression</a:t>
            </a:r>
            <a:endParaRPr>
              <a:latin typeface="Merriweather"/>
              <a:ea typeface="Merriweather"/>
              <a:cs typeface="Merriweather"/>
              <a:sym typeface="Merriweather"/>
            </a:endParaRPr>
          </a:p>
        </p:txBody>
      </p:sp>
      <p:sp>
        <p:nvSpPr>
          <p:cNvPr id="168" name="Google Shape;168;p24"/>
          <p:cNvSpPr txBox="1"/>
          <p:nvPr>
            <p:ph idx="1" type="body"/>
          </p:nvPr>
        </p:nvSpPr>
        <p:spPr>
          <a:xfrm>
            <a:off x="311700" y="1648900"/>
            <a:ext cx="8520600" cy="33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400"/>
              <a:t>Assumptions: </a:t>
            </a:r>
            <a:endParaRPr sz="1400"/>
          </a:p>
          <a:p>
            <a:pPr indent="-317500" lvl="0" marL="457200" rtl="0" algn="l">
              <a:spcBef>
                <a:spcPts val="1600"/>
              </a:spcBef>
              <a:spcAft>
                <a:spcPts val="0"/>
              </a:spcAft>
              <a:buSzPts val="1400"/>
              <a:buChar char="○"/>
            </a:pPr>
            <a:r>
              <a:rPr lang="en" sz="1400"/>
              <a:t>House Sale price is linearly related with independent variables</a:t>
            </a:r>
            <a:endParaRPr sz="1400"/>
          </a:p>
          <a:p>
            <a:pPr indent="-317500" lvl="0" marL="457200" rtl="0" algn="l">
              <a:spcBef>
                <a:spcPts val="0"/>
              </a:spcBef>
              <a:spcAft>
                <a:spcPts val="0"/>
              </a:spcAft>
              <a:buSzPts val="1400"/>
              <a:buChar char="○"/>
            </a:pPr>
            <a:r>
              <a:rPr lang="en" sz="1400"/>
              <a:t>No severe multicollinearity exists</a:t>
            </a:r>
            <a:endParaRPr sz="1400"/>
          </a:p>
          <a:p>
            <a:pPr indent="-317500" lvl="0" marL="457200" rtl="0" algn="l">
              <a:spcBef>
                <a:spcPts val="0"/>
              </a:spcBef>
              <a:spcAft>
                <a:spcPts val="0"/>
              </a:spcAft>
              <a:buSzPts val="1400"/>
              <a:buChar char="○"/>
            </a:pPr>
            <a:r>
              <a:rPr lang="en" sz="1400"/>
              <a:t>There are no influential outliers</a:t>
            </a:r>
            <a:endParaRPr sz="1400"/>
          </a:p>
          <a:p>
            <a:pPr indent="-317500" lvl="0" marL="457200" rtl="0" algn="l">
              <a:spcBef>
                <a:spcPts val="0"/>
              </a:spcBef>
              <a:spcAft>
                <a:spcPts val="0"/>
              </a:spcAft>
              <a:buSzPts val="1400"/>
              <a:buChar char="○"/>
            </a:pPr>
            <a:r>
              <a:rPr lang="en" sz="1400"/>
              <a:t>Errors are homoscedastic and not autocorrelated </a:t>
            </a:r>
            <a:endParaRPr sz="1400"/>
          </a:p>
        </p:txBody>
      </p:sp>
      <p:pic>
        <p:nvPicPr>
          <p:cNvPr id="169" name="Google Shape;169;p24"/>
          <p:cNvPicPr preferRelativeResize="0"/>
          <p:nvPr/>
        </p:nvPicPr>
        <p:blipFill>
          <a:blip r:embed="rId3">
            <a:alphaModFix/>
          </a:blip>
          <a:stretch>
            <a:fillRect/>
          </a:stretch>
        </p:blipFill>
        <p:spPr>
          <a:xfrm>
            <a:off x="122275" y="1864275"/>
            <a:ext cx="8899475" cy="141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Results</a:t>
            </a:r>
            <a:endParaRPr>
              <a:latin typeface="Merriweather"/>
              <a:ea typeface="Merriweather"/>
              <a:cs typeface="Merriweather"/>
              <a:sym typeface="Merriweather"/>
            </a:endParaRPr>
          </a:p>
        </p:txBody>
      </p:sp>
      <p:sp>
        <p:nvSpPr>
          <p:cNvPr id="175" name="Google Shape;175;p25"/>
          <p:cNvSpPr txBox="1"/>
          <p:nvPr>
            <p:ph idx="1" type="body"/>
          </p:nvPr>
        </p:nvSpPr>
        <p:spPr>
          <a:xfrm>
            <a:off x="311700" y="1152475"/>
            <a:ext cx="3598500" cy="35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lnSpc>
                <a:spcPct val="100000"/>
              </a:lnSpc>
              <a:spcBef>
                <a:spcPts val="1600"/>
              </a:spcBef>
              <a:spcAft>
                <a:spcPts val="0"/>
              </a:spcAft>
              <a:buNone/>
            </a:pPr>
            <a:r>
              <a:rPr lang="en" sz="1200"/>
              <a:t>Negative Coefficients:</a:t>
            </a:r>
            <a:endParaRPr sz="1200"/>
          </a:p>
          <a:p>
            <a:pPr indent="-304800" lvl="0" marL="457200" rtl="0" algn="l">
              <a:spcBef>
                <a:spcPts val="1600"/>
              </a:spcBef>
              <a:spcAft>
                <a:spcPts val="0"/>
              </a:spcAft>
              <a:buSzPts val="1200"/>
              <a:buChar char="●"/>
            </a:pPr>
            <a:r>
              <a:rPr lang="en" sz="1200"/>
              <a:t>Bedrooms above ground</a:t>
            </a:r>
            <a:endParaRPr sz="1200"/>
          </a:p>
          <a:p>
            <a:pPr indent="-304800" lvl="0" marL="457200" rtl="0" algn="l">
              <a:spcBef>
                <a:spcPts val="0"/>
              </a:spcBef>
              <a:spcAft>
                <a:spcPts val="0"/>
              </a:spcAft>
              <a:buSzPts val="1200"/>
              <a:buChar char="●"/>
            </a:pPr>
            <a:r>
              <a:rPr lang="en" sz="1200"/>
              <a:t>Kitchen above ground</a:t>
            </a:r>
            <a:endParaRPr sz="1200"/>
          </a:p>
          <a:p>
            <a:pPr indent="-304800" lvl="0" marL="457200" rtl="0" algn="l">
              <a:spcBef>
                <a:spcPts val="0"/>
              </a:spcBef>
              <a:spcAft>
                <a:spcPts val="0"/>
              </a:spcAft>
              <a:buSzPts val="1200"/>
              <a:buChar char="●"/>
            </a:pPr>
            <a:r>
              <a:rPr lang="en" sz="1200"/>
              <a:t>Open porch (sq ft)</a:t>
            </a:r>
            <a:endParaRPr sz="1200"/>
          </a:p>
          <a:p>
            <a:pPr indent="-304800" lvl="0" marL="457200" rtl="0" algn="l">
              <a:spcBef>
                <a:spcPts val="0"/>
              </a:spcBef>
              <a:spcAft>
                <a:spcPts val="0"/>
              </a:spcAft>
              <a:buSzPts val="1200"/>
              <a:buChar char="●"/>
            </a:pPr>
            <a:r>
              <a:rPr lang="en" sz="1200"/>
              <a:t>Pool area</a:t>
            </a:r>
            <a:endParaRPr sz="1200"/>
          </a:p>
          <a:p>
            <a:pPr indent="-304800" lvl="0" marL="457200" rtl="0" algn="l">
              <a:spcBef>
                <a:spcPts val="0"/>
              </a:spcBef>
              <a:spcAft>
                <a:spcPts val="0"/>
              </a:spcAft>
              <a:buSzPts val="1200"/>
              <a:buChar char="●"/>
            </a:pPr>
            <a:r>
              <a:rPr lang="en" sz="1200"/>
              <a:t>Year sold</a:t>
            </a:r>
            <a:endParaRPr sz="1200"/>
          </a:p>
          <a:p>
            <a:pPr indent="-304800" lvl="0" marL="457200" rtl="0" algn="l">
              <a:spcBef>
                <a:spcPts val="0"/>
              </a:spcBef>
              <a:spcAft>
                <a:spcPts val="0"/>
              </a:spcAft>
              <a:buSzPts val="1200"/>
              <a:buChar char="●"/>
            </a:pPr>
            <a:r>
              <a:rPr lang="en" sz="1200"/>
              <a:t>Basement condition</a:t>
            </a:r>
            <a:endParaRPr sz="1200"/>
          </a:p>
          <a:p>
            <a:pPr indent="-304800" lvl="0" marL="457200" rtl="0" algn="l">
              <a:spcBef>
                <a:spcPts val="0"/>
              </a:spcBef>
              <a:spcAft>
                <a:spcPts val="0"/>
              </a:spcAft>
              <a:buSzPts val="1200"/>
              <a:buChar char="●"/>
            </a:pPr>
            <a:r>
              <a:rPr lang="en" sz="1200"/>
              <a:t>Garage quality</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rPr lang="en" sz="1400"/>
              <a:t>Adjusted R-Squared: 85.39%</a:t>
            </a:r>
            <a:endParaRPr sz="1400"/>
          </a:p>
        </p:txBody>
      </p:sp>
      <p:graphicFrame>
        <p:nvGraphicFramePr>
          <p:cNvPr id="176" name="Google Shape;176;p25"/>
          <p:cNvGraphicFramePr/>
          <p:nvPr/>
        </p:nvGraphicFramePr>
        <p:xfrm>
          <a:off x="4103100" y="474175"/>
          <a:ext cx="3000000" cy="3000000"/>
        </p:xfrm>
        <a:graphic>
          <a:graphicData uri="http://schemas.openxmlformats.org/drawingml/2006/table">
            <a:tbl>
              <a:tblPr>
                <a:noFill/>
                <a:tableStyleId>{7E32BD83-D33D-46F7-9F41-A982073DE25D}</a:tableStyleId>
              </a:tblPr>
              <a:tblGrid>
                <a:gridCol w="2735325"/>
                <a:gridCol w="1023850"/>
                <a:gridCol w="970025"/>
              </a:tblGrid>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Overall Quality</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11,680***</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(786.3)</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Year Built</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120.4***</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(34.39)</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Kitchen Quality</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9,409***</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(1,346)</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Total Rooms Above Ground</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1,977**</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(756.9)</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Full Bathroom</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3,254*</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(1,582)</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Rating of 2nd Finished Basement</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31.47***</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(5.228)</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Basement Full Bathroom</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6,767***</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(1,499)</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Garage Size (cars)</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6,471***</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(1,840)</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Screen Porch (sq ft)</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53.59***</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(10.38)</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a:txBody>
                    <a:bodyPr/>
                    <a:lstStyle/>
                    <a:p>
                      <a:pPr indent="0" lvl="0" marL="0" rtl="0" algn="r">
                        <a:spcBef>
                          <a:spcPts val="0"/>
                        </a:spcBef>
                        <a:spcAft>
                          <a:spcPts val="0"/>
                        </a:spcAft>
                        <a:buNone/>
                      </a:pPr>
                      <a:r>
                        <a:rPr lang="en" sz="1200">
                          <a:latin typeface="Merriweather"/>
                          <a:ea typeface="Merriweather"/>
                          <a:cs typeface="Merriweather"/>
                          <a:sym typeface="Merriweather"/>
                        </a:rPr>
                        <a:t>Intercept</a:t>
                      </a:r>
                      <a:endParaRPr sz="1200">
                        <a:latin typeface="Merriweather"/>
                        <a:ea typeface="Merriweather"/>
                        <a:cs typeface="Merriweather"/>
                        <a:sym typeface="Merriweather"/>
                      </a:endParaRPr>
                    </a:p>
                  </a:txBody>
                  <a:tcPr marT="91425" marB="91425" marR="91425" marL="91425">
                    <a:lnL cap="flat" cmpd="sng" w="9525">
                      <a:solidFill>
                        <a:schemeClr val="accent4">
                          <a:alpha val="0"/>
                        </a:schemeClr>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1,358,000</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(872,400)</a:t>
                      </a:r>
                      <a:endParaRPr sz="1200">
                        <a:latin typeface="Proxima Nova"/>
                        <a:ea typeface="Proxima Nova"/>
                        <a:cs typeface="Proxima Nova"/>
                        <a:sym typeface="Proxima Nova"/>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381375">
                <a:tc gridSpan="3">
                  <a:txBody>
                    <a:bodyPr/>
                    <a:lstStyle/>
                    <a:p>
                      <a:pPr indent="0" lvl="0" marL="0" rtl="0" algn="ctr">
                        <a:spcBef>
                          <a:spcPts val="0"/>
                        </a:spcBef>
                        <a:spcAft>
                          <a:spcPts val="0"/>
                        </a:spcAft>
                        <a:buNone/>
                      </a:pPr>
                      <a:r>
                        <a:rPr lang="en" sz="1200">
                          <a:latin typeface="Merriweather"/>
                          <a:ea typeface="Merriweather"/>
                          <a:cs typeface="Merriweather"/>
                          <a:sym typeface="Merriweather"/>
                        </a:rPr>
                        <a:t>Significant codes:  0 ‘***’ 0.001 ‘**’ 0.01 ‘*’ 0.05 ‘.’</a:t>
                      </a:r>
                      <a:endParaRPr sz="1200">
                        <a:latin typeface="Merriweather"/>
                        <a:ea typeface="Merriweather"/>
                        <a:cs typeface="Merriweather"/>
                        <a:sym typeface="Merriweathe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Conclusions</a:t>
            </a:r>
            <a:endParaRPr>
              <a:latin typeface="Merriweather"/>
              <a:ea typeface="Merriweather"/>
              <a:cs typeface="Merriweather"/>
              <a:sym typeface="Merriweather"/>
            </a:endParaRPr>
          </a:p>
        </p:txBody>
      </p:sp>
      <p:sp>
        <p:nvSpPr>
          <p:cNvPr id="182" name="Google Shape;18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condition of the home and its newness is </a:t>
            </a:r>
            <a:r>
              <a:rPr lang="en"/>
              <a:t>significant</a:t>
            </a:r>
            <a:r>
              <a:rPr lang="en"/>
              <a:t> in determining how high a house is priced.</a:t>
            </a:r>
            <a:endParaRPr/>
          </a:p>
          <a:p>
            <a:pPr indent="-342900" lvl="0" marL="457200" rtl="0" algn="l">
              <a:spcBef>
                <a:spcPts val="0"/>
              </a:spcBef>
              <a:spcAft>
                <a:spcPts val="0"/>
              </a:spcAft>
              <a:buSzPts val="1800"/>
              <a:buAutoNum type="arabicPeriod"/>
            </a:pPr>
            <a:r>
              <a:rPr lang="en"/>
              <a:t>Size is an important feature in determining price as well. The more square footage there is, the higher the price will be.</a:t>
            </a:r>
            <a:endParaRPr/>
          </a:p>
          <a:p>
            <a:pPr indent="-342900" lvl="0" marL="457200" rtl="0" algn="l">
              <a:spcBef>
                <a:spcPts val="0"/>
              </a:spcBef>
              <a:spcAft>
                <a:spcPts val="0"/>
              </a:spcAft>
              <a:buSzPts val="1800"/>
              <a:buAutoNum type="arabicPeriod"/>
            </a:pPr>
            <a:r>
              <a:rPr lang="en"/>
              <a:t>A limitation in this analysis is that the data was collected between 2006 and 2010, and thus data may have been affected by the financial crisis of the time.</a:t>
            </a:r>
            <a:endParaRPr/>
          </a:p>
          <a:p>
            <a:pPr indent="-342900" lvl="0" marL="457200" rtl="0" algn="l">
              <a:spcBef>
                <a:spcPts val="0"/>
              </a:spcBef>
              <a:spcAft>
                <a:spcPts val="0"/>
              </a:spcAft>
              <a:buSzPts val="1800"/>
              <a:buAutoNum type="arabicPeriod"/>
            </a:pPr>
            <a:r>
              <a:rPr lang="en"/>
              <a:t>Further research can include more features related to distances to the city center for example or more macroeconomic data such as percent of population that are family households. This would help build a more detailed analysis. </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References</a:t>
            </a:r>
            <a:endParaRPr>
              <a:latin typeface="Merriweather"/>
              <a:ea typeface="Merriweather"/>
              <a:cs typeface="Merriweather"/>
              <a:sym typeface="Merriweather"/>
            </a:endParaRPr>
          </a:p>
        </p:txBody>
      </p:sp>
      <p:sp>
        <p:nvSpPr>
          <p:cNvPr id="188" name="Google Shape;18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highlight>
                  <a:srgbClr val="FFFFFF"/>
                </a:highlight>
              </a:rPr>
              <a:t>Amri S., &amp; Tularam G.A. (2012) Performance of Multiple Linear Regression and Nonlinear Neural Networks and Fuzzy Logic Techniques in Modelling House Prices. </a:t>
            </a:r>
            <a:r>
              <a:rPr i="1" lang="en" sz="1400">
                <a:solidFill>
                  <a:srgbClr val="000000"/>
                </a:solidFill>
                <a:highlight>
                  <a:srgbClr val="FFFFFF"/>
                </a:highlight>
              </a:rPr>
              <a:t>Journal of Mathematics and Statistic</a:t>
            </a:r>
            <a:r>
              <a:rPr lang="en" sz="1400">
                <a:solidFill>
                  <a:srgbClr val="000000"/>
                </a:solidFill>
                <a:highlight>
                  <a:srgbClr val="FFFFFF"/>
                </a:highlight>
              </a:rPr>
              <a:t>s </a:t>
            </a:r>
            <a:r>
              <a:rPr i="1" lang="en" sz="1400">
                <a:solidFill>
                  <a:srgbClr val="000000"/>
                </a:solidFill>
                <a:highlight>
                  <a:srgbClr val="FFFFFF"/>
                </a:highlight>
              </a:rPr>
              <a:t>2012</a:t>
            </a:r>
            <a:r>
              <a:rPr lang="en" sz="1400">
                <a:solidFill>
                  <a:srgbClr val="000000"/>
                </a:solidFill>
                <a:highlight>
                  <a:srgbClr val="FFFFFF"/>
                </a:highlight>
              </a:rPr>
              <a:t>, 8 (4), 419-434. </a:t>
            </a:r>
            <a:endParaRPr sz="1400">
              <a:solidFill>
                <a:srgbClr val="000000"/>
              </a:solidFill>
            </a:endParaRPr>
          </a:p>
          <a:p>
            <a:pPr indent="0" lvl="0" marL="457200" rtl="0" algn="l">
              <a:lnSpc>
                <a:spcPct val="150000"/>
              </a:lnSpc>
              <a:spcBef>
                <a:spcPts val="0"/>
              </a:spcBef>
              <a:spcAft>
                <a:spcPts val="0"/>
              </a:spcAft>
              <a:buNone/>
            </a:pPr>
            <a:r>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Bogin, A.N., &amp; Doerner, W.M. </a:t>
            </a:r>
            <a:r>
              <a:rPr lang="en" sz="1400">
                <a:solidFill>
                  <a:srgbClr val="000000"/>
                </a:solidFill>
                <a:highlight>
                  <a:srgbClr val="FFFFFF"/>
                </a:highlight>
              </a:rPr>
              <a:t>(</a:t>
            </a:r>
            <a:r>
              <a:rPr i="1" lang="en" sz="1400">
                <a:solidFill>
                  <a:srgbClr val="000000"/>
                </a:solidFill>
              </a:rPr>
              <a:t>2019</a:t>
            </a:r>
            <a:r>
              <a:rPr lang="en" sz="1400">
                <a:solidFill>
                  <a:srgbClr val="000000"/>
                </a:solidFill>
                <a:highlight>
                  <a:srgbClr val="FFFFFF"/>
                </a:highlight>
              </a:rPr>
              <a:t>) Property Renovations and Their Impact on House Price Index Construction. </a:t>
            </a:r>
            <a:r>
              <a:rPr i="1" lang="en" sz="1400">
                <a:solidFill>
                  <a:srgbClr val="000000"/>
                </a:solidFill>
                <a:highlight>
                  <a:srgbClr val="FFFFFF"/>
                </a:highlight>
              </a:rPr>
              <a:t>Journal of Real Estate Research</a:t>
            </a:r>
            <a:r>
              <a:rPr lang="en" sz="1400">
                <a:solidFill>
                  <a:srgbClr val="000000"/>
                </a:solidFill>
                <a:highlight>
                  <a:srgbClr val="FFFFFF"/>
                </a:highlight>
              </a:rPr>
              <a:t>: 2019, 41( 2), 249-283.</a:t>
            </a:r>
            <a:endParaRPr sz="1400">
              <a:solidFill>
                <a:srgbClr val="000000"/>
              </a:solidFill>
              <a:highlight>
                <a:srgbClr val="FFFFFF"/>
              </a:highlight>
            </a:endParaRPr>
          </a:p>
          <a:p>
            <a:pPr indent="0" lvl="0" marL="0" rtl="0" algn="l">
              <a:lnSpc>
                <a:spcPct val="150000"/>
              </a:lnSpc>
              <a:spcBef>
                <a:spcPts val="0"/>
              </a:spcBef>
              <a:spcAft>
                <a:spcPts val="0"/>
              </a:spcAft>
              <a:buNone/>
            </a:pPr>
            <a:r>
              <a:t/>
            </a:r>
            <a:endParaRPr sz="1400">
              <a:solidFill>
                <a:srgbClr val="000000"/>
              </a:solidFill>
              <a:highlight>
                <a:srgbClr val="FFFFFF"/>
              </a:highlight>
            </a:endParaRPr>
          </a:p>
          <a:p>
            <a:pPr indent="-304800" lvl="0" marL="457200" rtl="0" algn="l">
              <a:lnSpc>
                <a:spcPct val="150000"/>
              </a:lnSpc>
              <a:spcBef>
                <a:spcPts val="0"/>
              </a:spcBef>
              <a:spcAft>
                <a:spcPts val="0"/>
              </a:spcAft>
              <a:buClr>
                <a:srgbClr val="000000"/>
              </a:buClr>
              <a:buSzPts val="1200"/>
              <a:buChar char="○"/>
            </a:pPr>
            <a:r>
              <a:rPr lang="en" sz="1400">
                <a:solidFill>
                  <a:srgbClr val="000000"/>
                </a:solidFill>
                <a:highlight>
                  <a:srgbClr val="FFFFFF"/>
                </a:highlight>
              </a:rPr>
              <a:t>Kishor, K.N., &amp; Marfatia, H.A. (2016) Forecasting House Prices in OECD Economies. Journal of Forecasting, 37(2), 170-190.</a:t>
            </a:r>
            <a:r>
              <a:rPr lang="en" sz="1200">
                <a:solidFill>
                  <a:srgbClr val="000000"/>
                </a:solidFill>
                <a:highlight>
                  <a:srgbClr val="FFFFFF"/>
                </a:highlight>
              </a:rPr>
              <a:t> </a:t>
            </a:r>
            <a:endParaRPr sz="1200">
              <a:solidFill>
                <a:srgbClr val="000000"/>
              </a:solidFill>
              <a:highlight>
                <a:srgbClr val="FFFFFF"/>
              </a:highlight>
            </a:endParaRPr>
          </a:p>
          <a:p>
            <a:pPr indent="0" lvl="0" marL="457200" rtl="0" algn="l">
              <a:lnSpc>
                <a:spcPct val="150000"/>
              </a:lnSpc>
              <a:spcBef>
                <a:spcPts val="0"/>
              </a:spcBef>
              <a:spcAft>
                <a:spcPts val="0"/>
              </a:spcAft>
              <a:buNone/>
            </a:pPr>
            <a:r>
              <a:t/>
            </a:r>
            <a:endParaRPr sz="1200">
              <a:solidFill>
                <a:srgbClr val="000000"/>
              </a:solidFill>
              <a:highlight>
                <a:srgbClr val="FFFFFF"/>
              </a:highlight>
            </a:endParaRPr>
          </a:p>
          <a:p>
            <a:pPr indent="0" lvl="0" marL="0" rtl="0" algn="l">
              <a:lnSpc>
                <a:spcPct val="150000"/>
              </a:lnSpc>
              <a:spcBef>
                <a:spcPts val="0"/>
              </a:spcBef>
              <a:spcAft>
                <a:spcPts val="0"/>
              </a:spcAft>
              <a:buNone/>
            </a:pPr>
            <a:r>
              <a:t/>
            </a:r>
            <a:endParaRPr sz="1200">
              <a:solidFill>
                <a:srgbClr val="000000"/>
              </a:solidFill>
              <a:highlight>
                <a:srgbClr val="FFFFFF"/>
              </a:highlight>
            </a:endParaRPr>
          </a:p>
          <a:p>
            <a:pPr indent="0" lvl="0" marL="0" rtl="0" algn="r">
              <a:lnSpc>
                <a:spcPct val="150000"/>
              </a:lnSpc>
              <a:spcBef>
                <a:spcPts val="0"/>
              </a:spcBef>
              <a:spcAft>
                <a:spcPts val="0"/>
              </a:spcAft>
              <a:buNone/>
            </a:pPr>
            <a:r>
              <a:rPr lang="en" sz="1200">
                <a:solidFill>
                  <a:srgbClr val="000000"/>
                </a:solidFill>
                <a:highlight>
                  <a:srgbClr val="FFFFFF"/>
                </a:highlight>
              </a:rPr>
              <a:t>Thank you!</a:t>
            </a:r>
            <a:endParaRPr sz="1200">
              <a:solidFill>
                <a:srgbClr val="000000"/>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Q&amp;A</a:t>
            </a:r>
            <a:endParaRPr/>
          </a:p>
        </p:txBody>
      </p:sp>
      <p:pic>
        <p:nvPicPr>
          <p:cNvPr id="194" name="Google Shape;194;p28"/>
          <p:cNvPicPr preferRelativeResize="0"/>
          <p:nvPr/>
        </p:nvPicPr>
        <p:blipFill>
          <a:blip r:embed="rId3">
            <a:alphaModFix/>
          </a:blip>
          <a:stretch>
            <a:fillRect/>
          </a:stretch>
        </p:blipFill>
        <p:spPr>
          <a:xfrm>
            <a:off x="6058075" y="4054925"/>
            <a:ext cx="3085926" cy="1028550"/>
          </a:xfrm>
          <a:prstGeom prst="rect">
            <a:avLst/>
          </a:prstGeom>
          <a:noFill/>
          <a:ln>
            <a:noFill/>
          </a:ln>
        </p:spPr>
      </p:pic>
      <p:pic>
        <p:nvPicPr>
          <p:cNvPr id="195" name="Google Shape;195;p28"/>
          <p:cNvPicPr preferRelativeResize="0"/>
          <p:nvPr/>
        </p:nvPicPr>
        <p:blipFill>
          <a:blip r:embed="rId3">
            <a:alphaModFix/>
          </a:blip>
          <a:stretch>
            <a:fillRect/>
          </a:stretch>
        </p:blipFill>
        <p:spPr>
          <a:xfrm>
            <a:off x="2972150" y="4054925"/>
            <a:ext cx="3085926" cy="1028550"/>
          </a:xfrm>
          <a:prstGeom prst="rect">
            <a:avLst/>
          </a:prstGeom>
          <a:noFill/>
          <a:ln>
            <a:noFill/>
          </a:ln>
        </p:spPr>
      </p:pic>
      <p:pic>
        <p:nvPicPr>
          <p:cNvPr id="196" name="Google Shape;196;p28"/>
          <p:cNvPicPr preferRelativeResize="0"/>
          <p:nvPr/>
        </p:nvPicPr>
        <p:blipFill rotWithShape="1">
          <a:blip r:embed="rId3">
            <a:alphaModFix/>
          </a:blip>
          <a:srcRect b="0" l="3688" r="0" t="0"/>
          <a:stretch/>
        </p:blipFill>
        <p:spPr>
          <a:xfrm>
            <a:off x="0" y="4054925"/>
            <a:ext cx="2972150" cy="1028550"/>
          </a:xfrm>
          <a:prstGeom prst="rect">
            <a:avLst/>
          </a:prstGeom>
          <a:noFill/>
          <a:ln>
            <a:noFill/>
          </a:ln>
        </p:spPr>
      </p:pic>
      <p:pic>
        <p:nvPicPr>
          <p:cNvPr id="197" name="Google Shape;197;p28"/>
          <p:cNvPicPr preferRelativeResize="0"/>
          <p:nvPr/>
        </p:nvPicPr>
        <p:blipFill>
          <a:blip r:embed="rId4">
            <a:alphaModFix/>
          </a:blip>
          <a:stretch>
            <a:fillRect/>
          </a:stretch>
        </p:blipFill>
        <p:spPr>
          <a:xfrm>
            <a:off x="6239275" y="124675"/>
            <a:ext cx="2878551" cy="2878551"/>
          </a:xfrm>
          <a:prstGeom prst="rect">
            <a:avLst/>
          </a:prstGeom>
          <a:noFill/>
          <a:ln>
            <a:noFill/>
          </a:ln>
        </p:spPr>
      </p:pic>
      <p:pic>
        <p:nvPicPr>
          <p:cNvPr id="198" name="Google Shape;198;p28"/>
          <p:cNvPicPr preferRelativeResize="0"/>
          <p:nvPr/>
        </p:nvPicPr>
        <p:blipFill>
          <a:blip r:embed="rId5">
            <a:alphaModFix/>
          </a:blip>
          <a:stretch>
            <a:fillRect/>
          </a:stretch>
        </p:blipFill>
        <p:spPr>
          <a:xfrm>
            <a:off x="7686933" y="2260475"/>
            <a:ext cx="1168191" cy="778800"/>
          </a:xfrm>
          <a:prstGeom prst="rect">
            <a:avLst/>
          </a:prstGeom>
          <a:noFill/>
          <a:ln>
            <a:noFill/>
          </a:ln>
        </p:spPr>
      </p:pic>
      <p:pic>
        <p:nvPicPr>
          <p:cNvPr id="199" name="Google Shape;199;p28"/>
          <p:cNvPicPr preferRelativeResize="0"/>
          <p:nvPr/>
        </p:nvPicPr>
        <p:blipFill>
          <a:blip r:embed="rId5">
            <a:alphaModFix/>
          </a:blip>
          <a:stretch>
            <a:fillRect/>
          </a:stretch>
        </p:blipFill>
        <p:spPr>
          <a:xfrm>
            <a:off x="8006650" y="2104225"/>
            <a:ext cx="1402576" cy="935051"/>
          </a:xfrm>
          <a:prstGeom prst="rect">
            <a:avLst/>
          </a:prstGeom>
          <a:noFill/>
          <a:ln>
            <a:noFill/>
          </a:ln>
        </p:spPr>
      </p:pic>
      <p:pic>
        <p:nvPicPr>
          <p:cNvPr id="200" name="Google Shape;200;p28"/>
          <p:cNvPicPr preferRelativeResize="0"/>
          <p:nvPr/>
        </p:nvPicPr>
        <p:blipFill>
          <a:blip r:embed="rId5">
            <a:alphaModFix/>
          </a:blip>
          <a:stretch>
            <a:fillRect/>
          </a:stretch>
        </p:blipFill>
        <p:spPr>
          <a:xfrm>
            <a:off x="5866375" y="1864325"/>
            <a:ext cx="1820549" cy="121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65500" y="443825"/>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Why is it important to understand how Sale Price is affected by the features of a home?</a:t>
            </a:r>
            <a:endParaRPr b="1" sz="2400"/>
          </a:p>
        </p:txBody>
      </p:sp>
      <p:sp>
        <p:nvSpPr>
          <p:cNvPr id="71" name="Google Shape;71;p14"/>
          <p:cNvSpPr txBox="1"/>
          <p:nvPr>
            <p:ph idx="1" type="subTitle"/>
          </p:nvPr>
        </p:nvSpPr>
        <p:spPr>
          <a:xfrm>
            <a:off x="265500" y="2641824"/>
            <a:ext cx="4045200" cy="2207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i="1" lang="en"/>
              <a:t>...</a:t>
            </a:r>
            <a:r>
              <a:rPr i="1" lang="en"/>
              <a:t>In the midst of growing economic uncertainty and concerns over the housing market, a better understanding of home value can help homeowners and investors alike.</a:t>
            </a:r>
            <a:endParaRPr i="1"/>
          </a:p>
        </p:txBody>
      </p:sp>
      <p:sp>
        <p:nvSpPr>
          <p:cNvPr id="72" name="Google Shape;72;p14"/>
          <p:cNvSpPr txBox="1"/>
          <p:nvPr>
            <p:ph idx="2" type="body"/>
          </p:nvPr>
        </p:nvSpPr>
        <p:spPr>
          <a:xfrm>
            <a:off x="4939500" y="724200"/>
            <a:ext cx="4045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rgbClr val="FFFFFF"/>
                </a:solidFill>
              </a:rPr>
              <a:t>2 Benefits of this Research:</a:t>
            </a:r>
            <a:endParaRPr b="1" sz="2100">
              <a:solidFill>
                <a:srgbClr val="FFFFFF"/>
              </a:solidFill>
            </a:endParaRPr>
          </a:p>
          <a:p>
            <a:pPr indent="-342900" lvl="0" marL="457200" rtl="0" algn="l">
              <a:spcBef>
                <a:spcPts val="1600"/>
              </a:spcBef>
              <a:spcAft>
                <a:spcPts val="0"/>
              </a:spcAft>
              <a:buClr>
                <a:srgbClr val="FFFFFF"/>
              </a:buClr>
              <a:buSzPts val="1800"/>
              <a:buAutoNum type="arabicPeriod"/>
            </a:pPr>
            <a:r>
              <a:rPr lang="en" sz="2100">
                <a:solidFill>
                  <a:srgbClr val="FFFFFF"/>
                </a:solidFill>
              </a:rPr>
              <a:t>More informed homeowners can better price their properties to sell.</a:t>
            </a:r>
            <a:br>
              <a:rPr lang="en" sz="2100">
                <a:solidFill>
                  <a:srgbClr val="FFFFFF"/>
                </a:solidFill>
              </a:rPr>
            </a:br>
            <a:endParaRPr sz="1000">
              <a:solidFill>
                <a:srgbClr val="FFFFFF"/>
              </a:solidFill>
            </a:endParaRPr>
          </a:p>
          <a:p>
            <a:pPr indent="-361950" lvl="0" marL="457200" rtl="0" algn="l">
              <a:spcBef>
                <a:spcPts val="0"/>
              </a:spcBef>
              <a:spcAft>
                <a:spcPts val="0"/>
              </a:spcAft>
              <a:buClr>
                <a:srgbClr val="FFFFFF"/>
              </a:buClr>
              <a:buSzPts val="2100"/>
              <a:buAutoNum type="arabicPeriod"/>
            </a:pPr>
            <a:r>
              <a:rPr lang="en" sz="2100">
                <a:solidFill>
                  <a:srgbClr val="FFFFFF"/>
                </a:solidFill>
              </a:rPr>
              <a:t>More informed buyers can identify value in properties to ensure they’re getting their money’s worth compared to other buyers.</a:t>
            </a:r>
            <a:endParaRPr sz="2100">
              <a:solidFill>
                <a:srgbClr val="FFFFFF"/>
              </a:solidFill>
            </a:endParaRPr>
          </a:p>
        </p:txBody>
      </p:sp>
      <p:pic>
        <p:nvPicPr>
          <p:cNvPr id="73" name="Google Shape;73;p14"/>
          <p:cNvPicPr preferRelativeResize="0"/>
          <p:nvPr/>
        </p:nvPicPr>
        <p:blipFill>
          <a:blip r:embed="rId3">
            <a:alphaModFix/>
          </a:blip>
          <a:stretch>
            <a:fillRect/>
          </a:stretch>
        </p:blipFill>
        <p:spPr>
          <a:xfrm>
            <a:off x="1973550" y="1983075"/>
            <a:ext cx="629100" cy="629100"/>
          </a:xfrm>
          <a:prstGeom prst="rect">
            <a:avLst/>
          </a:prstGeom>
          <a:noFill/>
          <a:ln>
            <a:noFill/>
          </a:ln>
        </p:spPr>
      </p:pic>
      <p:pic>
        <p:nvPicPr>
          <p:cNvPr id="74" name="Google Shape;74;p14"/>
          <p:cNvPicPr preferRelativeResize="0"/>
          <p:nvPr/>
        </p:nvPicPr>
        <p:blipFill>
          <a:blip r:embed="rId4">
            <a:alphaModFix/>
          </a:blip>
          <a:stretch>
            <a:fillRect/>
          </a:stretch>
        </p:blipFill>
        <p:spPr>
          <a:xfrm>
            <a:off x="8355600" y="4363375"/>
            <a:ext cx="629100" cy="62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Introduction - Dataset</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80" name="Google Shape;80;p15"/>
          <p:cNvSpPr txBox="1"/>
          <p:nvPr>
            <p:ph idx="1" type="body"/>
          </p:nvPr>
        </p:nvSpPr>
        <p:spPr>
          <a:xfrm>
            <a:off x="311700" y="1152475"/>
            <a:ext cx="6479100" cy="276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goal was to discover the underlying factors driving Sale Prices in the Ames Housing Dataset and determine the extent to which we could predict prices based on the features of a home.</a:t>
            </a:r>
            <a:br>
              <a:rPr lang="en"/>
            </a:br>
            <a:endParaRPr sz="1000"/>
          </a:p>
          <a:p>
            <a:pPr indent="-342900" lvl="0" marL="457200" rtl="0" algn="l">
              <a:spcBef>
                <a:spcPts val="0"/>
              </a:spcBef>
              <a:spcAft>
                <a:spcPts val="0"/>
              </a:spcAft>
              <a:buSzPts val="1800"/>
              <a:buChar char="●"/>
            </a:pPr>
            <a:r>
              <a:rPr lang="en"/>
              <a:t>Ames Housing Dataset</a:t>
            </a:r>
            <a:endParaRPr/>
          </a:p>
          <a:p>
            <a:pPr indent="-317500" lvl="1" marL="914400" rtl="0" algn="l">
              <a:spcBef>
                <a:spcPts val="0"/>
              </a:spcBef>
              <a:spcAft>
                <a:spcPts val="0"/>
              </a:spcAft>
              <a:buSzPts val="1400"/>
              <a:buChar char="○"/>
            </a:pPr>
            <a:r>
              <a:rPr lang="en"/>
              <a:t>2930 observations of homes in Ames, Iowa</a:t>
            </a:r>
            <a:endParaRPr/>
          </a:p>
          <a:p>
            <a:pPr indent="-317500" lvl="1" marL="914400" rtl="0" algn="l">
              <a:spcBef>
                <a:spcPts val="0"/>
              </a:spcBef>
              <a:spcAft>
                <a:spcPts val="0"/>
              </a:spcAft>
              <a:buSzPts val="1400"/>
              <a:buChar char="○"/>
            </a:pPr>
            <a:r>
              <a:rPr lang="en"/>
              <a:t>79 explanatory variables of home features</a:t>
            </a:r>
            <a:endParaRPr/>
          </a:p>
          <a:p>
            <a:pPr indent="-317500" lvl="1" marL="914400" rtl="0" algn="l">
              <a:spcBef>
                <a:spcPts val="0"/>
              </a:spcBef>
              <a:spcAft>
                <a:spcPts val="0"/>
              </a:spcAft>
              <a:buSzPts val="1400"/>
              <a:buChar char="○"/>
            </a:pPr>
            <a:r>
              <a:rPr lang="en"/>
              <a:t>*Sale Price*</a:t>
            </a:r>
            <a:endParaRPr/>
          </a:p>
        </p:txBody>
      </p:sp>
      <p:pic>
        <p:nvPicPr>
          <p:cNvPr id="81" name="Google Shape;81;p15"/>
          <p:cNvPicPr preferRelativeResize="0"/>
          <p:nvPr/>
        </p:nvPicPr>
        <p:blipFill>
          <a:blip r:embed="rId3">
            <a:alphaModFix/>
          </a:blip>
          <a:stretch>
            <a:fillRect/>
          </a:stretch>
        </p:blipFill>
        <p:spPr>
          <a:xfrm>
            <a:off x="6665875" y="1203050"/>
            <a:ext cx="2381250" cy="2381250"/>
          </a:xfrm>
          <a:prstGeom prst="rect">
            <a:avLst/>
          </a:prstGeom>
          <a:noFill/>
          <a:ln>
            <a:noFill/>
          </a:ln>
        </p:spPr>
      </p:pic>
      <p:pic>
        <p:nvPicPr>
          <p:cNvPr id="82" name="Google Shape;82;p15"/>
          <p:cNvPicPr preferRelativeResize="0"/>
          <p:nvPr/>
        </p:nvPicPr>
        <p:blipFill>
          <a:blip r:embed="rId4">
            <a:alphaModFix/>
          </a:blip>
          <a:stretch>
            <a:fillRect/>
          </a:stretch>
        </p:blipFill>
        <p:spPr>
          <a:xfrm>
            <a:off x="0" y="3922050"/>
            <a:ext cx="9144000" cy="109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Literature Review</a:t>
            </a:r>
            <a:endParaRPr>
              <a:latin typeface="Merriweather"/>
              <a:ea typeface="Merriweather"/>
              <a:cs typeface="Merriweather"/>
              <a:sym typeface="Merriweather"/>
            </a:endParaRPr>
          </a:p>
        </p:txBody>
      </p:sp>
      <p:sp>
        <p:nvSpPr>
          <p:cNvPr id="88" name="Google Shape;88;p16"/>
          <p:cNvSpPr txBox="1"/>
          <p:nvPr>
            <p:ph idx="1" type="body"/>
          </p:nvPr>
        </p:nvSpPr>
        <p:spPr>
          <a:xfrm>
            <a:off x="311700" y="1017725"/>
            <a:ext cx="8520600" cy="3832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AutoNum type="romanLcPeriod"/>
            </a:pPr>
            <a:r>
              <a:rPr lang="en">
                <a:solidFill>
                  <a:schemeClr val="accent2"/>
                </a:solidFill>
              </a:rPr>
              <a:t>Performance of Multiple Linear Regression and Non-Linear Neural Networks and Fuzzy Logic Techniques in Modeling House Prices</a:t>
            </a:r>
            <a:br>
              <a:rPr lang="en">
                <a:solidFill>
                  <a:schemeClr val="accent2"/>
                </a:solidFill>
              </a:rPr>
            </a:br>
            <a:r>
              <a:rPr lang="en">
                <a:solidFill>
                  <a:schemeClr val="accent2"/>
                </a:solidFill>
              </a:rPr>
              <a:t>										</a:t>
            </a:r>
            <a:r>
              <a:rPr lang="en" sz="1200">
                <a:solidFill>
                  <a:schemeClr val="accent2"/>
                </a:solidFill>
              </a:rPr>
              <a:t>b</a:t>
            </a:r>
            <a:r>
              <a:rPr lang="en" sz="1200">
                <a:solidFill>
                  <a:schemeClr val="accent2"/>
                </a:solidFill>
              </a:rPr>
              <a:t>y: Siti Amari and Gurudeo Anand Tularam</a:t>
            </a:r>
            <a:endParaRPr sz="1200">
              <a:solidFill>
                <a:schemeClr val="accent2"/>
              </a:solidFill>
            </a:endParaRPr>
          </a:p>
          <a:p>
            <a:pPr indent="-317500" lvl="1" marL="914400" rtl="0" algn="l">
              <a:lnSpc>
                <a:spcPct val="100000"/>
              </a:lnSpc>
              <a:spcBef>
                <a:spcPts val="0"/>
              </a:spcBef>
              <a:spcAft>
                <a:spcPts val="0"/>
              </a:spcAft>
              <a:buSzPts val="1400"/>
              <a:buChar char="○"/>
            </a:pPr>
            <a:r>
              <a:rPr lang="en"/>
              <a:t>Uses: Linear Stepwise Multivariate Regression, Neural Networks, and Adaptive Neuro-Fuzzy</a:t>
            </a:r>
            <a:endParaRPr/>
          </a:p>
          <a:p>
            <a:pPr indent="-317500" lvl="1" marL="914400" rtl="0" algn="l">
              <a:lnSpc>
                <a:spcPct val="100000"/>
              </a:lnSpc>
              <a:spcBef>
                <a:spcPts val="0"/>
              </a:spcBef>
              <a:spcAft>
                <a:spcPts val="0"/>
              </a:spcAft>
              <a:buSzPts val="1400"/>
              <a:buChar char="○"/>
            </a:pPr>
            <a:r>
              <a:rPr lang="en"/>
              <a:t>Neural networks are non-linear data-driven methods</a:t>
            </a:r>
            <a:br>
              <a:rPr lang="en"/>
            </a:br>
            <a:endParaRPr/>
          </a:p>
          <a:p>
            <a:pPr indent="-342900" lvl="0" marL="457200" rtl="0" algn="l">
              <a:lnSpc>
                <a:spcPct val="100000"/>
              </a:lnSpc>
              <a:spcBef>
                <a:spcPts val="0"/>
              </a:spcBef>
              <a:spcAft>
                <a:spcPts val="0"/>
              </a:spcAft>
              <a:buClr>
                <a:schemeClr val="accent2"/>
              </a:buClr>
              <a:buSzPts val="1800"/>
              <a:buAutoNum type="romanLcPeriod"/>
            </a:pPr>
            <a:r>
              <a:rPr lang="en">
                <a:solidFill>
                  <a:schemeClr val="accent2"/>
                </a:solidFill>
              </a:rPr>
              <a:t>Forecasting House Prices in OECD Economies </a:t>
            </a:r>
            <a:br>
              <a:rPr lang="en">
                <a:solidFill>
                  <a:schemeClr val="accent2"/>
                </a:solidFill>
              </a:rPr>
            </a:br>
            <a:r>
              <a:rPr lang="en">
                <a:solidFill>
                  <a:schemeClr val="accent2"/>
                </a:solidFill>
              </a:rPr>
              <a:t>										</a:t>
            </a:r>
            <a:r>
              <a:rPr lang="en" sz="1200">
                <a:solidFill>
                  <a:schemeClr val="accent2"/>
                </a:solidFill>
              </a:rPr>
              <a:t>by: N.Kundan Kishor and Hardik A. Marfatia</a:t>
            </a:r>
            <a:endParaRPr sz="1200">
              <a:solidFill>
                <a:schemeClr val="accent2"/>
              </a:solidFill>
            </a:endParaRPr>
          </a:p>
          <a:p>
            <a:pPr indent="-317500" lvl="1" marL="914400" rtl="0" algn="l">
              <a:lnSpc>
                <a:spcPct val="100000"/>
              </a:lnSpc>
              <a:spcBef>
                <a:spcPts val="0"/>
              </a:spcBef>
              <a:spcAft>
                <a:spcPts val="0"/>
              </a:spcAft>
              <a:buSzPts val="1400"/>
              <a:buChar char="○"/>
            </a:pPr>
            <a:r>
              <a:rPr lang="en"/>
              <a:t>Uses: Forecast Combination Methods</a:t>
            </a:r>
            <a:endParaRPr/>
          </a:p>
          <a:p>
            <a:pPr indent="-317500" lvl="1" marL="914400" rtl="0" algn="l">
              <a:lnSpc>
                <a:spcPct val="100000"/>
              </a:lnSpc>
              <a:spcBef>
                <a:spcPts val="0"/>
              </a:spcBef>
              <a:spcAft>
                <a:spcPts val="0"/>
              </a:spcAft>
              <a:buSzPts val="1400"/>
              <a:buChar char="○"/>
            </a:pPr>
            <a:r>
              <a:rPr lang="en"/>
              <a:t>Allows for macroeconomic changes over time and across countries</a:t>
            </a:r>
            <a:br>
              <a:rPr lang="en"/>
            </a:br>
            <a:endParaRPr/>
          </a:p>
          <a:p>
            <a:pPr indent="-342900" lvl="0" marL="457200" rtl="0" algn="l">
              <a:lnSpc>
                <a:spcPct val="100000"/>
              </a:lnSpc>
              <a:spcBef>
                <a:spcPts val="0"/>
              </a:spcBef>
              <a:spcAft>
                <a:spcPts val="0"/>
              </a:spcAft>
              <a:buClr>
                <a:schemeClr val="accent2"/>
              </a:buClr>
              <a:buSzPts val="1800"/>
              <a:buAutoNum type="romanLcPeriod"/>
            </a:pPr>
            <a:r>
              <a:rPr lang="en">
                <a:solidFill>
                  <a:schemeClr val="accent2"/>
                </a:solidFill>
                <a:highlight>
                  <a:srgbClr val="FFFFFF"/>
                </a:highlight>
              </a:rPr>
              <a:t>Property Renovations and Their Impact on House Price Index Construction</a:t>
            </a:r>
            <a:br>
              <a:rPr lang="en">
                <a:solidFill>
                  <a:schemeClr val="accent2"/>
                </a:solidFill>
              </a:rPr>
            </a:br>
            <a:r>
              <a:rPr lang="en">
                <a:solidFill>
                  <a:schemeClr val="accent2"/>
                </a:solidFill>
              </a:rPr>
              <a:t>										</a:t>
            </a:r>
            <a:r>
              <a:rPr lang="en" sz="1200">
                <a:solidFill>
                  <a:schemeClr val="accent2"/>
                </a:solidFill>
              </a:rPr>
              <a:t>b</a:t>
            </a:r>
            <a:r>
              <a:rPr lang="en" sz="1200">
                <a:solidFill>
                  <a:schemeClr val="accent2"/>
                </a:solidFill>
              </a:rPr>
              <a:t>y: A. N. Bogin and W. M. Doerner</a:t>
            </a:r>
            <a:endParaRPr sz="1200">
              <a:solidFill>
                <a:schemeClr val="accent2"/>
              </a:solidFill>
            </a:endParaRPr>
          </a:p>
          <a:p>
            <a:pPr indent="-317500" lvl="1" marL="914400" rtl="0" algn="l">
              <a:lnSpc>
                <a:spcPct val="100000"/>
              </a:lnSpc>
              <a:spcBef>
                <a:spcPts val="0"/>
              </a:spcBef>
              <a:spcAft>
                <a:spcPts val="0"/>
              </a:spcAft>
              <a:buSzPts val="1400"/>
              <a:buChar char="○"/>
            </a:pPr>
            <a:r>
              <a:rPr lang="en"/>
              <a:t>Uses: Ordinary Least Squares Estimator</a:t>
            </a:r>
            <a:endParaRPr/>
          </a:p>
          <a:p>
            <a:pPr indent="-317500" lvl="1" marL="914400" rtl="0" algn="l">
              <a:lnSpc>
                <a:spcPct val="100000"/>
              </a:lnSpc>
              <a:spcBef>
                <a:spcPts val="0"/>
              </a:spcBef>
              <a:spcAft>
                <a:spcPts val="0"/>
              </a:spcAft>
              <a:buSzPts val="1400"/>
              <a:buChar char="○"/>
            </a:pPr>
            <a:r>
              <a:rPr lang="en"/>
              <a:t>Introduces renovation control and fixed effects for HPI estimations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Methods / Research Questions</a:t>
            </a:r>
            <a:endParaRPr>
              <a:latin typeface="Merriweather"/>
              <a:ea typeface="Merriweather"/>
              <a:cs typeface="Merriweather"/>
              <a:sym typeface="Merriweather"/>
            </a:endParaRPr>
          </a:p>
        </p:txBody>
      </p:sp>
      <p:sp>
        <p:nvSpPr>
          <p:cNvPr id="94" name="Google Shape;94;p17"/>
          <p:cNvSpPr txBox="1"/>
          <p:nvPr>
            <p:ph idx="1" type="body"/>
          </p:nvPr>
        </p:nvSpPr>
        <p:spPr>
          <a:xfrm>
            <a:off x="155850" y="1177725"/>
            <a:ext cx="3999900" cy="368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Principal Component Analysis</a:t>
            </a:r>
            <a:endParaRPr/>
          </a:p>
          <a:p>
            <a:pPr indent="-342900" lvl="0" marL="457200" rtl="0" algn="l">
              <a:spcBef>
                <a:spcPts val="0"/>
              </a:spcBef>
              <a:spcAft>
                <a:spcPts val="0"/>
              </a:spcAft>
              <a:buSzPts val="1800"/>
              <a:buAutoNum type="arabicPeriod"/>
            </a:pPr>
            <a:r>
              <a:rPr lang="en"/>
              <a:t>Common Factor Analysis</a:t>
            </a:r>
            <a:endParaRPr/>
          </a:p>
          <a:p>
            <a:pPr indent="-342900" lvl="0" marL="457200" rtl="0" algn="l">
              <a:spcBef>
                <a:spcPts val="0"/>
              </a:spcBef>
              <a:spcAft>
                <a:spcPts val="0"/>
              </a:spcAft>
              <a:buSzPts val="1800"/>
              <a:buAutoNum type="arabicPeriod"/>
            </a:pPr>
            <a:r>
              <a:rPr lang="en"/>
              <a:t>Random Forest</a:t>
            </a:r>
            <a:endParaRPr/>
          </a:p>
          <a:p>
            <a:pPr indent="-342900" lvl="0" marL="457200" rtl="0" algn="l">
              <a:spcBef>
                <a:spcPts val="0"/>
              </a:spcBef>
              <a:spcAft>
                <a:spcPts val="0"/>
              </a:spcAft>
              <a:buSzPts val="1800"/>
              <a:buAutoNum type="arabicPeriod"/>
            </a:pPr>
            <a:r>
              <a:rPr lang="en"/>
              <a:t>Linear Multivariate Regression</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en">
                <a:solidFill>
                  <a:schemeClr val="accent2"/>
                </a:solidFill>
              </a:rPr>
              <a:t>What are the most important features of (and their marginal effects) on home prices in Ames, Iowa?</a:t>
            </a:r>
            <a:endParaRPr>
              <a:solidFill>
                <a:schemeClr val="accent2"/>
              </a:solidFill>
            </a:endParaRPr>
          </a:p>
        </p:txBody>
      </p:sp>
      <p:sp>
        <p:nvSpPr>
          <p:cNvPr id="95" name="Google Shape;95;p17"/>
          <p:cNvSpPr txBox="1"/>
          <p:nvPr>
            <p:ph idx="4294967295" type="body"/>
          </p:nvPr>
        </p:nvSpPr>
        <p:spPr>
          <a:xfrm>
            <a:off x="4913088" y="1017725"/>
            <a:ext cx="3375600" cy="41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a:t>
            </a:r>
            <a:r>
              <a:rPr lang="en"/>
              <a:t>ummary Statistics</a:t>
            </a:r>
            <a:endParaRPr/>
          </a:p>
        </p:txBody>
      </p:sp>
      <p:graphicFrame>
        <p:nvGraphicFramePr>
          <p:cNvPr id="96" name="Google Shape;96;p17"/>
          <p:cNvGraphicFramePr/>
          <p:nvPr/>
        </p:nvGraphicFramePr>
        <p:xfrm>
          <a:off x="4205613" y="1586200"/>
          <a:ext cx="3000000" cy="3000000"/>
        </p:xfrm>
        <a:graphic>
          <a:graphicData uri="http://schemas.openxmlformats.org/drawingml/2006/table">
            <a:tbl>
              <a:tblPr>
                <a:noFill/>
                <a:tableStyleId>{7E32BD83-D33D-46F7-9F41-A982073DE25D}</a:tableStyleId>
              </a:tblPr>
              <a:tblGrid>
                <a:gridCol w="1426250"/>
                <a:gridCol w="759275"/>
                <a:gridCol w="912050"/>
                <a:gridCol w="872975"/>
                <a:gridCol w="819975"/>
              </a:tblGrid>
              <a:tr h="396200">
                <a:tc>
                  <a:txBody>
                    <a:bodyPr/>
                    <a:lstStyle/>
                    <a:p>
                      <a:pPr indent="0" lvl="0" marL="0" rtl="0" algn="l">
                        <a:spcBef>
                          <a:spcPts val="0"/>
                        </a:spcBef>
                        <a:spcAft>
                          <a:spcPts val="0"/>
                        </a:spcAft>
                        <a:buNone/>
                      </a:pPr>
                      <a:r>
                        <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3"/>
                          </a:solidFill>
                          <a:latin typeface="Merriweather"/>
                          <a:ea typeface="Merriweather"/>
                          <a:cs typeface="Merriweather"/>
                          <a:sym typeface="Merriweather"/>
                        </a:rPr>
                        <a:t>min.</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3"/>
                          </a:solidFill>
                          <a:latin typeface="Merriweather"/>
                          <a:ea typeface="Merriweather"/>
                          <a:cs typeface="Merriweather"/>
                          <a:sym typeface="Merriweather"/>
                        </a:rPr>
                        <a:t>max.</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3"/>
                          </a:solidFill>
                          <a:latin typeface="Merriweather"/>
                          <a:ea typeface="Merriweather"/>
                          <a:cs typeface="Merriweather"/>
                          <a:sym typeface="Merriweather"/>
                        </a:rPr>
                        <a:t>median</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3"/>
                          </a:solidFill>
                          <a:latin typeface="Merriweather"/>
                          <a:ea typeface="Merriweather"/>
                          <a:cs typeface="Merriweather"/>
                          <a:sym typeface="Merriweather"/>
                        </a:rPr>
                        <a:t>mean</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r">
                        <a:spcBef>
                          <a:spcPts val="0"/>
                        </a:spcBef>
                        <a:spcAft>
                          <a:spcPts val="0"/>
                        </a:spcAft>
                        <a:buNone/>
                      </a:pPr>
                      <a:r>
                        <a:rPr lang="en" sz="1200">
                          <a:solidFill>
                            <a:schemeClr val="accent3"/>
                          </a:solidFill>
                          <a:latin typeface="Merriweather"/>
                          <a:ea typeface="Merriweather"/>
                          <a:cs typeface="Merriweather"/>
                          <a:sym typeface="Merriweather"/>
                        </a:rPr>
                        <a:t>Sale Price ($)</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12,789</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755,000</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160,000</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180,796</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r">
                        <a:spcBef>
                          <a:spcPts val="0"/>
                        </a:spcBef>
                        <a:spcAft>
                          <a:spcPts val="0"/>
                        </a:spcAft>
                        <a:buNone/>
                      </a:pPr>
                      <a:r>
                        <a:rPr lang="en" sz="1200">
                          <a:solidFill>
                            <a:schemeClr val="accent3"/>
                          </a:solidFill>
                          <a:latin typeface="Merriweather"/>
                          <a:ea typeface="Merriweather"/>
                          <a:cs typeface="Merriweather"/>
                          <a:sym typeface="Merriweather"/>
                        </a:rPr>
                        <a:t>Lot Area (sq ft)</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1,300</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215,245</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9,436</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10,148</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96200">
                <a:tc>
                  <a:txBody>
                    <a:bodyPr/>
                    <a:lstStyle/>
                    <a:p>
                      <a:pPr indent="0" lvl="0" marL="0" rtl="0" algn="r">
                        <a:spcBef>
                          <a:spcPts val="0"/>
                        </a:spcBef>
                        <a:spcAft>
                          <a:spcPts val="0"/>
                        </a:spcAft>
                        <a:buNone/>
                      </a:pPr>
                      <a:r>
                        <a:rPr lang="en" sz="1200">
                          <a:solidFill>
                            <a:schemeClr val="accent3"/>
                          </a:solidFill>
                          <a:latin typeface="Merriweather"/>
                          <a:ea typeface="Merriweather"/>
                          <a:cs typeface="Merriweather"/>
                          <a:sym typeface="Merriweather"/>
                        </a:rPr>
                        <a:t>Bedrooms</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0</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8</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3</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96200">
                <a:tc>
                  <a:txBody>
                    <a:bodyPr/>
                    <a:lstStyle/>
                    <a:p>
                      <a:pPr indent="0" lvl="0" marL="0" rtl="0" algn="r">
                        <a:spcBef>
                          <a:spcPts val="0"/>
                        </a:spcBef>
                        <a:spcAft>
                          <a:spcPts val="0"/>
                        </a:spcAft>
                        <a:buNone/>
                      </a:pPr>
                      <a:r>
                        <a:rPr lang="en" sz="1200">
                          <a:solidFill>
                            <a:schemeClr val="accent3"/>
                          </a:solidFill>
                          <a:latin typeface="Merriweather"/>
                          <a:ea typeface="Merriweather"/>
                          <a:cs typeface="Merriweather"/>
                          <a:sym typeface="Merriweather"/>
                        </a:rPr>
                        <a:t>Full Bathrooms</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0</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4</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2</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r">
                        <a:spcBef>
                          <a:spcPts val="0"/>
                        </a:spcBef>
                        <a:spcAft>
                          <a:spcPts val="0"/>
                        </a:spcAft>
                        <a:buNone/>
                      </a:pPr>
                      <a:r>
                        <a:rPr lang="en" sz="1200">
                          <a:solidFill>
                            <a:schemeClr val="accent3"/>
                          </a:solidFill>
                          <a:latin typeface="Merriweather"/>
                          <a:ea typeface="Merriweather"/>
                          <a:cs typeface="Merriweather"/>
                          <a:sym typeface="Merriweather"/>
                        </a:rPr>
                        <a:t>Fireplaces</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0</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4</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1</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96200">
                <a:tc>
                  <a:txBody>
                    <a:bodyPr/>
                    <a:lstStyle/>
                    <a:p>
                      <a:pPr indent="0" lvl="0" marL="0" rtl="0" algn="r">
                        <a:spcBef>
                          <a:spcPts val="0"/>
                        </a:spcBef>
                        <a:spcAft>
                          <a:spcPts val="0"/>
                        </a:spcAft>
                        <a:buNone/>
                      </a:pPr>
                      <a:r>
                        <a:rPr lang="en" sz="1200">
                          <a:solidFill>
                            <a:schemeClr val="accent3"/>
                          </a:solidFill>
                          <a:latin typeface="Merriweather"/>
                          <a:ea typeface="Merriweather"/>
                          <a:cs typeface="Merriweather"/>
                          <a:sym typeface="Merriweather"/>
                        </a:rPr>
                        <a:t>Overall Quality</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1</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10</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6</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r">
                        <a:spcBef>
                          <a:spcPts val="0"/>
                        </a:spcBef>
                        <a:spcAft>
                          <a:spcPts val="0"/>
                        </a:spcAft>
                        <a:buNone/>
                      </a:pPr>
                      <a:r>
                        <a:rPr lang="en" sz="1200">
                          <a:solidFill>
                            <a:schemeClr val="accent3"/>
                          </a:solidFill>
                          <a:latin typeface="Merriweather"/>
                          <a:ea typeface="Merriweather"/>
                          <a:cs typeface="Merriweather"/>
                          <a:sym typeface="Merriweather"/>
                        </a:rPr>
                        <a:t>Garage Cars</a:t>
                      </a:r>
                      <a:endParaRPr sz="1200">
                        <a:solidFill>
                          <a:schemeClr val="accent3"/>
                        </a:solidFill>
                        <a:latin typeface="Merriweather"/>
                        <a:ea typeface="Merriweather"/>
                        <a:cs typeface="Merriweather"/>
                        <a:sym typeface="Merriweather"/>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0</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5</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2</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a:t>
                      </a:r>
                      <a:endParaRPr>
                        <a:solidFill>
                          <a:schemeClr val="accent3"/>
                        </a:solidFill>
                        <a:latin typeface="Proxima Nova"/>
                        <a:ea typeface="Proxima Nova"/>
                        <a:cs typeface="Proxima Nova"/>
                        <a:sym typeface="Proxima Nova"/>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Principal</a:t>
            </a:r>
            <a:r>
              <a:rPr lang="en">
                <a:latin typeface="Merriweather"/>
                <a:ea typeface="Merriweather"/>
                <a:cs typeface="Merriweather"/>
                <a:sym typeface="Merriweather"/>
              </a:rPr>
              <a:t> Component Analysis	</a:t>
            </a:r>
            <a:endParaRPr>
              <a:latin typeface="Merriweather"/>
              <a:ea typeface="Merriweather"/>
              <a:cs typeface="Merriweather"/>
              <a:sym typeface="Merriweather"/>
            </a:endParaRPr>
          </a:p>
        </p:txBody>
      </p:sp>
      <p:sp>
        <p:nvSpPr>
          <p:cNvPr id="102" name="Google Shape;102;p18"/>
          <p:cNvSpPr txBox="1"/>
          <p:nvPr>
            <p:ph idx="1" type="body"/>
          </p:nvPr>
        </p:nvSpPr>
        <p:spPr>
          <a:xfrm>
            <a:off x="311700" y="1152475"/>
            <a:ext cx="5238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PCA analysis was done on numerical variables using a varimax rotation</a:t>
            </a:r>
            <a:endParaRPr/>
          </a:p>
          <a:p>
            <a:pPr indent="-342900" lvl="0" marL="457200" rtl="0" algn="l">
              <a:spcBef>
                <a:spcPts val="0"/>
              </a:spcBef>
              <a:spcAft>
                <a:spcPts val="0"/>
              </a:spcAft>
              <a:buSzPts val="1800"/>
              <a:buChar char="●"/>
            </a:pPr>
            <a:r>
              <a:rPr lang="en"/>
              <a:t>Three components were the most optimal and explained the most variance </a:t>
            </a:r>
            <a:endParaRPr/>
          </a:p>
          <a:p>
            <a:pPr indent="-342900" lvl="0" marL="457200" rtl="0" algn="l">
              <a:spcBef>
                <a:spcPts val="0"/>
              </a:spcBef>
              <a:spcAft>
                <a:spcPts val="0"/>
              </a:spcAft>
              <a:buSzPts val="1800"/>
              <a:buChar char="●"/>
            </a:pPr>
            <a:r>
              <a:rPr lang="en"/>
              <a:t>Bartlett’s Test of Sphericity → </a:t>
            </a:r>
            <a:r>
              <a:rPr lang="en"/>
              <a:t>p-value &lt; 2.22e-16</a:t>
            </a:r>
            <a:endParaRPr/>
          </a:p>
          <a:p>
            <a:pPr indent="-342900" lvl="0" marL="457200" rtl="0" algn="l">
              <a:spcBef>
                <a:spcPts val="0"/>
              </a:spcBef>
              <a:spcAft>
                <a:spcPts val="0"/>
              </a:spcAft>
              <a:buSzPts val="1800"/>
              <a:buChar char="●"/>
            </a:pPr>
            <a:r>
              <a:rPr lang="en"/>
              <a:t>KMO Sampling Adequacy → 0.83</a:t>
            </a:r>
            <a:endParaRPr/>
          </a:p>
        </p:txBody>
      </p:sp>
      <p:pic>
        <p:nvPicPr>
          <p:cNvPr id="103" name="Google Shape;103;p18"/>
          <p:cNvPicPr preferRelativeResize="0"/>
          <p:nvPr/>
        </p:nvPicPr>
        <p:blipFill rotWithShape="1">
          <a:blip r:embed="rId3">
            <a:alphaModFix/>
          </a:blip>
          <a:srcRect b="0" l="3344" r="0" t="0"/>
          <a:stretch/>
        </p:blipFill>
        <p:spPr>
          <a:xfrm>
            <a:off x="5861900" y="1068725"/>
            <a:ext cx="2743000" cy="3752850"/>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Common Factor Analysis</a:t>
            </a:r>
            <a:endParaRPr>
              <a:latin typeface="Merriweather"/>
              <a:ea typeface="Merriweather"/>
              <a:cs typeface="Merriweather"/>
              <a:sym typeface="Merriweather"/>
            </a:endParaRPr>
          </a:p>
        </p:txBody>
      </p:sp>
      <p:pic>
        <p:nvPicPr>
          <p:cNvPr id="109" name="Google Shape;109;p19"/>
          <p:cNvPicPr preferRelativeResize="0"/>
          <p:nvPr/>
        </p:nvPicPr>
        <p:blipFill>
          <a:blip r:embed="rId3">
            <a:alphaModFix/>
          </a:blip>
          <a:stretch>
            <a:fillRect/>
          </a:stretch>
        </p:blipFill>
        <p:spPr>
          <a:xfrm>
            <a:off x="5938793" y="4153872"/>
            <a:ext cx="3122099" cy="805703"/>
          </a:xfrm>
          <a:prstGeom prst="rect">
            <a:avLst/>
          </a:prstGeom>
          <a:noFill/>
          <a:ln cap="flat" cmpd="sng" w="9525">
            <a:solidFill>
              <a:srgbClr val="000000"/>
            </a:solidFill>
            <a:prstDash val="solid"/>
            <a:round/>
            <a:headEnd len="sm" w="sm" type="none"/>
            <a:tailEnd len="sm" w="sm" type="none"/>
          </a:ln>
        </p:spPr>
      </p:pic>
      <p:sp>
        <p:nvSpPr>
          <p:cNvPr id="110" name="Google Shape;110;p19"/>
          <p:cNvSpPr txBox="1"/>
          <p:nvPr>
            <p:ph idx="1" type="body"/>
          </p:nvPr>
        </p:nvSpPr>
        <p:spPr>
          <a:xfrm>
            <a:off x="311700" y="1152475"/>
            <a:ext cx="5142300" cy="3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we did:</a:t>
            </a:r>
            <a:endParaRPr b="1"/>
          </a:p>
          <a:p>
            <a:pPr indent="-342900" lvl="0" marL="457200" rtl="0" algn="l">
              <a:spcBef>
                <a:spcPts val="1600"/>
              </a:spcBef>
              <a:spcAft>
                <a:spcPts val="0"/>
              </a:spcAft>
              <a:buSzPts val="1800"/>
              <a:buAutoNum type="arabicPeriod"/>
            </a:pPr>
            <a:r>
              <a:rPr lang="en"/>
              <a:t>Ran CFA with varimax rotation on our numeric variables to better understand factors at play in our dataset:</a:t>
            </a:r>
            <a:endParaRPr/>
          </a:p>
          <a:p>
            <a:pPr indent="-317500" lvl="1" marL="914400" rtl="0" algn="l">
              <a:spcBef>
                <a:spcPts val="0"/>
              </a:spcBef>
              <a:spcAft>
                <a:spcPts val="0"/>
              </a:spcAft>
              <a:buSzPts val="1400"/>
              <a:buAutoNum type="alphaLcPeriod"/>
            </a:pPr>
            <a:r>
              <a:rPr lang="en"/>
              <a:t>Factor 1: Quality, Age, Size, and Quantity</a:t>
            </a:r>
            <a:endParaRPr/>
          </a:p>
          <a:p>
            <a:pPr indent="-317500" lvl="1" marL="914400" rtl="0" algn="l">
              <a:spcBef>
                <a:spcPts val="0"/>
              </a:spcBef>
              <a:spcAft>
                <a:spcPts val="0"/>
              </a:spcAft>
              <a:buSzPts val="1400"/>
              <a:buAutoNum type="alphaLcPeriod"/>
            </a:pPr>
            <a:r>
              <a:rPr lang="en"/>
              <a:t>Factor 2: Basement</a:t>
            </a:r>
            <a:endParaRPr/>
          </a:p>
          <a:p>
            <a:pPr indent="-317500" lvl="1" marL="914400" rtl="0" algn="l">
              <a:spcBef>
                <a:spcPts val="0"/>
              </a:spcBef>
              <a:spcAft>
                <a:spcPts val="0"/>
              </a:spcAft>
              <a:buSzPts val="1400"/>
              <a:buAutoNum type="alphaLcPeriod"/>
            </a:pPr>
            <a:r>
              <a:rPr lang="en"/>
              <a:t>Factor 3: Fireplaces</a:t>
            </a:r>
            <a:endParaRPr/>
          </a:p>
          <a:p>
            <a:pPr indent="-342900" lvl="0" marL="457200" rtl="0" algn="l">
              <a:spcBef>
                <a:spcPts val="0"/>
              </a:spcBef>
              <a:spcAft>
                <a:spcPts val="0"/>
              </a:spcAft>
              <a:buSzPts val="1800"/>
              <a:buAutoNum type="arabicPeriod"/>
            </a:pPr>
            <a:r>
              <a:rPr lang="en"/>
              <a:t>Conclusions:</a:t>
            </a:r>
            <a:endParaRPr/>
          </a:p>
          <a:p>
            <a:pPr indent="-317500" lvl="1" marL="914400" rtl="0" algn="l">
              <a:spcBef>
                <a:spcPts val="0"/>
              </a:spcBef>
              <a:spcAft>
                <a:spcPts val="0"/>
              </a:spcAft>
              <a:buSzPts val="1400"/>
              <a:buAutoNum type="alphaLcPeriod"/>
            </a:pPr>
            <a:r>
              <a:rPr lang="en"/>
              <a:t>58.3% Cumulative Variance</a:t>
            </a:r>
            <a:endParaRPr/>
          </a:p>
          <a:p>
            <a:pPr indent="-317500" lvl="1" marL="914400" rtl="0" algn="l">
              <a:spcBef>
                <a:spcPts val="0"/>
              </a:spcBef>
              <a:spcAft>
                <a:spcPts val="0"/>
              </a:spcAft>
              <a:buSzPts val="1400"/>
              <a:buAutoNum type="alphaLcPeriod"/>
            </a:pPr>
            <a:r>
              <a:rPr lang="en"/>
              <a:t>Newer, Larger homes → Higher Quality Ratings</a:t>
            </a:r>
            <a:endParaRPr/>
          </a:p>
          <a:p>
            <a:pPr indent="-317500" lvl="1" marL="914400" rtl="0" algn="l">
              <a:spcBef>
                <a:spcPts val="0"/>
              </a:spcBef>
              <a:spcAft>
                <a:spcPts val="0"/>
              </a:spcAft>
              <a:buSzPts val="1400"/>
              <a:buAutoNum type="alphaLcPeriod"/>
            </a:pPr>
            <a:r>
              <a:rPr lang="en"/>
              <a:t>Basement variables could be consolidated.</a:t>
            </a:r>
            <a:endParaRPr/>
          </a:p>
        </p:txBody>
      </p:sp>
      <p:sp>
        <p:nvSpPr>
          <p:cNvPr id="111" name="Google Shape;111;p19"/>
          <p:cNvSpPr/>
          <p:nvPr/>
        </p:nvSpPr>
        <p:spPr>
          <a:xfrm>
            <a:off x="5745775" y="4825775"/>
            <a:ext cx="118500" cy="1338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9"/>
          <p:cNvPicPr preferRelativeResize="0"/>
          <p:nvPr/>
        </p:nvPicPr>
        <p:blipFill rotWithShape="1">
          <a:blip r:embed="rId4">
            <a:alphaModFix/>
          </a:blip>
          <a:srcRect b="0" l="0" r="0" t="1845"/>
          <a:stretch/>
        </p:blipFill>
        <p:spPr>
          <a:xfrm>
            <a:off x="5938800" y="1080875"/>
            <a:ext cx="3122101" cy="30730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PCA </a:t>
            </a:r>
            <a:r>
              <a:rPr lang="en">
                <a:latin typeface="Merriweather"/>
                <a:ea typeface="Merriweather"/>
                <a:cs typeface="Merriweather"/>
                <a:sym typeface="Merriweather"/>
              </a:rPr>
              <a:t>Results </a:t>
            </a:r>
            <a:endParaRPr>
              <a:latin typeface="Merriweather"/>
              <a:ea typeface="Merriweather"/>
              <a:cs typeface="Merriweather"/>
              <a:sym typeface="Merriweather"/>
            </a:endParaRPr>
          </a:p>
        </p:txBody>
      </p:sp>
      <p:sp>
        <p:nvSpPr>
          <p:cNvPr id="118" name="Google Shape;118;p20"/>
          <p:cNvSpPr txBox="1"/>
          <p:nvPr>
            <p:ph idx="1" type="body"/>
          </p:nvPr>
        </p:nvSpPr>
        <p:spPr>
          <a:xfrm>
            <a:off x="419350" y="1152475"/>
            <a:ext cx="4975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Component 1 </a:t>
            </a:r>
            <a:endParaRPr/>
          </a:p>
          <a:p>
            <a:pPr indent="-317500" lvl="1" marL="914400" rtl="0" algn="l">
              <a:spcBef>
                <a:spcPts val="0"/>
              </a:spcBef>
              <a:spcAft>
                <a:spcPts val="0"/>
              </a:spcAft>
              <a:buSzPts val="1400"/>
              <a:buAutoNum type="alphaLcPeriod"/>
            </a:pPr>
            <a:r>
              <a:rPr lang="en"/>
              <a:t>Year Built → 0.831</a:t>
            </a:r>
            <a:endParaRPr/>
          </a:p>
          <a:p>
            <a:pPr indent="-317500" lvl="1" marL="914400" rtl="0" algn="l">
              <a:spcBef>
                <a:spcPts val="0"/>
              </a:spcBef>
              <a:spcAft>
                <a:spcPts val="0"/>
              </a:spcAft>
              <a:buSzPts val="1400"/>
              <a:buAutoNum type="alphaLcPeriod"/>
            </a:pPr>
            <a:r>
              <a:rPr lang="en"/>
              <a:t>Year </a:t>
            </a:r>
            <a:r>
              <a:rPr lang="en"/>
              <a:t>Remodeled</a:t>
            </a:r>
            <a:r>
              <a:rPr lang="en"/>
              <a:t> → 0.812</a:t>
            </a:r>
            <a:endParaRPr/>
          </a:p>
          <a:p>
            <a:pPr indent="-317500" lvl="1" marL="914400" rtl="0" algn="l">
              <a:spcBef>
                <a:spcPts val="0"/>
              </a:spcBef>
              <a:spcAft>
                <a:spcPts val="0"/>
              </a:spcAft>
              <a:buSzPts val="1400"/>
              <a:buAutoNum type="alphaLcPeriod"/>
            </a:pPr>
            <a:r>
              <a:rPr lang="en"/>
              <a:t>Garage Year Built → 0.858</a:t>
            </a:r>
            <a:endParaRPr/>
          </a:p>
          <a:p>
            <a:pPr indent="-342900" lvl="0" marL="457200" rtl="0" algn="l">
              <a:spcBef>
                <a:spcPts val="0"/>
              </a:spcBef>
              <a:spcAft>
                <a:spcPts val="0"/>
              </a:spcAft>
              <a:buSzPts val="1800"/>
              <a:buAutoNum type="arabicPeriod"/>
            </a:pPr>
            <a:r>
              <a:rPr lang="en"/>
              <a:t>Component 2</a:t>
            </a:r>
            <a:endParaRPr/>
          </a:p>
          <a:p>
            <a:pPr indent="-317500" lvl="1" marL="914400" rtl="0" algn="l">
              <a:spcBef>
                <a:spcPts val="0"/>
              </a:spcBef>
              <a:spcAft>
                <a:spcPts val="0"/>
              </a:spcAft>
              <a:buSzPts val="1400"/>
              <a:buAutoNum type="alphaLcPeriod"/>
            </a:pPr>
            <a:r>
              <a:rPr lang="en"/>
              <a:t>Finished Square footage of Basement → 0.840</a:t>
            </a:r>
            <a:endParaRPr/>
          </a:p>
          <a:p>
            <a:pPr indent="-342900" lvl="0" marL="457200" rtl="0" algn="l">
              <a:spcBef>
                <a:spcPts val="0"/>
              </a:spcBef>
              <a:spcAft>
                <a:spcPts val="0"/>
              </a:spcAft>
              <a:buSzPts val="1800"/>
              <a:buAutoNum type="arabicPeriod"/>
            </a:pPr>
            <a:r>
              <a:rPr lang="en"/>
              <a:t>Component 3</a:t>
            </a:r>
            <a:endParaRPr/>
          </a:p>
          <a:p>
            <a:pPr indent="-317500" lvl="1" marL="914400" rtl="0" algn="l">
              <a:spcBef>
                <a:spcPts val="0"/>
              </a:spcBef>
              <a:spcAft>
                <a:spcPts val="0"/>
              </a:spcAft>
              <a:buSzPts val="1400"/>
              <a:buAutoNum type="alphaLcPeriod"/>
            </a:pPr>
            <a:r>
              <a:rPr lang="en"/>
              <a:t>Lot Frontage → 0.753</a:t>
            </a:r>
            <a:endParaRPr/>
          </a:p>
          <a:p>
            <a:pPr indent="-317500" lvl="1" marL="914400" rtl="0" algn="l">
              <a:spcBef>
                <a:spcPts val="0"/>
              </a:spcBef>
              <a:spcAft>
                <a:spcPts val="0"/>
              </a:spcAft>
              <a:buSzPts val="1400"/>
              <a:buAutoNum type="alphaLcPeriod"/>
            </a:pPr>
            <a:r>
              <a:rPr lang="en"/>
              <a:t>Lot Area → 0.710</a:t>
            </a:r>
            <a:endParaRPr/>
          </a:p>
          <a:p>
            <a:pPr indent="-342900" lvl="0" marL="457200" rtl="0" algn="l">
              <a:spcBef>
                <a:spcPts val="0"/>
              </a:spcBef>
              <a:spcAft>
                <a:spcPts val="0"/>
              </a:spcAft>
              <a:buSzPts val="1800"/>
              <a:buAutoNum type="arabicPeriod"/>
            </a:pPr>
            <a:r>
              <a:rPr lang="en"/>
              <a:t>Cumulative Variance of 62%</a:t>
            </a:r>
            <a:endParaRPr/>
          </a:p>
        </p:txBody>
      </p:sp>
      <p:pic>
        <p:nvPicPr>
          <p:cNvPr id="119" name="Google Shape;119;p20"/>
          <p:cNvPicPr preferRelativeResize="0"/>
          <p:nvPr/>
        </p:nvPicPr>
        <p:blipFill>
          <a:blip r:embed="rId3">
            <a:alphaModFix/>
          </a:blip>
          <a:stretch>
            <a:fillRect/>
          </a:stretch>
        </p:blipFill>
        <p:spPr>
          <a:xfrm>
            <a:off x="5716075" y="1017725"/>
            <a:ext cx="3116225" cy="3822000"/>
          </a:xfrm>
          <a:prstGeom prst="rect">
            <a:avLst/>
          </a:prstGeom>
          <a:noFill/>
          <a:ln cap="flat" cmpd="sng" w="28575">
            <a:solidFill>
              <a:schemeClr val="lt2"/>
            </a:solidFill>
            <a:prstDash val="solid"/>
            <a:round/>
            <a:headEnd len="sm" w="sm" type="none"/>
            <a:tailEnd len="sm" w="sm" type="none"/>
          </a:ln>
        </p:spPr>
      </p:pic>
      <p:sp>
        <p:nvSpPr>
          <p:cNvPr id="120" name="Google Shape;120;p20"/>
          <p:cNvSpPr/>
          <p:nvPr/>
        </p:nvSpPr>
        <p:spPr>
          <a:xfrm>
            <a:off x="7643500" y="4617200"/>
            <a:ext cx="406800" cy="1563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4735400" y="1152475"/>
            <a:ext cx="4295700" cy="15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it works</a:t>
            </a:r>
            <a:r>
              <a:rPr b="1" lang="en"/>
              <a:t>:</a:t>
            </a:r>
            <a:endParaRPr b="1"/>
          </a:p>
          <a:p>
            <a:pPr indent="-317500" lvl="0" marL="457200" rtl="0" algn="l">
              <a:spcBef>
                <a:spcPts val="1600"/>
              </a:spcBef>
              <a:spcAft>
                <a:spcPts val="0"/>
              </a:spcAft>
              <a:buSzPts val="1400"/>
              <a:buChar char="●"/>
            </a:pPr>
            <a:r>
              <a:rPr lang="en" sz="1400"/>
              <a:t>500 Decision Trees </a:t>
            </a:r>
            <a:r>
              <a:rPr b="1" lang="en" sz="1400"/>
              <a:t>predict Low</a:t>
            </a:r>
            <a:r>
              <a:rPr lang="en" sz="1400"/>
              <a:t>, </a:t>
            </a:r>
            <a:r>
              <a:rPr b="1" lang="en" sz="1400"/>
              <a:t>Low Middle</a:t>
            </a:r>
            <a:r>
              <a:rPr lang="en" sz="1400"/>
              <a:t>, </a:t>
            </a:r>
            <a:r>
              <a:rPr b="1" lang="en" sz="1400"/>
              <a:t>High Middle</a:t>
            </a:r>
            <a:r>
              <a:rPr lang="en" sz="1400"/>
              <a:t>, or </a:t>
            </a:r>
            <a:r>
              <a:rPr b="1" lang="en" sz="1400"/>
              <a:t>High</a:t>
            </a:r>
            <a:r>
              <a:rPr lang="en" sz="1400"/>
              <a:t> for each home based on the 54 variables. Trees </a:t>
            </a:r>
            <a:r>
              <a:rPr b="1" lang="en" sz="1400"/>
              <a:t>split on Impurity</a:t>
            </a:r>
            <a:r>
              <a:rPr lang="en" sz="1400"/>
              <a:t>. We want homogenous nodes. </a:t>
            </a:r>
            <a:r>
              <a:rPr b="1" lang="en" sz="1400"/>
              <a:t>RF Majority Vote</a:t>
            </a:r>
            <a:r>
              <a:rPr lang="en" sz="1400"/>
              <a:t>.</a:t>
            </a:r>
            <a:endParaRPr sz="1400"/>
          </a:p>
          <a:p>
            <a:pPr indent="0" lvl="0" marL="0" rtl="0" algn="l">
              <a:spcBef>
                <a:spcPts val="1600"/>
              </a:spcBef>
              <a:spcAft>
                <a:spcPts val="1600"/>
              </a:spcAft>
              <a:buNone/>
            </a:pPr>
            <a:r>
              <a:t/>
            </a:r>
            <a:endParaRPr sz="1400"/>
          </a:p>
        </p:txBody>
      </p:sp>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Random Forest - Sale Price Classification</a:t>
            </a:r>
            <a:endParaRPr>
              <a:latin typeface="Merriweather"/>
              <a:ea typeface="Merriweather"/>
              <a:cs typeface="Merriweather"/>
              <a:sym typeface="Merriweather"/>
            </a:endParaRPr>
          </a:p>
        </p:txBody>
      </p:sp>
      <p:sp>
        <p:nvSpPr>
          <p:cNvPr id="127" name="Google Shape;127;p21"/>
          <p:cNvSpPr txBox="1"/>
          <p:nvPr>
            <p:ph idx="1" type="body"/>
          </p:nvPr>
        </p:nvSpPr>
        <p:spPr>
          <a:xfrm>
            <a:off x="311700" y="1152475"/>
            <a:ext cx="4133400" cy="3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we did:</a:t>
            </a:r>
            <a:endParaRPr b="1"/>
          </a:p>
          <a:p>
            <a:pPr indent="-342900" lvl="0" marL="457200" rtl="0" algn="l">
              <a:spcBef>
                <a:spcPts val="1600"/>
              </a:spcBef>
              <a:spcAft>
                <a:spcPts val="0"/>
              </a:spcAft>
              <a:buSzPts val="1800"/>
              <a:buAutoNum type="arabicPeriod"/>
            </a:pPr>
            <a:r>
              <a:rPr lang="en"/>
              <a:t>We split </a:t>
            </a:r>
            <a:r>
              <a:rPr lang="en"/>
              <a:t>Sale Price into 4 equally sized groups: </a:t>
            </a:r>
            <a:endParaRPr/>
          </a:p>
          <a:p>
            <a:pPr indent="-317500" lvl="1" marL="914400" rtl="0" algn="l">
              <a:spcBef>
                <a:spcPts val="0"/>
              </a:spcBef>
              <a:spcAft>
                <a:spcPts val="0"/>
              </a:spcAft>
              <a:buSzPts val="1400"/>
              <a:buAutoNum type="alphaLcPeriod"/>
            </a:pPr>
            <a:r>
              <a:rPr b="1" lang="en"/>
              <a:t>L</a:t>
            </a:r>
            <a:r>
              <a:rPr b="1" lang="en"/>
              <a:t>ow</a:t>
            </a:r>
            <a:r>
              <a:rPr lang="en"/>
              <a:t> (&lt;$129,499)</a:t>
            </a:r>
            <a:endParaRPr/>
          </a:p>
          <a:p>
            <a:pPr indent="-317500" lvl="1" marL="914400" rtl="0" algn="l">
              <a:spcBef>
                <a:spcPts val="0"/>
              </a:spcBef>
              <a:spcAft>
                <a:spcPts val="0"/>
              </a:spcAft>
              <a:buSzPts val="1400"/>
              <a:buAutoNum type="alphaLcPeriod"/>
            </a:pPr>
            <a:r>
              <a:rPr b="1" lang="en"/>
              <a:t>Low Middle </a:t>
            </a:r>
            <a:r>
              <a:rPr lang="en"/>
              <a:t>($129,500 - $160,000)</a:t>
            </a:r>
            <a:endParaRPr/>
          </a:p>
          <a:p>
            <a:pPr indent="-317500" lvl="1" marL="914400" rtl="0" algn="l">
              <a:spcBef>
                <a:spcPts val="0"/>
              </a:spcBef>
              <a:spcAft>
                <a:spcPts val="0"/>
              </a:spcAft>
              <a:buSzPts val="1400"/>
              <a:buAutoNum type="alphaLcPeriod"/>
            </a:pPr>
            <a:r>
              <a:rPr b="1" lang="en"/>
              <a:t>High Middle</a:t>
            </a:r>
            <a:r>
              <a:rPr lang="en"/>
              <a:t> ($160,001 - $213,500)</a:t>
            </a:r>
            <a:endParaRPr/>
          </a:p>
          <a:p>
            <a:pPr indent="-317500" lvl="1" marL="914400" rtl="0" algn="l">
              <a:spcBef>
                <a:spcPts val="0"/>
              </a:spcBef>
              <a:spcAft>
                <a:spcPts val="0"/>
              </a:spcAft>
              <a:buSzPts val="1400"/>
              <a:buAutoNum type="alphaLcPeriod"/>
            </a:pPr>
            <a:r>
              <a:rPr b="1" lang="en"/>
              <a:t>High</a:t>
            </a:r>
            <a:r>
              <a:rPr lang="en"/>
              <a:t> (&gt;$213,501)</a:t>
            </a:r>
            <a:endParaRPr/>
          </a:p>
          <a:p>
            <a:pPr indent="-342900" lvl="0" marL="457200" rtl="0" algn="l">
              <a:spcBef>
                <a:spcPts val="0"/>
              </a:spcBef>
              <a:spcAft>
                <a:spcPts val="0"/>
              </a:spcAft>
              <a:buSzPts val="1800"/>
              <a:buAutoNum type="arabicPeriod"/>
            </a:pPr>
            <a:r>
              <a:rPr lang="en"/>
              <a:t>Subset of 54 numeric home feature variables </a:t>
            </a:r>
            <a:br>
              <a:rPr lang="en"/>
            </a:br>
            <a:r>
              <a:rPr lang="en"/>
              <a:t>→ Train/Test Split (70/30)</a:t>
            </a:r>
            <a:endParaRPr/>
          </a:p>
          <a:p>
            <a:pPr indent="-342900" lvl="0" marL="457200" rtl="0" algn="l">
              <a:spcBef>
                <a:spcPts val="0"/>
              </a:spcBef>
              <a:spcAft>
                <a:spcPts val="0"/>
              </a:spcAft>
              <a:buSzPts val="1800"/>
              <a:buAutoNum type="arabicPeriod"/>
            </a:pPr>
            <a:r>
              <a:rPr lang="en"/>
              <a:t>Train Random Forest classifier</a:t>
            </a:r>
            <a:endParaRPr/>
          </a:p>
          <a:p>
            <a:pPr indent="-342900" lvl="0" marL="457200" rtl="0" algn="l">
              <a:spcBef>
                <a:spcPts val="0"/>
              </a:spcBef>
              <a:spcAft>
                <a:spcPts val="0"/>
              </a:spcAft>
              <a:buSzPts val="1800"/>
              <a:buAutoNum type="arabicPeriod"/>
            </a:pPr>
            <a:r>
              <a:rPr lang="en"/>
              <a:t>Test RF classifier &amp; Report Results</a:t>
            </a:r>
            <a:endParaRPr/>
          </a:p>
        </p:txBody>
      </p:sp>
      <p:pic>
        <p:nvPicPr>
          <p:cNvPr id="128" name="Google Shape;128;p21"/>
          <p:cNvPicPr preferRelativeResize="0"/>
          <p:nvPr/>
        </p:nvPicPr>
        <p:blipFill rotWithShape="1">
          <a:blip r:embed="rId3">
            <a:alphaModFix/>
          </a:blip>
          <a:srcRect b="44730" l="48440" r="0" t="0"/>
          <a:stretch/>
        </p:blipFill>
        <p:spPr>
          <a:xfrm>
            <a:off x="4735400" y="3018975"/>
            <a:ext cx="2685125" cy="1862799"/>
          </a:xfrm>
          <a:prstGeom prst="rect">
            <a:avLst/>
          </a:prstGeom>
          <a:noFill/>
          <a:ln cap="flat" cmpd="sng" w="9525">
            <a:solidFill>
              <a:schemeClr val="dk2"/>
            </a:solidFill>
            <a:prstDash val="solid"/>
            <a:round/>
            <a:headEnd len="sm" w="sm" type="none"/>
            <a:tailEnd len="sm" w="sm" type="none"/>
          </a:ln>
        </p:spPr>
      </p:pic>
      <p:cxnSp>
        <p:nvCxnSpPr>
          <p:cNvPr id="129" name="Google Shape;129;p21"/>
          <p:cNvCxnSpPr/>
          <p:nvPr/>
        </p:nvCxnSpPr>
        <p:spPr>
          <a:xfrm rot="10800000">
            <a:off x="4477600" y="1206975"/>
            <a:ext cx="18300" cy="3755700"/>
          </a:xfrm>
          <a:prstGeom prst="straightConnector1">
            <a:avLst/>
          </a:prstGeom>
          <a:noFill/>
          <a:ln cap="flat" cmpd="sng" w="19050">
            <a:solidFill>
              <a:schemeClr val="dk2"/>
            </a:solidFill>
            <a:prstDash val="solid"/>
            <a:round/>
            <a:headEnd len="med" w="med" type="none"/>
            <a:tailEnd len="med" w="med" type="none"/>
          </a:ln>
        </p:spPr>
      </p:cxnSp>
      <p:cxnSp>
        <p:nvCxnSpPr>
          <p:cNvPr id="130" name="Google Shape;130;p21"/>
          <p:cNvCxnSpPr/>
          <p:nvPr/>
        </p:nvCxnSpPr>
        <p:spPr>
          <a:xfrm flipH="1" rot="10800000">
            <a:off x="7277450" y="3949475"/>
            <a:ext cx="375300" cy="1800"/>
          </a:xfrm>
          <a:prstGeom prst="straightConnector1">
            <a:avLst/>
          </a:prstGeom>
          <a:noFill/>
          <a:ln cap="flat" cmpd="sng" w="38100">
            <a:solidFill>
              <a:schemeClr val="dk2"/>
            </a:solidFill>
            <a:prstDash val="solid"/>
            <a:round/>
            <a:headEnd len="med" w="med" type="none"/>
            <a:tailEnd len="med" w="med" type="triangle"/>
          </a:ln>
        </p:spPr>
      </p:cxnSp>
      <p:sp>
        <p:nvSpPr>
          <p:cNvPr id="131" name="Google Shape;131;p21"/>
          <p:cNvSpPr txBox="1"/>
          <p:nvPr>
            <p:ph idx="1" type="body"/>
          </p:nvPr>
        </p:nvSpPr>
        <p:spPr>
          <a:xfrm>
            <a:off x="4659200" y="2781350"/>
            <a:ext cx="1979400" cy="1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1 home with 54 feature variables</a:t>
            </a:r>
            <a:endParaRPr sz="1000"/>
          </a:p>
          <a:p>
            <a:pPr indent="0" lvl="0" marL="0" rtl="0" algn="l">
              <a:spcBef>
                <a:spcPts val="1600"/>
              </a:spcBef>
              <a:spcAft>
                <a:spcPts val="1600"/>
              </a:spcAft>
              <a:buNone/>
            </a:pPr>
            <a:r>
              <a:t/>
            </a:r>
            <a:endParaRPr sz="1400"/>
          </a:p>
        </p:txBody>
      </p:sp>
      <p:sp>
        <p:nvSpPr>
          <p:cNvPr id="132" name="Google Shape;132;p21"/>
          <p:cNvSpPr txBox="1"/>
          <p:nvPr>
            <p:ph idx="1" type="body"/>
          </p:nvPr>
        </p:nvSpPr>
        <p:spPr>
          <a:xfrm>
            <a:off x="5078300" y="3366625"/>
            <a:ext cx="491700" cy="3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Low</a:t>
            </a:r>
            <a:endParaRPr b="1" sz="1000"/>
          </a:p>
          <a:p>
            <a:pPr indent="0" lvl="0" marL="0" rtl="0" algn="l">
              <a:spcBef>
                <a:spcPts val="1600"/>
              </a:spcBef>
              <a:spcAft>
                <a:spcPts val="1600"/>
              </a:spcAft>
              <a:buNone/>
            </a:pPr>
            <a:r>
              <a:t/>
            </a:r>
            <a:endParaRPr sz="1400"/>
          </a:p>
        </p:txBody>
      </p:sp>
      <p:sp>
        <p:nvSpPr>
          <p:cNvPr id="133" name="Google Shape;133;p21"/>
          <p:cNvSpPr txBox="1"/>
          <p:nvPr>
            <p:ph idx="1" type="body"/>
          </p:nvPr>
        </p:nvSpPr>
        <p:spPr>
          <a:xfrm>
            <a:off x="5956425" y="3622775"/>
            <a:ext cx="491700" cy="3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Low</a:t>
            </a:r>
            <a:endParaRPr b="1" sz="1000"/>
          </a:p>
          <a:p>
            <a:pPr indent="0" lvl="0" marL="0" rtl="0" algn="l">
              <a:spcBef>
                <a:spcPts val="1600"/>
              </a:spcBef>
              <a:spcAft>
                <a:spcPts val="1600"/>
              </a:spcAft>
              <a:buNone/>
            </a:pPr>
            <a:r>
              <a:t/>
            </a:r>
            <a:endParaRPr sz="1400"/>
          </a:p>
        </p:txBody>
      </p:sp>
      <p:sp>
        <p:nvSpPr>
          <p:cNvPr id="134" name="Google Shape;134;p21"/>
          <p:cNvSpPr txBox="1"/>
          <p:nvPr>
            <p:ph idx="1" type="body"/>
          </p:nvPr>
        </p:nvSpPr>
        <p:spPr>
          <a:xfrm>
            <a:off x="5279625" y="4270125"/>
            <a:ext cx="716700" cy="5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000"/>
              <a:t>Low Middle</a:t>
            </a:r>
            <a:endParaRPr b="1" sz="1000"/>
          </a:p>
          <a:p>
            <a:pPr indent="0" lvl="0" marL="0" rtl="0" algn="l">
              <a:spcBef>
                <a:spcPts val="1600"/>
              </a:spcBef>
              <a:spcAft>
                <a:spcPts val="1600"/>
              </a:spcAft>
              <a:buNone/>
            </a:pPr>
            <a:r>
              <a:t/>
            </a:r>
            <a:endParaRPr sz="1400"/>
          </a:p>
        </p:txBody>
      </p:sp>
      <p:sp>
        <p:nvSpPr>
          <p:cNvPr id="135" name="Google Shape;135;p21"/>
          <p:cNvSpPr txBox="1"/>
          <p:nvPr>
            <p:ph idx="1" type="body"/>
          </p:nvPr>
        </p:nvSpPr>
        <p:spPr>
          <a:xfrm>
            <a:off x="6703850" y="4228750"/>
            <a:ext cx="491700" cy="3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Low</a:t>
            </a:r>
            <a:endParaRPr b="1" sz="1000"/>
          </a:p>
          <a:p>
            <a:pPr indent="0" lvl="0" marL="0" rtl="0" algn="l">
              <a:spcBef>
                <a:spcPts val="1600"/>
              </a:spcBef>
              <a:spcAft>
                <a:spcPts val="1600"/>
              </a:spcAft>
              <a:buNone/>
            </a:pPr>
            <a:r>
              <a:t/>
            </a:r>
            <a:endParaRPr sz="1400"/>
          </a:p>
        </p:txBody>
      </p:sp>
      <p:sp>
        <p:nvSpPr>
          <p:cNvPr id="136" name="Google Shape;136;p21"/>
          <p:cNvSpPr txBox="1"/>
          <p:nvPr>
            <p:ph idx="1" type="body"/>
          </p:nvPr>
        </p:nvSpPr>
        <p:spPr>
          <a:xfrm>
            <a:off x="6703850" y="3210950"/>
            <a:ext cx="491700" cy="3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Low</a:t>
            </a:r>
            <a:endParaRPr b="1" sz="1000"/>
          </a:p>
          <a:p>
            <a:pPr indent="0" lvl="0" marL="0" rtl="0" algn="l">
              <a:spcBef>
                <a:spcPts val="1600"/>
              </a:spcBef>
              <a:spcAft>
                <a:spcPts val="1600"/>
              </a:spcAft>
              <a:buNone/>
            </a:pPr>
            <a:r>
              <a:t/>
            </a:r>
            <a:endParaRPr sz="1400"/>
          </a:p>
        </p:txBody>
      </p:sp>
      <p:sp>
        <p:nvSpPr>
          <p:cNvPr id="137" name="Google Shape;137;p21"/>
          <p:cNvSpPr txBox="1"/>
          <p:nvPr>
            <p:ph idx="1" type="body"/>
          </p:nvPr>
        </p:nvSpPr>
        <p:spPr>
          <a:xfrm>
            <a:off x="7609800" y="3018975"/>
            <a:ext cx="1534200" cy="1093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400"/>
              <a:t>Predicted </a:t>
            </a:r>
            <a:br>
              <a:rPr b="1" lang="en" sz="1400"/>
            </a:br>
            <a:r>
              <a:rPr b="1" lang="en" sz="1400"/>
              <a:t>Sale Price:</a:t>
            </a:r>
            <a:br>
              <a:rPr b="1" lang="en" sz="1400"/>
            </a:br>
            <a:br>
              <a:rPr b="1" lang="en" sz="1400"/>
            </a:br>
            <a:r>
              <a:rPr b="1" lang="en" sz="1400"/>
              <a:t>Low (&lt;$129,499)</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