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1"/>
  </p:notesMasterIdLst>
  <p:sldIdLst>
    <p:sldId id="257" r:id="rId2"/>
    <p:sldId id="320" r:id="rId3"/>
    <p:sldId id="299" r:id="rId4"/>
    <p:sldId id="300" r:id="rId5"/>
    <p:sldId id="301" r:id="rId6"/>
    <p:sldId id="302" r:id="rId7"/>
    <p:sldId id="321" r:id="rId8"/>
    <p:sldId id="303" r:id="rId9"/>
    <p:sldId id="304" r:id="rId10"/>
    <p:sldId id="305" r:id="rId11"/>
    <p:sldId id="306" r:id="rId12"/>
    <p:sldId id="340" r:id="rId13"/>
    <p:sldId id="341" r:id="rId14"/>
    <p:sldId id="342" r:id="rId15"/>
    <p:sldId id="343" r:id="rId16"/>
    <p:sldId id="307" r:id="rId17"/>
    <p:sldId id="344" r:id="rId18"/>
    <p:sldId id="308" r:id="rId19"/>
    <p:sldId id="309" r:id="rId20"/>
    <p:sldId id="333" r:id="rId21"/>
    <p:sldId id="310" r:id="rId22"/>
    <p:sldId id="332" r:id="rId23"/>
    <p:sldId id="327" r:id="rId24"/>
    <p:sldId id="334" r:id="rId25"/>
    <p:sldId id="328" r:id="rId26"/>
    <p:sldId id="329" r:id="rId27"/>
    <p:sldId id="330" r:id="rId28"/>
    <p:sldId id="331" r:id="rId29"/>
    <p:sldId id="312" r:id="rId30"/>
    <p:sldId id="325" r:id="rId31"/>
    <p:sldId id="324" r:id="rId32"/>
    <p:sldId id="323" r:id="rId33"/>
    <p:sldId id="322" r:id="rId34"/>
    <p:sldId id="313" r:id="rId35"/>
    <p:sldId id="314" r:id="rId36"/>
    <p:sldId id="315" r:id="rId37"/>
    <p:sldId id="316" r:id="rId38"/>
    <p:sldId id="336" r:id="rId39"/>
    <p:sldId id="33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E5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43" autoAdjust="0"/>
  </p:normalViewPr>
  <p:slideViewPr>
    <p:cSldViewPr>
      <p:cViewPr varScale="1">
        <p:scale>
          <a:sx n="64" d="100"/>
          <a:sy n="64" d="100"/>
        </p:scale>
        <p:origin x="-6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EFD8C-90D5-42BB-8DDE-77D416299992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A967E-74C3-4588-96FB-0BFFE0680F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19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336708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81866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425226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425226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425226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425226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425226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6481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4290086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192967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36584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4052821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984421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91720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873106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520664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039266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903228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171443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3824246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3887662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01158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790688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4249426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9329439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3266312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3473966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3365791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3714245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9291078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749505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39567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4179674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70288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398726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41068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329404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334264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62290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04365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36432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tyle content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700817" y="6494889"/>
            <a:ext cx="106217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199" y="124553"/>
            <a:ext cx="8305799" cy="8799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76384" y="6483344"/>
            <a:ext cx="2336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D9D8E4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2C2F5A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2C2F5A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2C2F5A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2C2F5A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2C2F5A"/>
              </a:buClr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7505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20348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07725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8,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9980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8,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76427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8,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7921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03600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44180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690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>
          <a:xfrm>
            <a:off x="376238" y="1130300"/>
            <a:ext cx="8386762" cy="4941888"/>
          </a:xfrm>
        </p:spPr>
        <p:txBody>
          <a:bodyPr/>
          <a:lstStyle/>
          <a:p>
            <a:endParaRPr lang="en-US" sz="3600" b="1" dirty="0" smtClean="0">
              <a:solidFill>
                <a:srgbClr val="292E51"/>
              </a:solidFill>
            </a:endParaRPr>
          </a:p>
          <a:p>
            <a:pPr algn="ctr"/>
            <a:r>
              <a:rPr lang="ro-RO" sz="7200" b="1" dirty="0" smtClean="0">
                <a:solidFill>
                  <a:schemeClr val="tx2"/>
                </a:solidFill>
              </a:rPr>
              <a:t> </a:t>
            </a:r>
            <a:r>
              <a:rPr lang="ro-RO" sz="6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ȘIRURI   DE CARACTERE</a:t>
            </a:r>
          </a:p>
          <a:p>
            <a:pPr algn="r"/>
            <a:endParaRPr lang="en-US" sz="7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0200" y="6096000"/>
            <a:ext cx="3021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o-RO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PROF.  </a:t>
            </a:r>
            <a:r>
              <a:rPr lang="en-US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CRINA SALAN</a:t>
            </a:r>
            <a:r>
              <a:rPr lang="ro-RO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ȚIU</a:t>
            </a:r>
            <a:endParaRPr lang="en-US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41709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362200"/>
            <a:ext cx="8386613" cy="220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Se face cu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ajutorul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operatorului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scriere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&lt;&lt;  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caracterele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afişate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întâlnirea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marcajului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sfârşit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(NULL):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&lt;&lt;s;</a:t>
            </a:r>
            <a:endParaRPr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Scrierea șirurilor </a:t>
            </a:r>
            <a:r>
              <a:rPr lang="ro-RO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 caractere</a:t>
            </a: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76013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11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610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Declararea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pointer</a:t>
            </a: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 pointer se asociază întotdeauna unui tip de dată (de ex. int, char, float, etc.) numit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 de bază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tip_dată   * nume_variabilă;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Tipul de bază        operatorul de referință        numele variabilei de tip pointer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		char  *p;	    </a:t>
            </a:r>
            <a:endParaRPr lang="en-US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int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*s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   </a:t>
            </a:r>
            <a:endParaRPr lang="en-US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float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*r;</a:t>
            </a: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en-US" sz="28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Tipul</a:t>
            </a:r>
            <a:r>
              <a:rPr lang="en-U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pointer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hape 39"/>
          <p:cNvSpPr txBox="1">
            <a:spLocks noGrp="1"/>
          </p:cNvSpPr>
          <p:nvPr>
            <p:ph type="body" idx="1"/>
          </p:nvPr>
        </p:nvSpPr>
        <p:spPr>
          <a:xfrm>
            <a:off x="1066797" y="1752600"/>
            <a:ext cx="7315203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 pointer 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ă care are ca valori adrese de memorie.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8800" y="3886200"/>
            <a:ext cx="8382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0" y="3810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5800" y="3810000"/>
            <a:ext cx="1600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58716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12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Operația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referențiere</a:t>
            </a:r>
            <a:endParaRPr lang="en-US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operația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obține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adresa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memorie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variabile</a:t>
            </a:r>
            <a:endParaRPr lang="en-US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-adresa unei variabile se poate obține cu ajutorul operatorului unar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care va 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precede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numele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variabilei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operații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un pointer</a:t>
            </a:r>
          </a:p>
          <a:p>
            <a:endParaRPr lang="ro-RO" sz="11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p,a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=&amp; a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// p va reține adresa lui a</a:t>
            </a:r>
          </a:p>
          <a:p>
            <a:endParaRPr lang="it-IT" sz="11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Operația de dereferențiere</a:t>
            </a:r>
          </a:p>
          <a:p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-este operația prin care putem accesa conținutul memorat la o anumită adresă</a:t>
            </a:r>
          </a:p>
          <a:p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-operația se realizează folosind operatorul unar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care 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va precede numele variabilei</a:t>
            </a:r>
          </a:p>
          <a:p>
            <a:endParaRPr lang="ro-RO" sz="11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p,a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=&amp; a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// p va reține adresa lui a</a:t>
            </a:r>
          </a:p>
          <a:p>
            <a:pPr lvl="1">
              <a:buNone/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p=3;</a:t>
            </a:r>
          </a:p>
          <a:p>
            <a:pPr lvl="1">
              <a:buNone/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&lt;&lt;a; //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afisa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ecran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algn="ctr">
              <a:spcBef>
                <a:spcPts val="920"/>
              </a:spcBef>
              <a:buClr>
                <a:srgbClr val="000000"/>
              </a:buClr>
            </a:pPr>
            <a:r>
              <a:rPr lang="en-US" sz="28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Tipul</a:t>
            </a:r>
            <a:r>
              <a:rPr lang="en-U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pointer  -  </a:t>
            </a:r>
            <a:r>
              <a:rPr lang="en-US" sz="28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operatii</a:t>
            </a:r>
            <a:r>
              <a:rPr lang="en-U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pointeri</a:t>
            </a:r>
            <a:endParaRPr lang="en-US"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716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Operația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incrementare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decrementare</a:t>
            </a:r>
            <a:endParaRPr lang="ro-RO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-are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 efect indicarea elementului următor/anterior celui indicat de pointerul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inițial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se creste/micsorează adresa memorată în pointer, cu numărul de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octeți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necesari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pentru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memora </a:t>
            </a:r>
            <a:r>
              <a:rPr lang="pt-BR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 dată de tipul de bază al pointerului sizeof(tip)</a:t>
            </a:r>
          </a:p>
          <a:p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long 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*p;</a:t>
            </a: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++;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adresa memorată de p va creste cu 4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octeți</a:t>
            </a:r>
            <a:endParaRPr lang="vi-VN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P--;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adresa memorată de p se micsorează cu 4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octeți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en-US" sz="28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Tipul</a:t>
            </a:r>
            <a:r>
              <a:rPr lang="en-U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pointer  -  </a:t>
            </a:r>
            <a:r>
              <a:rPr lang="en-US" sz="28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operatii</a:t>
            </a:r>
            <a:r>
              <a:rPr lang="en-U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pointeri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716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t-IT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Adunarea </a:t>
            </a:r>
            <a:r>
              <a:rPr lang="it-IT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/ scăderea dintre un pointer si un întreg p+n / p-n</a:t>
            </a:r>
            <a:endParaRPr lang="ro-RO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 are următorul efect: adresa memorată în pointer creste</a:t>
            </a:r>
            <a:r>
              <a:rPr lang="vi-VN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se micsorează cu n*sizeof(tip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unde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 reprezintă tipul de bază al pointerului p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Scăderea </a:t>
            </a:r>
            <a:r>
              <a:rPr lang="vi-VN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 doi pointeri</a:t>
            </a:r>
            <a:endParaRPr lang="ro-RO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-rezultatul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obținut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are valoare întreagă si indică numărul de elemente dintre cei doi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Pointeri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Compararea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pointeri</a:t>
            </a:r>
            <a:endParaRPr lang="ro-RO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-asupra pointerilor care au acelasi tip de bază se pot aplica operatorii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relaționali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egalitate</a:t>
            </a:r>
            <a:endParaRPr lang="en-US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*p1,*p2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a=2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=&amp;a;</a:t>
            </a: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p2=p1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(p1==p2) cout&lt;&lt;”indică aceeasi zonă de memorie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en-US" sz="28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Tipul</a:t>
            </a:r>
            <a:r>
              <a:rPr lang="en-U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pointer  -  </a:t>
            </a:r>
            <a:r>
              <a:rPr lang="en-US" sz="28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operatii</a:t>
            </a:r>
            <a:r>
              <a:rPr lang="en-U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pointeri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716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15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Numele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tablou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un pointer constant care are ca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adresa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primului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din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tablou. Utilizarea pointerilor reprezintă una din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posibilită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ile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 accesare a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elemen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elor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tablou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x[100];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vi-VN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 este tipul de bază al elementelor vectorului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expresii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echivalente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&amp;x[0]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adresa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primului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element din vector</a:t>
            </a:r>
          </a:p>
          <a:p>
            <a:pPr>
              <a:spcBef>
                <a:spcPts val="600"/>
              </a:spcBef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x+i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x[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adresa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elementului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zit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din vector</a:t>
            </a:r>
          </a:p>
          <a:p>
            <a:pPr>
              <a:spcBef>
                <a:spcPts val="600"/>
              </a:spcBef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x[0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element din vector</a:t>
            </a:r>
          </a:p>
          <a:p>
            <a:pPr>
              <a:spcBef>
                <a:spcPts val="600"/>
              </a:spcBef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*(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x+i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x[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elementul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zit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din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tablou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it-IT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Legătura dintre pointeri si </a:t>
            </a:r>
            <a:r>
              <a:rPr lang="it-IT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tablouri</a:t>
            </a:r>
            <a:endParaRPr lang="en-US"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716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16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Șirurile de caractere pot fi manipulate prin intermediul unei variabile de tip pointer către tipul char.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Șirurile de caractere și pointerii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29" y="3657600"/>
            <a:ext cx="799017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1859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Prelucrarea</a:t>
            </a:r>
            <a:r>
              <a:rPr lang="en-US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sirurilor</a:t>
            </a:r>
            <a:r>
              <a:rPr lang="en-US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endParaRPr lang="ro-RO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o-RO" b="1" i="1" dirty="0" smtClean="0"/>
          </a:p>
          <a:p>
            <a:r>
              <a:rPr lang="ro-R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o-R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la nivel de caracter - </a:t>
            </a:r>
            <a:r>
              <a:rPr lang="en-US" sz="24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parcurgerea</a:t>
            </a:r>
            <a:r>
              <a:rPr lang="en-US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caracterelor</a:t>
            </a:r>
            <a:r>
              <a:rPr lang="en-US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din sir (</a:t>
            </a:r>
            <a:r>
              <a:rPr lang="en-US" sz="24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lucrând</a:t>
            </a:r>
            <a:r>
              <a:rPr lang="en-US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indexat</a:t>
            </a:r>
            <a:r>
              <a:rPr lang="en-US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pointeri</a:t>
            </a:r>
            <a:r>
              <a:rPr lang="en-US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o-RO" sz="24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nn-N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nn-N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 folosind </a:t>
            </a:r>
            <a:r>
              <a:rPr lang="nn-N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ro-R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nn-N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iile </a:t>
            </a:r>
            <a:r>
              <a:rPr lang="nn-N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sistem </a:t>
            </a:r>
            <a:r>
              <a:rPr lang="ro-R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nn-N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nn-N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din bibliotecile </a:t>
            </a:r>
            <a:r>
              <a:rPr lang="ro-R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cstring  sau       </a:t>
            </a:r>
            <a:r>
              <a:rPr lang="nn-N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nn-N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nn-N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stdlib.h)</a:t>
            </a:r>
            <a:endParaRPr lang="en-US" sz="24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18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 fișierul antet 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sunt declarate numeroase funcții de lucru cu șiruri de caractere.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Determinarea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lungimii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(sir)</a:t>
            </a:r>
            <a:endParaRPr lang="ro-RO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Exemplu:</a:t>
            </a:r>
          </a:p>
          <a:p>
            <a:pPr marL="914400" lvl="2" indent="0">
              <a:buNone/>
            </a:pPr>
            <a:r>
              <a:rPr lang="ro-RO" sz="2000" dirty="0" smtClean="0">
                <a:solidFill>
                  <a:srgbClr val="002060"/>
                </a:solidFill>
              </a:rPr>
              <a:t> char </a:t>
            </a:r>
            <a:r>
              <a:rPr lang="ro-RO" sz="2000" dirty="0">
                <a:solidFill>
                  <a:srgbClr val="002060"/>
                </a:solidFill>
              </a:rPr>
              <a:t>sir[50];</a:t>
            </a:r>
            <a:endParaRPr lang="en-US" sz="2000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ro-RO" sz="2000" dirty="0">
                <a:solidFill>
                  <a:srgbClr val="002060"/>
                </a:solidFill>
              </a:rPr>
              <a:t> cout&lt;&lt;"introduceti sir:";</a:t>
            </a:r>
            <a:endParaRPr lang="en-US" sz="2000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ro-RO" sz="2000" dirty="0">
                <a:solidFill>
                  <a:srgbClr val="002060"/>
                </a:solidFill>
              </a:rPr>
              <a:t> cin&gt;&gt;sir;</a:t>
            </a:r>
            <a:endParaRPr lang="en-US" sz="2000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="1" dirty="0">
                <a:solidFill>
                  <a:srgbClr val="002060"/>
                </a:solidFill>
              </a:rPr>
              <a:t>cout&lt;&lt;strlen(sir);   </a:t>
            </a:r>
            <a:r>
              <a:rPr lang="ro-RO" sz="2000" dirty="0">
                <a:solidFill>
                  <a:srgbClr val="002060"/>
                </a:solidFill>
              </a:rPr>
              <a:t>//determina si afiseaza lungimea sirului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algn="ctr">
              <a:spcBef>
                <a:spcPts val="920"/>
              </a:spcBef>
              <a:buClr>
                <a:srgbClr val="000000"/>
              </a:buClr>
            </a:pP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operează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şiruri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6500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19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-un alt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</a:t>
            </a: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(s2,s1)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copiaza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sirul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s1 in s2 (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inclusiv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NULL)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returneaza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un pointer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catre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s2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o-RO" sz="2000" dirty="0" smtClean="0"/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char sir1[50],sir2[50];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cout&lt;&lt;"introduceti sir1:"; cin&gt;&gt;sir1;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strcpy(sir2,sir1); cout&lt;&lt;sir2;   //copiaza sir1 in sir2</a:t>
            </a: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pt-BR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Funcţii care operează cu şiruri de caractere</a:t>
            </a: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3096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4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 sir de </a:t>
            </a:r>
            <a:r>
              <a:rPr lang="en-US" sz="24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r>
              <a:rPr lang="en-US" sz="24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structură</a:t>
            </a:r>
            <a:r>
              <a:rPr lang="en-US" sz="24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date </a:t>
            </a:r>
            <a:r>
              <a:rPr lang="en-US" sz="24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formată</a:t>
            </a:r>
            <a:r>
              <a:rPr lang="en-US" sz="24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sz="24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24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succesiune</a:t>
            </a:r>
            <a:r>
              <a:rPr lang="en-US" sz="24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r>
              <a:rPr lang="en-US" sz="24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4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termină</a:t>
            </a:r>
            <a:r>
              <a:rPr lang="en-US" sz="24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caracterul</a:t>
            </a:r>
            <a:r>
              <a:rPr lang="en-US" sz="24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NULL (’ \0’).</a:t>
            </a:r>
            <a:endParaRPr lang="ro-RO" sz="24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 limbajul C/C++ i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mplementarea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sirurilor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se face sub forma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tablou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unidimensional (vector) ale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cărui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elemente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tip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reprezentat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codul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său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ASCII. </a:t>
            </a:r>
            <a:endParaRPr lang="ro-RO" sz="24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Sirul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deosebeste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vectorii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alte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elemente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marcatorul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utilizat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sfârsitul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sirului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- NULL (care are </a:t>
            </a:r>
            <a:r>
              <a:rPr lang="en-US" sz="24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codul</a:t>
            </a:r>
            <a:r>
              <a:rPr lang="en-US" sz="2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ASCII 0).</a:t>
            </a:r>
            <a:endParaRPr sz="24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ro-RO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DEFINIȚIE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26664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20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-un alt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</a:t>
            </a: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cpy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(s2,s1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,n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copiaza din s1 in s2 maxim n caractere; daca lungimea lui s1 &lt; n copiaza si caracterul NULL (</a:t>
            </a:r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</a:t>
            </a:r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strcpy), altfel s2 nu va fi terminat cu NULL; returneaza un pointer catre s2</a:t>
            </a: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o-RO" sz="2000" dirty="0" smtClean="0"/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char sir1[50],sir2[50];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cout&lt;&lt;"introduceti sir1:"; cin&gt;&gt;sir1;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strncpy(sir2,sir1,3);   //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copiaza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maxim 3 caractere din sir1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sir2</a:t>
            </a: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cout&lt;&lt;sir2;</a:t>
            </a: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pt-BR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Funcţii care operează cu şiruri de caractere</a:t>
            </a: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66081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21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Concatenarea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şiruri</a:t>
            </a: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Strcat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(s1,s2)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– se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adauga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caracterele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din s2,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inclusiv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NULL, in s1</a:t>
            </a: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Exemplu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o-RO" sz="2000" dirty="0" smtClean="0"/>
          </a:p>
          <a:p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char sir1[50],sir2[50];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cout&lt;&lt;"introduceti sir1:"; cin&gt;&gt;sir1;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cout&lt;&lt;"introduceti sir2:"; cin&gt;&gt;sir2;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strcat(sir1,sir2);		//concateneaza sir2 la sir1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cout&lt;&lt;sir1;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pt-BR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Funcţii care operează cu şiruri de caractere</a:t>
            </a: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84380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22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Concatenarea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şiruri</a:t>
            </a: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cat(s1,s2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– se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adauga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din s2 in s1 maxim n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apoi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adauga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NULL</a:t>
            </a: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/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o-RO" sz="2000" dirty="0" smtClean="0"/>
          </a:p>
          <a:p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char sir1[50],sir2[50];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cout&lt;&lt;"introduceti sir1:"; cin&gt;&gt;sir1;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cout&lt;&lt;"introduceti sir2:"; cin&gt;&gt;sir2;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strncat(sir1,sir2,3);		//concateneaza 3 caractere din sir2 la sir1 cout&lt;&lt;sir1;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pt-BR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Funcţii care operează cu şiruri de caractere</a:t>
            </a: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1744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23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386613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unui caracter </a:t>
            </a:r>
            <a:r>
              <a:rPr lang="en-GB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GB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Strchr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s,ch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/>
              <a:t> –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returneaza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un pointer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catre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prima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aparitie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a car.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sirul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s;</a:t>
            </a:r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daca nu-l gaseste returneaza 0</a:t>
            </a: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ro-RO" sz="16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char sir[50],*p,c;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cout&lt;&lt;"introduceti sir:"; cin&gt;&gt;sir;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cout&lt;&lt;"introduceti caracterul cautat:"; cin&gt;&gt;c;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p=strchr(sir,c);   			//cauta caracterul c in sir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if(p)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cout&lt;&lt;c&lt;&lt;" se gaseste pe pozitia "&lt;&lt;(p-sir)&lt;&lt;" in sir"; //</a:t>
            </a:r>
            <a:r>
              <a:rPr lang="ro-RO" sz="14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afiseaza pozitia din sir</a:t>
            </a:r>
            <a:endParaRPr lang="en-US" sz="14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else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cout&lt;&lt;c&lt;&lt;" nu se gaseste in sir";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pt-BR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Funcţii care operează cu şiruri de caractere</a:t>
            </a: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8806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24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386613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unui sir </a:t>
            </a:r>
            <a:r>
              <a:rPr lang="en-GB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GB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o-RO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t-IT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Strstr(s1,s2</a:t>
            </a:r>
            <a:r>
              <a:rPr lang="it-IT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cauta subsirul s2 in sirul s1 si returneaza un pointer catre prima aparitie a lui s2 in s1; daca nu-l gaseste returneaza 0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char sir1[50],sir2[50],*p;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cout&lt;&lt;"introduceti sir1:"; cin&gt;&gt;sir1;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cout&lt;&lt;"introduceti sir2:"; cin&gt;&gt;sir2;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p=strstr(sir1,sir2);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if(p)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cout&lt;&lt;sir2&lt;&lt;" se gaseste pe pozitia "&lt;&lt;(p-sir1)&lt;&lt;" in sir";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else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cout&lt;&lt;sir2&lt;&lt;" nu se gaseste in sir1";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pt-BR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Funcţii care operează cu şiruri de caractere</a:t>
            </a: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01697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25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386613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Compararea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GB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şiruri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8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(s1,s2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compara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s1 cu s2;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returneaza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0 –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daca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identice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un nr.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pozitiv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daca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s1&gt;s2, un </a:t>
            </a:r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nr. negativ daca s1&lt;s2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o-RO" sz="2000" dirty="0" smtClean="0"/>
          </a:p>
          <a:p>
            <a:pPr marL="457200" lvl="1" indent="0">
              <a:buNone/>
            </a:pPr>
            <a:r>
              <a:rPr lang="ro-RO" sz="16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char sir1[50],sir2[50];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int k;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cout&lt;&lt;"introduceti sir1:"; cin&gt;&gt;sir1;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cout&lt;&lt;"introduceti sir2:"; cin&gt;&gt;sir2;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k=strcmp(sir1,sir2); 		//compară cele două siruri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if(k&lt;0)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cout&lt;&lt;sir1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&lt;&lt;“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"&lt;&lt;sir2;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else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if(k&gt;0)  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  cout&lt;&lt;sir2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&lt;&lt;“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"&lt;&lt;sir1;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else       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cout&lt;&lt;"sirurile sunt egale";</a:t>
            </a: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pt-BR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Funcţii care operează cu şiruri de caractere</a:t>
            </a: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10848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Inversarea</a:t>
            </a:r>
            <a:r>
              <a:rPr lang="en-GB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GB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șir în el însuși</a:t>
            </a: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t-IT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Strrev(s) </a:t>
            </a:r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– inverseaza sirul s in el insusi si returneaza un pointer 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catre s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en-US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10. Transformarea literelor mari în litere mici</a:t>
            </a: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t-IT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Strlwr(s) </a:t>
            </a:r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– transforma literele mari in litere mici, restul caracterelor nu sunt modificate</a:t>
            </a: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endParaRPr lang="ro-RO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Transformarea literelor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mici în 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litere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mari</a:t>
            </a: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t-IT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Strupr(s)</a:t>
            </a:r>
            <a:r>
              <a:rPr lang="it-IT" sz="2000" b="1" dirty="0"/>
              <a:t> </a:t>
            </a:r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 transforma literele mici in litere mari, restul caracterelor nu sunt modificate</a:t>
            </a: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pt-BR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Funcţii care operează cu şiruri de caractere</a:t>
            </a: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1184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27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buNone/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Să se elimine din șirul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caracterul de pe poziția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457200" lvl="1" indent="0">
              <a:buNone/>
            </a:pP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s[50], *p;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int k;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cout&lt;&lt;"introduceti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sirul:";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cin&gt;&gt;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s;</a:t>
            </a:r>
          </a:p>
          <a:p>
            <a:pPr marL="457200" lvl="1" indent="0">
              <a:buNone/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Strcpy(s+k,s+k+1);</a:t>
            </a:r>
          </a:p>
          <a:p>
            <a:pPr marL="457200" lvl="1" indent="0">
              <a:buNone/>
            </a:pP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i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Sau folosind pointerul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457200" lvl="1" indent="0">
              <a:buNone/>
            </a:pP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p=s+k;</a:t>
            </a:r>
          </a:p>
          <a:p>
            <a:pPr marL="457200" lvl="1" indent="0">
              <a:buNone/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Strcpy(p,p+1);</a:t>
            </a:r>
            <a:endParaRPr lang="en-US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Eliminarea unui caracter</a:t>
            </a:r>
            <a:endParaRPr lang="pt-BR"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96646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28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Să se elimine din șirul s un subșir de lungime n începând cu poziția k</a:t>
            </a: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char s[50], *p;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int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k,n;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cout&lt;&lt;"introduceti sirul:"; cin&gt;&gt;s;</a:t>
            </a:r>
          </a:p>
          <a:p>
            <a:pPr marL="457200" lvl="1" indent="0">
              <a:buNone/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Strcpy(s+k,s+k+n);</a:t>
            </a: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i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Sau folosind pointerul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p</a:t>
            </a:r>
          </a:p>
          <a:p>
            <a:pPr marL="457200" lvl="1" indent="0">
              <a:buNone/>
            </a:pP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p=s+k;</a:t>
            </a:r>
          </a:p>
          <a:p>
            <a:pPr marL="457200" lvl="1" indent="0">
              <a:buNone/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Strcpy(p,p+n);</a:t>
            </a:r>
            <a:endParaRPr lang="en-US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ro-RO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Eliminarea unui </a:t>
            </a: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subșir </a:t>
            </a:r>
            <a:endParaRPr lang="pt-BR"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77386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29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386613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Să se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extragă din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șirul s un subșir de lungime n începând cu poziția k</a:t>
            </a: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Sirul </a:t>
            </a: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n=3,  k=5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/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[100]=“INFORMATICA”, t[100] = “”, *p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int n=3, k=5;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strncat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t,s+k,n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&lt;&lt;t;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i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i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sz="2000" i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/>
              <a:t>	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p=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s+k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t,p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t[n]=0;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&lt;&lt;t;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Extragerea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s-E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ir </a:t>
            </a: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s-E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ir 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s-ES" sz="28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endParaRPr lang="pt-BR"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8672625"/>
              </p:ext>
            </p:extLst>
          </p:nvPr>
        </p:nvGraphicFramePr>
        <p:xfrm>
          <a:off x="990600" y="2895600"/>
          <a:ext cx="6858000" cy="990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4953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N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F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O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R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I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A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\0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824121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264180"/>
            <a:ext cx="8386613" cy="45938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char sir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[256];</a:t>
            </a: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42412" y="961763"/>
            <a:ext cx="8310413" cy="11198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en-US" sz="28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Declararea</a:t>
            </a:r>
            <a:r>
              <a:rPr lang="en-U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și memorarea </a:t>
            </a: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șirurilor de caractere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6760866"/>
              </p:ext>
            </p:extLst>
          </p:nvPr>
        </p:nvGraphicFramePr>
        <p:xfrm>
          <a:off x="1219200" y="458216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5400000">
            <a:off x="3200400" y="2133600"/>
            <a:ext cx="381000" cy="4343400"/>
          </a:xfrm>
          <a:prstGeom prst="lef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66800" y="3853190"/>
            <a:ext cx="5791199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en-US" sz="16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octe</a:t>
            </a:r>
            <a:r>
              <a:rPr lang="ro-RO" altLang="en-US" sz="16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ți folosiți – lungimea logică a vectorului de caractere</a:t>
            </a:r>
            <a:endParaRPr lang="en-US" altLang="en-US" sz="16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4088819" y="507419"/>
            <a:ext cx="356761" cy="6096000"/>
          </a:xfrm>
          <a:prstGeom prst="leftBrac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6324600" y="4267200"/>
            <a:ext cx="228602" cy="1752598"/>
          </a:xfrm>
          <a:prstGeom prst="lef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00201" y="3014990"/>
            <a:ext cx="5410199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ro-RO" altLang="en-US" sz="16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256 de </a:t>
            </a:r>
            <a:r>
              <a:rPr lang="en-US" altLang="en-US" sz="16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octe</a:t>
            </a:r>
            <a:r>
              <a:rPr lang="ro-RO" altLang="en-US" sz="16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ți – lungimea </a:t>
            </a:r>
            <a:r>
              <a:rPr lang="ro-RO" altLang="en-US" sz="16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fizică a </a:t>
            </a:r>
            <a:r>
              <a:rPr lang="ro-RO" altLang="en-US" sz="16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vectorului de caractere sir</a:t>
            </a:r>
            <a:endParaRPr lang="en-US" altLang="en-US" sz="16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638800" y="5271834"/>
            <a:ext cx="2362199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ro-RO" altLang="en-US" sz="16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246 de octeți nefolosiți</a:t>
            </a:r>
            <a:endParaRPr lang="en-US" altLang="en-US" sz="16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5678269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element al </a:t>
            </a:r>
            <a:r>
              <a:rPr lang="en-US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vectorului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[0] =‘</a:t>
            </a:r>
            <a:r>
              <a:rPr lang="ro-RO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ro-RO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retine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codul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ASCII al </a:t>
            </a:r>
            <a:r>
              <a:rPr lang="en-US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caracterului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‘</a:t>
            </a:r>
            <a:r>
              <a:rPr lang="ro-RO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'.</a:t>
            </a:r>
            <a:endParaRPr lang="ro-RO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doilea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element </a:t>
            </a:r>
            <a:r>
              <a:rPr lang="ro-RO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[1]=‘</a:t>
            </a:r>
            <a:r>
              <a:rPr lang="ro-RO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retine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codul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ASCII al </a:t>
            </a:r>
            <a:r>
              <a:rPr lang="en-US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caracterului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‘</a:t>
            </a:r>
            <a:r>
              <a:rPr lang="ro-RO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ro-RO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Ultimul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element a[</a:t>
            </a:r>
            <a:r>
              <a:rPr lang="ro-RO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 =NULL </a:t>
            </a:r>
            <a:r>
              <a:rPr lang="en-US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retine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codul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caracterului</a:t>
            </a:r>
            <a:r>
              <a:rPr lang="en-US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NULL =</a:t>
            </a:r>
            <a:r>
              <a:rPr lang="en-US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o-RO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0949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30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insereze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irul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irul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T,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pozi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[100]=“INFORMATICA”,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t[]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aux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int 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k=5;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/>
              <a:t>	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p=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s+k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aux,p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 	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//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 MATICA</a:t>
            </a: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p,t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		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INFORabc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strcat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s,aux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&lt;&lt;s;                  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// se va afisa    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INFORabcMATICA</a:t>
            </a: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Inserarea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subsir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-un sir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3435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31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386613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it-IT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Strtok(s1,s2)</a:t>
            </a:r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– s1 este format din mai multe entitati separate prin unul dintre separatorii din s2; inlocuieste separatorii din s1 cu NULL si returneaza un pointer catre primul character din prima entitate (pentru a gasi urmatoarea 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entitate </a:t>
            </a:r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din s1 strtok(NULL,s2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Se citește o frază. Să se afișeze cuvintele frazei câte unul pe o linie și fiecare cuvânt să înceapă cu literă mare. </a:t>
            </a: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a[100],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[]="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?!;";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fraza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"&lt;&lt;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cin.get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(a,100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p=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strtok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a,sep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while(p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{  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p[0]=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toupper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(p[0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]);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&lt;&lt;p&lt;&lt;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p=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strtok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NULL,sep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	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90534" y="7620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Separarea entităților într-un șir de caractere</a:t>
            </a:r>
            <a:endParaRPr lang="pt-BR"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06696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32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386613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 fișierul antet 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stdlib.h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sunt declarate numeroase funcții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pentru c</a:t>
            </a:r>
            <a:r>
              <a:rPr lang="es-E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onversii</a:t>
            </a:r>
            <a:r>
              <a:rPr lang="es-E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între</a:t>
            </a:r>
            <a:r>
              <a:rPr lang="es-E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tipul</a:t>
            </a:r>
            <a:r>
              <a:rPr lang="es-E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șir</a:t>
            </a:r>
            <a:r>
              <a:rPr lang="es-E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s-E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r>
              <a:rPr lang="es-E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s-E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s-E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numerice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toi(s</a:t>
            </a:r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 – converteste sirul de caractere s intr-o val numerica intreaga	(int)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tol(s</a:t>
            </a:r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 - converteste sirul de caractere s intr-o val numerica intreaga de tip 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it-IT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tof(s</a:t>
            </a:r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 - converteste sirul de caractere s intr-o val numerica reala	(double)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endParaRPr lang="es-E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itoa(n,s,b) – converteste in sirul de caractere s o valoare numerica intreaga n exprimata in baza de numeratie b	(int)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ltoa(n,s,b) – converteste in sirul de caractere s o valoare numerica intreaga de tip long n exprimata in baza de numeratie b	(long)</a:t>
            </a: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ecvt(n,m,&amp;p,&amp;s) – converteste intr-un sir de caractere o valoare numerica reala n; m precizeaza numarul de caractere ale sirului; daca nr are mai putine cifre decat m se va completa la dreapta cu 0; functia returneaza prin numele ei adresa sirului de caractere , prin p pozitia punctului zecimal , iar prin s semnul	</a:t>
            </a:r>
            <a:endParaRPr lang="en-US" sz="2000" dirty="0"/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990599"/>
            <a:ext cx="8310413" cy="896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es-ES" sz="28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Conversi</a:t>
            </a: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între tipul ș</a:t>
            </a:r>
            <a:r>
              <a:rPr lang="es-ES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ir 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și tipuri numerice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3633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33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286000"/>
            <a:ext cx="8386613" cy="419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pt-BR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s[100]; int n;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strcpy </a:t>
            </a:r>
            <a:r>
              <a:rPr lang="pt-BR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(s,”29”);                      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pt-BR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= atoi (s);                            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pt-BR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&lt;&lt;n;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// se va afisa</a:t>
            </a:r>
            <a:r>
              <a:rPr lang="pt-BR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29 </a:t>
            </a: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s[100]; 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n=29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itoa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(n,s,10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s;	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// se va afisa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sirul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pt-BR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008489"/>
            <a:ext cx="8310413" cy="1048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Conversii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între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tipul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șir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s-E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numerice</a:t>
            </a:r>
            <a:endParaRPr lang="es-ES"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6429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34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386613" cy="54122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Se citesc două cuvinte. Să se verifice dacă sunt anagrame.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ok=1;    char a[20],b[20],*p;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&gt;&gt;a&gt;&gt;b;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while(a[0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]!=0 &amp;&amp; ok==1)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p=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strchr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b,a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if(p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(p,p+1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(a,a+1);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ok=0;</a:t>
            </a: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if(ok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==1 &amp;&amp; a[0]==0 &amp;&amp; b[0]==0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&lt;&lt;„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sunt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anag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rame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";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&lt;&lt;"nu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anag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rame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";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EXEMPLUL   1</a:t>
            </a: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49477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35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Se citesc două șiruri de caractere s1 și s2. Să se elimine din s1 toate aparitiile subșirului s2.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char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s1[100],s2[30],*p;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int k;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cin.get(s1,100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cin.get(s2,30);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k=strlen(s2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		//determina lungimea sirului s2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p=strstr(s1,s2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		//cauta s2 in s1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while(p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{  strcpy(p,p+k);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//sterge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s2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    p=strstr(s1,s2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		//cauta o noua aparitie a lui s2 in s1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}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cout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&lt;&lt;s1;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EXEMPLUL   </a:t>
            </a: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78917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36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246291"/>
            <a:ext cx="8386613" cy="35449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citeşte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de la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tastatură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un text care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conţine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cuvinte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separate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spaţiu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virgulă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afişeze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cuvintele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textului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ordine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alfabetică</a:t>
            </a: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EXEMPLUL   </a:t>
            </a: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13760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37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438400"/>
            <a:ext cx="8386613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Se citește un text de maxim 255 de caractere. Să se inverseze toate cuvintele care încep cu litera a.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en-US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EXEMPLUL   </a:t>
            </a: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1302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38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386613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lang="ro-RO" sz="14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l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lang="ro-RO" sz="14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l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lang="ro-RO" sz="14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l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lang="ro-RO" sz="14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l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ro-RO" sz="24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Bibliografie</a:t>
            </a:r>
          </a:p>
          <a:p>
            <a:pPr marL="457200" marR="0" lvl="0" indent="0" algn="l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Mariana Miloșescu, Informatică intensiv, manual pentru clasa a X, Editura didactică și pedagogică</a:t>
            </a:r>
          </a:p>
          <a:p>
            <a:pPr marL="457200" marR="0" lvl="0" indent="0" algn="l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Emanuela Cerchez, Marinel Șerban, Programarea în Limbajul C/C++ pentru liceu, Editura Polirom</a:t>
            </a: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22185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39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386613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lang="ro-RO" sz="14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l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lang="ro-RO" sz="14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l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lang="ro-RO" sz="14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l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lang="ro-RO" sz="14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l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lang="ro-RO" sz="14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ro-RO" sz="4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Va mulțumesc</a:t>
            </a:r>
            <a:endParaRPr sz="4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1615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1336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declarare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sirul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initializat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char s[2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]=”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Buna ziua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Dac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ă se inițializează la declarare un șir de caractere, pozițiile neocupate din șir vor fi completate cu caracterul NULL.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Dac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ă se inițializează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șirul de caractere, nu mai este obligatoriu să se precizeze lungimea maximă a șirului, aceasta fiind calculată de către compilator.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char s[]=”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Buna ziua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Inițializarea unui șir de caractere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2018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438400"/>
            <a:ext cx="8386613" cy="33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Șirul vid este șirul care are lungimea 0.</a:t>
            </a: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char 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sir[256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“”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 cadrul programului, un șir de caractere se poate inițializa ca șir nul</a:t>
            </a: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pt-BR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pt-BR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 = NULL;    </a:t>
            </a:r>
            <a:r>
              <a:rPr lang="pt-BR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pt-BR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pt-BR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 = ‘/0’;     </a:t>
            </a:r>
            <a:r>
              <a:rPr lang="pt-BR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pt-BR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pt-BR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 = 0;</a:t>
            </a: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Șirul vid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17679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2133600"/>
            <a:ext cx="8386613" cy="327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Fără spații sau alte caractere albe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(tab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enter)</a:t>
            </a: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cin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&gt;&gt;sir;</a:t>
            </a:r>
            <a:endParaRPr lang="ro-RO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sar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caracterele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albe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citeste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şirul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începe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care nu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alb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Citirea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încheie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întâlnirea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primului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alb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acă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fluxul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intrare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caracterele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Buna </a:t>
            </a: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ziua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dupa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citire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şirul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 caractere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fi 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Buna</a:t>
            </a: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Citirea șirurilor de caractere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41421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2. Cu spații sau alte caractere albe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functi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ile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getline()</a:t>
            </a:r>
            <a:endParaRPr lang="en-US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Diferența dintre ele este că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getline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extrage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fluxul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intrare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caracterul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delimitator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get() nu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extrage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cin.get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sir_de_caractere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nr, 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cin.getline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sir_de_caractere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nr, c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Se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citeste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un sir de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pan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indeplinita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conditiile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jos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-au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citite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nr-1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endParaRPr lang="en-US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-a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intalnit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caracterul delimitator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Daca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lipseste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implicit 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'\n' (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sfarsit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linie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. L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citire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marcajul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sfârşit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NULL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automat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plasat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sfârşitul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şirului</a:t>
            </a: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Citirea șirurilor de caractere</a:t>
            </a: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5538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char  s[100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];</a:t>
            </a:r>
            <a:endParaRPr lang="ro-RO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endParaRPr lang="en-US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0" indent="-457200">
              <a:spcBef>
                <a:spcPts val="920"/>
              </a:spcBef>
              <a:buClr>
                <a:srgbClr val="000000"/>
              </a:buClr>
              <a:buAutoNum type="arabicPeriod"/>
            </a:pPr>
            <a:r>
              <a:rPr lang="en-US" sz="2000" b="1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cin.get</a:t>
            </a:r>
            <a:r>
              <a:rPr lang="en-US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(s,100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daca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fluxul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intrare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ține caracterele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Buna ziua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după citire șirul s va fi 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Buna ziua</a:t>
            </a:r>
          </a:p>
          <a:p>
            <a:pPr marL="914400" indent="-457200">
              <a:spcBef>
                <a:spcPts val="92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cin.get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(s,100,‘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');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daca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fluxul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intrare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ține caracterele 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Buna ziua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după citire șirul s va fi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Bun</a:t>
            </a:r>
          </a:p>
          <a:p>
            <a:pPr marL="914400" indent="-457200">
              <a:spcBef>
                <a:spcPts val="92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cin.get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(s,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daca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fluxul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intrare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ține caracterele 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Buna ziua</a:t>
            </a:r>
            <a:r>
              <a:rPr lang="ro-RO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după citire șirul s va fi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Bun</a:t>
            </a:r>
            <a:endParaRPr lang="en-US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457200">
              <a:spcBef>
                <a:spcPts val="92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getline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(s,200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,’!’); 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contine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caracterele citite până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întâlnirea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caracterului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pană la citirea a 200 de caractere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457200">
              <a:spcBef>
                <a:spcPts val="920"/>
              </a:spcBef>
              <a:buClr>
                <a:srgbClr val="000000"/>
              </a:buClr>
              <a:buFont typeface="Calibri"/>
              <a:buAutoNum type="arabicPeriod"/>
            </a:pPr>
            <a:endParaRPr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ro-RO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Citirea șirurilor de </a:t>
            </a:r>
            <a:r>
              <a:rPr lang="ro-RO" sz="28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caractere</a:t>
            </a:r>
            <a:endParaRPr lang="ro-RO"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1400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D9D8E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endParaRPr lang="en-US" sz="800" b="0" i="0" u="none" strike="noStrike" cap="none" baseline="0">
              <a:solidFill>
                <a:srgbClr val="D9D8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97" y="128587"/>
            <a:ext cx="8305799" cy="579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endParaRPr lang="en-US" sz="4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38661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Funcția get()  -  fără parametri</a:t>
            </a:r>
            <a:r>
              <a:rPr lang="ro-RO" sz="20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o-RO" sz="2000" b="1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-  furnizează următorul caracter din fluxul de intrare</a:t>
            </a: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-  este folosită după o funcție get() cu parametri, pentru a descărca din fluxul de date ultimul caracter citit(delimitator) care ar împiedica efectuarea următoarei operații de citire</a:t>
            </a:r>
          </a:p>
          <a:p>
            <a:pPr marL="457200">
              <a:spcBef>
                <a:spcPts val="920"/>
              </a:spcBef>
              <a:buClr>
                <a:srgbClr val="000000"/>
              </a:buClr>
            </a:pP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:	char 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[100]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 s2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[100</a:t>
            </a:r>
            <a:r>
              <a:rPr lang="en-US" sz="2000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];</a:t>
            </a: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0">
              <a:buClr>
                <a:srgbClr val="000000"/>
              </a:buClr>
              <a:buNone/>
            </a:pP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cin.get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,100);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0">
              <a:buClr>
                <a:srgbClr val="000000"/>
              </a:buClr>
              <a:buNone/>
            </a:pP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cin.get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0">
              <a:buClr>
                <a:srgbClr val="000000"/>
              </a:buClr>
              <a:buNone/>
            </a:pP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cin.get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(s2,100);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0">
              <a:buClr>
                <a:srgbClr val="000000"/>
              </a:buClr>
              <a:buNone/>
            </a:pP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&lt;&lt;s1&lt;&lt;‘.’&lt;&lt;s2;</a:t>
            </a: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0">
              <a:buClr>
                <a:srgbClr val="000000"/>
              </a:buClr>
              <a:buNone/>
            </a:pPr>
            <a:endParaRPr lang="ro-RO" sz="2000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0">
              <a:buClr>
                <a:srgbClr val="000000"/>
              </a:buClr>
              <a:buNone/>
            </a:pP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Daca se introduce de la tastatură Buna ziua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Buna seara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afi</a:t>
            </a:r>
            <a:r>
              <a:rPr lang="ro-RO" sz="2000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șa 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Buna ziua</a:t>
            </a:r>
            <a:r>
              <a:rPr lang="en-US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2000" b="1" dirty="0" smtClean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Buna seara</a:t>
            </a:r>
            <a:endParaRPr lang="ro-RO" sz="20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>
              <a:spcBef>
                <a:spcPts val="920"/>
              </a:spcBef>
              <a:buClr>
                <a:srgbClr val="000000"/>
              </a:buClr>
            </a:pPr>
            <a:endParaRPr lang="ro-RO" sz="2000" dirty="0" smtClean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10413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algn="ctr">
              <a:spcBef>
                <a:spcPts val="920"/>
              </a:spcBef>
              <a:buClr>
                <a:srgbClr val="000000"/>
              </a:buClr>
            </a:pPr>
            <a:r>
              <a:rPr lang="ro-RO" sz="2800" b="1" dirty="0">
                <a:solidFill>
                  <a:srgbClr val="292E51"/>
                </a:solidFill>
                <a:latin typeface="Times New Roman" pitchFamily="18" charset="0"/>
                <a:cs typeface="Times New Roman" pitchFamily="18" charset="0"/>
              </a:rPr>
              <a:t>Citirea șirurilor de caractere</a:t>
            </a:r>
          </a:p>
          <a:p>
            <a:pPr marL="457200" marR="0" lvl="0" indent="0" algn="ctr" rtl="0">
              <a:spcBef>
                <a:spcPts val="920"/>
              </a:spcBef>
              <a:buClr>
                <a:srgbClr val="000000"/>
              </a:buClr>
              <a:buFont typeface="Arial"/>
              <a:buNone/>
            </a:pPr>
            <a:endParaRPr sz="2800" b="1" dirty="0">
              <a:solidFill>
                <a:srgbClr val="292E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0759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2211</TotalTime>
  <Words>1203</Words>
  <Application>Microsoft Office PowerPoint</Application>
  <PresentationFormat>On-screen Show (4:3)</PresentationFormat>
  <Paragraphs>446</Paragraphs>
  <Slides>39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Noemi Salantiu</dc:creator>
  <cp:lastModifiedBy>crina</cp:lastModifiedBy>
  <cp:revision>123</cp:revision>
  <dcterms:created xsi:type="dcterms:W3CDTF">2015-04-16T08:44:16Z</dcterms:created>
  <dcterms:modified xsi:type="dcterms:W3CDTF">2016-05-08T17:59:24Z</dcterms:modified>
</cp:coreProperties>
</file>