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36" r:id="rId3"/>
    <p:sldId id="455" r:id="rId4"/>
    <p:sldId id="446" r:id="rId5"/>
    <p:sldId id="447" r:id="rId6"/>
    <p:sldId id="448" r:id="rId7"/>
    <p:sldId id="449" r:id="rId8"/>
    <p:sldId id="450" r:id="rId9"/>
    <p:sldId id="451" r:id="rId10"/>
    <p:sldId id="456" r:id="rId11"/>
    <p:sldId id="452" r:id="rId12"/>
    <p:sldId id="453" r:id="rId13"/>
    <p:sldId id="454" r:id="rId14"/>
    <p:sldId id="280" r:id="rId15"/>
    <p:sldId id="402" r:id="rId16"/>
    <p:sldId id="433" r:id="rId17"/>
    <p:sldId id="435" r:id="rId18"/>
    <p:sldId id="281" r:id="rId19"/>
    <p:sldId id="439" r:id="rId20"/>
    <p:sldId id="437" r:id="rId21"/>
    <p:sldId id="438" r:id="rId22"/>
    <p:sldId id="440" r:id="rId23"/>
    <p:sldId id="442" r:id="rId24"/>
    <p:sldId id="444" r:id="rId25"/>
    <p:sldId id="265" r:id="rId26"/>
  </p:sldIdLst>
  <p:sldSz cx="12192000" cy="6858000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212"/>
  </p:normalViewPr>
  <p:slideViewPr>
    <p:cSldViewPr snapToGrid="0">
      <p:cViewPr>
        <p:scale>
          <a:sx n="90" d="100"/>
          <a:sy n="90" d="100"/>
        </p:scale>
        <p:origin x="15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4F27-2B87-4A92-865E-F6090B62F5B7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10D7B-8905-44E0-9604-1D65C0D15D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0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DA49B82-12AB-4119-8748-049626F8A451}" type="datetimeFigureOut">
              <a:rPr lang="fr-FR" smtClean="0"/>
              <a:t>01/10/2018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A0C8B45-E0C3-4424-B086-182EFC0CC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5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8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9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2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8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66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7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9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2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90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7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2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15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47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3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8B45-E0C3-4424-B086-182EFC0CC9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4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ED88-39AC-41CA-A46C-8014A0E6634C}" type="datetime1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3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EB53-478A-48A9-A197-E47653EFFDDE}" type="datetime1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56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DBA8-8A86-4558-AF48-D23FA259081A}" type="datetime1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1818" y="365125"/>
            <a:ext cx="8831981" cy="626277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6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4400"/>
            <a:ext cx="27432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FFC000"/>
                </a:solidFill>
              </a:defRPr>
            </a:lvl1pPr>
          </a:lstStyle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5D1E0A49-E414-4FEF-9712-1A880A41AA80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 28"/>
          <p:cNvGrpSpPr>
            <a:grpSpLocks/>
          </p:cNvGrpSpPr>
          <p:nvPr userDrawn="1"/>
        </p:nvGrpSpPr>
        <p:grpSpPr bwMode="auto">
          <a:xfrm>
            <a:off x="94375" y="6252672"/>
            <a:ext cx="12192007" cy="1667972"/>
            <a:chOff x="322" y="13165"/>
            <a:chExt cx="11906" cy="2923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322" y="13165"/>
              <a:ext cx="11906" cy="1065"/>
            </a:xfrm>
            <a:prstGeom prst="rect">
              <a:avLst/>
            </a:prstGeom>
            <a:solidFill>
              <a:srgbClr val="003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" name="Line 37"/>
            <p:cNvCxnSpPr>
              <a:cxnSpLocks noChangeShapeType="1"/>
            </p:cNvCxnSpPr>
            <p:nvPr userDrawn="1"/>
          </p:nvCxnSpPr>
          <p:spPr bwMode="auto">
            <a:xfrm>
              <a:off x="1270" y="16088"/>
              <a:ext cx="351" cy="0"/>
            </a:xfrm>
            <a:prstGeom prst="line">
              <a:avLst/>
            </a:prstGeom>
            <a:noFill/>
            <a:ln w="2413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36"/>
            <p:cNvCxnSpPr>
              <a:cxnSpLocks noChangeShapeType="1"/>
            </p:cNvCxnSpPr>
            <p:nvPr userDrawn="1"/>
          </p:nvCxnSpPr>
          <p:spPr bwMode="auto">
            <a:xfrm>
              <a:off x="1270" y="16068"/>
              <a:ext cx="350" cy="0"/>
            </a:xfrm>
            <a:prstGeom prst="line">
              <a:avLst/>
            </a:prstGeom>
            <a:noFill/>
            <a:ln w="127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75" y="122720"/>
            <a:ext cx="2427443" cy="7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58E3-9141-41F2-B6B8-09EA1D2AB9BC}" type="datetime1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76-2F6D-48A1-8766-2C3AA62A3452}" type="datetime1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5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DA0D-CAF8-42FE-AEA8-41A4059BCFF6}" type="datetime1">
              <a:rPr lang="fr-FR" smtClean="0"/>
              <a:t>01/10/2018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3EF4-F1E0-4543-B764-015F9E26DB5D}" type="datetime1">
              <a:rPr lang="fr-FR" smtClean="0"/>
              <a:t>01/10/2018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E142-1FAC-4AF7-BDEA-2D0F5BE7F54D}" type="datetime1">
              <a:rPr lang="fr-FR" smtClean="0"/>
              <a:t>01/10/2018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5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B152-9FB8-486F-9992-62D58D6AD721}" type="datetime1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6D70-C0B0-4DDE-96F3-1133F61E69CB}" type="datetime1">
              <a:rPr lang="fr-FR" smtClean="0"/>
              <a:t>01/10/2018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7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3AAC-9B27-4E60-ACE7-D4DC88B74CFF}" type="datetime1">
              <a:rPr lang="fr-FR" smtClean="0"/>
              <a:t>01/10/2018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www.diginamic.fr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Page </a:t>
            </a:r>
            <a:fld id="{5D1E0A49-E414-4FEF-9712-1A880A41AA8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12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digitalent-formation.fr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6988" cy="50251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20741"/>
            <a:ext cx="3061396" cy="124723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912123" y="5782749"/>
            <a:ext cx="798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223C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: </a:t>
            </a:r>
            <a:r>
              <a:rPr lang="fr-FR" sz="2800" b="1" dirty="0" err="1" smtClean="0">
                <a:solidFill>
                  <a:srgbClr val="223C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fr-FR" sz="2800" b="1" dirty="0" smtClean="0">
                <a:solidFill>
                  <a:srgbClr val="223C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 smtClean="0">
                <a:solidFill>
                  <a:srgbClr val="223C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ShowCase</a:t>
            </a:r>
            <a:endParaRPr lang="fr-FR" sz="2800" b="1" dirty="0">
              <a:solidFill>
                <a:srgbClr val="223C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de code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Revue de code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endParaRPr lang="fr-FR" b="1" dirty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6507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C’est avant tout une bonne pratique</a:t>
            </a:r>
          </a:p>
          <a:p>
            <a:pPr algn="just"/>
            <a:r>
              <a:rPr lang="fr-FR" dirty="0" smtClean="0"/>
              <a:t>Les solutions telles que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mr-IN" dirty="0" smtClean="0"/>
              <a:t>…</a:t>
            </a:r>
            <a:r>
              <a:rPr lang="fr-FR" dirty="0" smtClean="0"/>
              <a:t> ont mis à disposition des développeurs des outils pour faciliter les revues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Affichage du différentiel de code pour une Pull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Conversation entre développeurs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Commentaires sur une ligne précise</a:t>
            </a:r>
          </a:p>
          <a:p>
            <a:pPr algn="just"/>
            <a:r>
              <a:rPr lang="fr-FR" dirty="0" smtClean="0"/>
              <a:t>Les projets open-sources ont, quant à eux, </a:t>
            </a:r>
            <a:r>
              <a:rPr lang="fr-FR" dirty="0"/>
              <a:t>permis de démocratiser les revues de codes</a:t>
            </a:r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endParaRPr lang="fr-FR" b="1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6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Revue de code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endParaRPr lang="fr-FR" b="1" dirty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6507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Bénéfices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Validation de ses pairs avant de fusionner le code d’une </a:t>
            </a:r>
            <a:r>
              <a:rPr lang="fr-FR" dirty="0" err="1" smtClean="0"/>
              <a:t>feature</a:t>
            </a:r>
            <a:r>
              <a:rPr lang="fr-FR" dirty="0" smtClean="0"/>
              <a:t> dans la branche stable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Optimisations des algorithmes</a:t>
            </a:r>
            <a:endParaRPr lang="fr-FR" dirty="0"/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Responsabilité de l’équipe et collaboration accrue</a:t>
            </a:r>
          </a:p>
          <a:p>
            <a:pPr lvl="2" algn="just"/>
            <a:r>
              <a:rPr lang="fr-FR" dirty="0" smtClean="0"/>
              <a:t>Ne plus entendre un développeur se demandant pourquoi il y a ce bout de code pourri dans les sources. Il en est aussi responsable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Meilleure qualité du code source 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Formation des développeurs juniors facilité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Moins de bug</a:t>
            </a:r>
          </a:p>
          <a:p>
            <a:pPr lvl="1" algn="just"/>
            <a:endParaRPr lang="fr-FR" dirty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endParaRPr lang="fr-FR" b="1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2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Revue de code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endParaRPr lang="fr-FR" b="1" dirty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6507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Inconvénients: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La vélocité des sprints est impactée</a:t>
            </a:r>
          </a:p>
          <a:p>
            <a:pPr lvl="2" algn="just"/>
            <a:r>
              <a:rPr lang="fr-FR" dirty="0" smtClean="0"/>
              <a:t>Ralenti le cycle de développement d’une fonctionnalité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Nécessite une équipe de développement d’au moins 2 personnes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C’est souvent mal estimé (temps non vendu) dans les charges d’un projet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Peut adapté aux projets de type « forfait »</a:t>
            </a:r>
          </a:p>
          <a:p>
            <a:pPr lvl="1" algn="just"/>
            <a:endParaRPr lang="fr-FR" dirty="0" smtClean="0"/>
          </a:p>
          <a:p>
            <a:pPr lvl="1" algn="just"/>
            <a:endParaRPr lang="fr-FR" dirty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endParaRPr lang="fr-FR" b="1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9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Organisation projet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66178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Le projet va se dérouler en </a:t>
            </a:r>
            <a:r>
              <a:rPr lang="fr-FR" dirty="0" smtClean="0"/>
              <a:t>2 </a:t>
            </a:r>
            <a:r>
              <a:rPr lang="fr-FR" dirty="0" smtClean="0"/>
              <a:t>équipes 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Les </a:t>
            </a:r>
            <a:r>
              <a:rPr lang="fr-FR" dirty="0" smtClean="0"/>
              <a:t>équipes seront définies ainsi :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Equipe 1 (Mojito)</a:t>
            </a:r>
          </a:p>
          <a:p>
            <a:pPr lvl="2">
              <a:spcBef>
                <a:spcPts val="600"/>
              </a:spcBef>
            </a:pPr>
            <a:r>
              <a:rPr lang="fr-FR" dirty="0" smtClean="0"/>
              <a:t>Nicolas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Morgane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Bastian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Yazid</a:t>
            </a:r>
            <a:endParaRPr lang="fr-FR" dirty="0" smtClean="0"/>
          </a:p>
          <a:p>
            <a:pPr lvl="1">
              <a:spcBef>
                <a:spcPts val="600"/>
              </a:spcBef>
            </a:pPr>
            <a:r>
              <a:rPr lang="fr-FR" dirty="0" smtClean="0"/>
              <a:t>Equipe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smtClean="0"/>
              <a:t>(Ti Punch)</a:t>
            </a:r>
          </a:p>
          <a:p>
            <a:pPr lvl="2">
              <a:spcBef>
                <a:spcPts val="600"/>
              </a:spcBef>
            </a:pPr>
            <a:r>
              <a:rPr lang="fr-FR" dirty="0" smtClean="0"/>
              <a:t>Rémi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Emmanuel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Anthony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Equipe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Organisation projet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Planning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52967"/>
              </p:ext>
            </p:extLst>
          </p:nvPr>
        </p:nvGraphicFramePr>
        <p:xfrm>
          <a:off x="203425" y="1405308"/>
          <a:ext cx="8564031" cy="4743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343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9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LUN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MAR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MER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JEU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VEN</a:t>
                      </a:r>
                      <a:endParaRPr lang="en-US" sz="1600" b="1" i="0" u="none" strike="noStrike" cap="all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bg1"/>
                          </a:solidFill>
                          <a:effectLst/>
                        </a:rPr>
                        <a:t>SAM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all" baseline="0" dirty="0" smtClean="0">
                          <a:solidFill>
                            <a:schemeClr val="bg1"/>
                          </a:solidFill>
                          <a:effectLst/>
                        </a:rPr>
                        <a:t>DIM</a:t>
                      </a:r>
                      <a:endParaRPr lang="en-US" sz="1600" b="1" i="0" u="none" strike="noStrike" cap="all" baseline="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85725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6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85725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92785" y="2375251"/>
            <a:ext cx="1211761" cy="217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5593" y="4136814"/>
            <a:ext cx="3609473" cy="2578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9055769" y="1496022"/>
            <a:ext cx="2889158" cy="3177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Présentation Projet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55769" y="2303666"/>
            <a:ext cx="2889158" cy="36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Sprint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55769" y="3115569"/>
            <a:ext cx="2889158" cy="346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Sprint 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55769" y="3836095"/>
            <a:ext cx="2889158" cy="318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Démo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092785" y="3207799"/>
            <a:ext cx="1211761" cy="2546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891093" y="2375251"/>
            <a:ext cx="1188694" cy="2178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20641" y="3910699"/>
            <a:ext cx="1129465" cy="207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950322" y="2999935"/>
            <a:ext cx="1129465" cy="207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40633" y="3207798"/>
            <a:ext cx="4839154" cy="254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Organisation projet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4225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Sprint 1 : 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0,5</a:t>
            </a:r>
            <a:r>
              <a:rPr lang="fr-FR" dirty="0" smtClean="0"/>
              <a:t> </a:t>
            </a:r>
            <a:r>
              <a:rPr lang="fr-FR" dirty="0" smtClean="0"/>
              <a:t>journée présentation projet / organisation 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 smtClean="0"/>
              <a:t>jours de développement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Sprint 2 : 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3</a:t>
            </a:r>
            <a:r>
              <a:rPr lang="fr-FR" dirty="0" smtClean="0"/>
              <a:t> </a:t>
            </a:r>
            <a:r>
              <a:rPr lang="fr-FR" dirty="0" smtClean="0"/>
              <a:t>jours de développement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Release Finale + Support de présentation du projet + Démo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17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Les différents sprints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Release + Support présentation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Release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4225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Démo de l’application sur navigateur 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L’application testée sera celle de l’intégration continue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Support de présentation 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Organisation de l’équipe</a:t>
            </a:r>
          </a:p>
          <a:p>
            <a:pPr lvl="1">
              <a:spcBef>
                <a:spcPts val="600"/>
              </a:spcBef>
            </a:pPr>
            <a:r>
              <a:rPr lang="fr-FR" dirty="0" err="1" smtClean="0"/>
              <a:t>Process</a:t>
            </a:r>
            <a:r>
              <a:rPr lang="fr-FR" dirty="0" smtClean="0"/>
              <a:t> de développement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Bilan du projet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Livraison des sources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Audit de l’application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Outils de mesures de la qualité de l’application (</a:t>
            </a:r>
            <a:r>
              <a:rPr lang="fr-FR" dirty="0" err="1" smtClean="0"/>
              <a:t>Sonarqube</a:t>
            </a:r>
            <a:r>
              <a:rPr lang="fr-FR" dirty="0" smtClean="0"/>
              <a:t>)</a:t>
            </a:r>
          </a:p>
          <a:p>
            <a:pPr>
              <a:spcBef>
                <a:spcPts val="600"/>
              </a:spcBef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Restitution équipe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Votre formateur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23C55"/>
                </a:solidFill>
              </a:rPr>
              <a:t>Nicolas </a:t>
            </a:r>
            <a:r>
              <a:rPr lang="fr-FR" dirty="0" err="1" smtClean="0">
                <a:solidFill>
                  <a:srgbClr val="223C55"/>
                </a:solidFill>
              </a:rPr>
              <a:t>Hodicq</a:t>
            </a:r>
            <a:r>
              <a:rPr lang="fr-FR" dirty="0" smtClean="0">
                <a:solidFill>
                  <a:srgbClr val="223C55"/>
                </a:solidFill>
              </a:rPr>
              <a:t>, CTO @BEWIZYU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Mes technos: Javascript, Java, Android, Action Script, Shell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Quelques projets: M6 (6play mobile), BNP, SNCF, </a:t>
            </a:r>
            <a:r>
              <a:rPr lang="fr-FR" dirty="0" err="1" smtClean="0">
                <a:solidFill>
                  <a:srgbClr val="223C55"/>
                </a:solidFill>
              </a:rPr>
              <a:t>Adrea</a:t>
            </a:r>
            <a:r>
              <a:rPr lang="fr-FR" dirty="0" smtClean="0">
                <a:solidFill>
                  <a:srgbClr val="223C55"/>
                </a:solidFill>
              </a:rPr>
              <a:t>, </a:t>
            </a:r>
            <a:r>
              <a:rPr lang="fr-FR" dirty="0" err="1" smtClean="0">
                <a:solidFill>
                  <a:srgbClr val="223C55"/>
                </a:solidFill>
              </a:rPr>
              <a:t>Sogelink</a:t>
            </a:r>
            <a:r>
              <a:rPr lang="fr-FR" dirty="0" smtClean="0">
                <a:solidFill>
                  <a:srgbClr val="223C55"/>
                </a:solidFill>
              </a:rPr>
              <a:t>, </a:t>
            </a:r>
            <a:r>
              <a:rPr lang="mr-IN" dirty="0" smtClean="0">
                <a:solidFill>
                  <a:srgbClr val="223C55"/>
                </a:solidFill>
              </a:rPr>
              <a:t>…</a:t>
            </a:r>
            <a:endParaRPr lang="fr-FR" dirty="0" smtClean="0">
              <a:solidFill>
                <a:srgbClr val="223C55"/>
              </a:solidFill>
            </a:endParaRPr>
          </a:p>
          <a:p>
            <a:r>
              <a:rPr lang="fr-FR" dirty="0" smtClean="0">
                <a:solidFill>
                  <a:srgbClr val="223C55"/>
                </a:solidFill>
              </a:rPr>
              <a:t>J’ai été entre autres: Développeur, Expert Technique, Architecte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4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Équipes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7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Équipes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4225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done</a:t>
            </a:r>
            <a:endParaRPr lang="fr-FR" dirty="0" smtClean="0"/>
          </a:p>
          <a:p>
            <a:pPr lvl="1">
              <a:spcBef>
                <a:spcPts val="600"/>
              </a:spcBef>
            </a:pPr>
            <a:r>
              <a:rPr lang="fr-FR" dirty="0"/>
              <a:t>Ensemble de critères définis par l'équipe </a:t>
            </a:r>
            <a:r>
              <a:rPr lang="fr-FR" dirty="0" smtClean="0"/>
              <a:t>déterminant </a:t>
            </a:r>
            <a:r>
              <a:rPr lang="fr-FR" dirty="0"/>
              <a:t>si une User Story est considérée comme </a:t>
            </a:r>
            <a:r>
              <a:rPr lang="fr-FR" dirty="0" smtClean="0"/>
              <a:t>traitée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Doit être affichée et visible de tous les membres de l’équipes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Planification du </a:t>
            </a:r>
            <a:r>
              <a:rPr lang="fr-FR" dirty="0" smtClean="0"/>
              <a:t>sprint</a:t>
            </a:r>
            <a:endParaRPr lang="fr-FR" dirty="0" smtClean="0"/>
          </a:p>
          <a:p>
            <a:pPr lvl="1">
              <a:spcBef>
                <a:spcPts val="600"/>
              </a:spcBef>
            </a:pPr>
            <a:r>
              <a:rPr lang="fr-FR" dirty="0" smtClean="0"/>
              <a:t>Parcourir </a:t>
            </a:r>
            <a:r>
              <a:rPr lang="fr-FR" dirty="0" smtClean="0"/>
              <a:t>le </a:t>
            </a:r>
            <a:r>
              <a:rPr lang="fr-FR" dirty="0" err="1" smtClean="0"/>
              <a:t>backlog</a:t>
            </a:r>
            <a:endParaRPr lang="fr-FR" dirty="0" smtClean="0"/>
          </a:p>
          <a:p>
            <a:pPr lvl="1">
              <a:spcBef>
                <a:spcPts val="600"/>
              </a:spcBef>
            </a:pPr>
            <a:r>
              <a:rPr lang="fr-FR" dirty="0" smtClean="0"/>
              <a:t>Création des tâches techniques qui ne sont pas forcément répertoriées dans le </a:t>
            </a:r>
            <a:r>
              <a:rPr lang="fr-FR" dirty="0" err="1" smtClean="0"/>
              <a:t>backlog</a:t>
            </a:r>
            <a:r>
              <a:rPr lang="fr-FR" dirty="0" smtClean="0"/>
              <a:t> mais nécessaires au projet</a:t>
            </a:r>
          </a:p>
          <a:p>
            <a:pPr lvl="1">
              <a:spcBef>
                <a:spcPts val="600"/>
              </a:spcBef>
            </a:pPr>
            <a:r>
              <a:rPr lang="fr-FR" dirty="0" smtClean="0"/>
              <a:t>Modélisation de la base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21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Organisation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Équipes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4225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2 sprints 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Stand-up </a:t>
            </a:r>
            <a:r>
              <a:rPr lang="fr-FR" dirty="0" smtClean="0"/>
              <a:t>quotidien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Mojito 		=&gt; 9h30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Ti </a:t>
            </a:r>
            <a:r>
              <a:rPr lang="fr-FR" dirty="0" smtClean="0"/>
              <a:t>Punch		=&gt; </a:t>
            </a:r>
            <a:r>
              <a:rPr lang="fr-FR" dirty="0" smtClean="0"/>
              <a:t>9h45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Fin de sprint 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Démo (20 min) =&gt; collectif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Rétro sprint (15 min) =&gt; par équipe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Planification sprint S+1 (15 min) =&gt; par équipe</a:t>
            </a:r>
          </a:p>
          <a:p>
            <a:pPr lvl="1">
              <a:spcBef>
                <a:spcPts val="600"/>
              </a:spcBef>
            </a:pPr>
            <a:endParaRPr lang="fr-FR" dirty="0" smtClean="0"/>
          </a:p>
          <a:p>
            <a:pPr lvl="1">
              <a:spcBef>
                <a:spcPts val="600"/>
              </a:spcBef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22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429327" y="524454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Organisation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du formateur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Rôle formateur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98385"/>
            <a:ext cx="10515600" cy="44225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endParaRPr lang="fr-FR" dirty="0" smtClean="0"/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Présent aux rituels agiles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Tests de l’application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Lead </a:t>
            </a:r>
            <a:r>
              <a:rPr lang="fr-FR" dirty="0" smtClean="0"/>
              <a:t>Dev</a:t>
            </a:r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Disponible pour des revues de Pull </a:t>
            </a:r>
            <a:r>
              <a:rPr lang="fr-FR" dirty="0" err="1" smtClean="0"/>
              <a:t>requests</a:t>
            </a:r>
            <a:endParaRPr lang="fr-FR" dirty="0" smtClean="0"/>
          </a:p>
          <a:p>
            <a:pPr lvl="1">
              <a:spcBef>
                <a:spcPts val="600"/>
              </a:spcBef>
              <a:buFont typeface="Wingdings" charset="2"/>
              <a:buChar char="Ø"/>
            </a:pPr>
            <a:r>
              <a:rPr lang="fr-FR" dirty="0" smtClean="0"/>
              <a:t>Aide à la mise en place des PIC et du workflow Git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Evaluation des livrables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7495" y="89009"/>
            <a:ext cx="10515600" cy="665136"/>
          </a:xfrm>
        </p:spPr>
        <p:txBody>
          <a:bodyPr>
            <a:normAutofit/>
          </a:bodyPr>
          <a:lstStyle/>
          <a:p>
            <a:pPr algn="r"/>
            <a:r>
              <a:rPr lang="fr-FR" sz="3200" b="1" dirty="0">
                <a:solidFill>
                  <a:schemeClr val="accent5">
                    <a:lumMod val="50000"/>
                  </a:schemeClr>
                </a:solidFill>
              </a:rPr>
              <a:t>Restons en contact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25</a:t>
            </a:fld>
            <a:endParaRPr lang="fr-FR"/>
          </a:p>
        </p:txBody>
      </p:sp>
      <p:grpSp>
        <p:nvGrpSpPr>
          <p:cNvPr id="7" name="Group 173"/>
          <p:cNvGrpSpPr>
            <a:grpSpLocks/>
          </p:cNvGrpSpPr>
          <p:nvPr/>
        </p:nvGrpSpPr>
        <p:grpSpPr bwMode="auto">
          <a:xfrm>
            <a:off x="2516957" y="2318994"/>
            <a:ext cx="7107810" cy="2469822"/>
            <a:chOff x="1134" y="374"/>
            <a:chExt cx="9638" cy="242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34" y="374"/>
              <a:ext cx="9638" cy="2424"/>
            </a:xfrm>
            <a:prstGeom prst="rect">
              <a:avLst/>
            </a:prstGeom>
            <a:solidFill>
              <a:srgbClr val="FBB3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 sz="3200"/>
            </a:p>
          </p:txBody>
        </p:sp>
        <p:pic>
          <p:nvPicPr>
            <p:cNvPr id="9" name="Picture 181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" y="532"/>
              <a:ext cx="41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34" y="374"/>
              <a:ext cx="692" cy="692"/>
            </a:xfrm>
            <a:prstGeom prst="rect">
              <a:avLst/>
            </a:prstGeom>
            <a:solidFill>
              <a:srgbClr val="003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 sz="32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26" y="374"/>
              <a:ext cx="8946" cy="6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 sz="3200"/>
            </a:p>
          </p:txBody>
        </p:sp>
        <p:pic>
          <p:nvPicPr>
            <p:cNvPr id="12" name="Picture 17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597"/>
              <a:ext cx="28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Line 177"/>
            <p:cNvCxnSpPr>
              <a:cxnSpLocks noChangeShapeType="1"/>
            </p:cNvCxnSpPr>
            <p:nvPr/>
          </p:nvCxnSpPr>
          <p:spPr bwMode="auto">
            <a:xfrm>
              <a:off x="6151" y="1270"/>
              <a:ext cx="0" cy="1409"/>
            </a:xfrm>
            <a:prstGeom prst="line">
              <a:avLst/>
            </a:prstGeom>
            <a:noFill/>
            <a:ln w="12700">
              <a:solidFill>
                <a:srgbClr val="FFFB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76"/>
            <p:cNvSpPr txBox="1">
              <a:spLocks noChangeArrowheads="1"/>
            </p:cNvSpPr>
            <p:nvPr/>
          </p:nvSpPr>
          <p:spPr bwMode="auto">
            <a:xfrm>
              <a:off x="2013" y="626"/>
              <a:ext cx="16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00"/>
                </a:lnSpc>
                <a:spcAft>
                  <a:spcPts val="0"/>
                </a:spcAft>
              </a:pPr>
              <a:r>
                <a:rPr lang="en-US" sz="1400" b="1">
                  <a:solidFill>
                    <a:srgbClr val="003551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Votre contact</a:t>
              </a:r>
              <a:endParaRPr lang="fr-FR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Text Box 175"/>
            <p:cNvSpPr txBox="1">
              <a:spLocks noChangeArrowheads="1"/>
            </p:cNvSpPr>
            <p:nvPr/>
          </p:nvSpPr>
          <p:spPr bwMode="auto">
            <a:xfrm>
              <a:off x="1444" y="1445"/>
              <a:ext cx="3959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00"/>
                </a:lnSpc>
                <a:spcAft>
                  <a:spcPts val="0"/>
                </a:spcAft>
              </a:pPr>
              <a:r>
                <a:rPr lang="en-US" sz="1400" b="1" spc="-5" dirty="0">
                  <a:solidFill>
                    <a:srgbClr val="003551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DIGINAMIC</a:t>
              </a:r>
              <a:r>
                <a:rPr lang="en-US" sz="1400" b="1" spc="255" dirty="0">
                  <a:solidFill>
                    <a:srgbClr val="003551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spc="-5" dirty="0">
                  <a:solidFill>
                    <a:srgbClr val="003551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formation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Lionel Cabon, </a:t>
              </a:r>
              <a:r>
                <a:rPr lang="en-US" sz="1200" dirty="0" err="1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Directeur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ts val="1030"/>
                </a:lnSpc>
                <a:spcBef>
                  <a:spcPts val="615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contact@diginamic.fr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ts val="1030"/>
                </a:lnSpc>
                <a:spcBef>
                  <a:spcPts val="615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Text Box 174"/>
            <p:cNvSpPr txBox="1">
              <a:spLocks noChangeArrowheads="1"/>
            </p:cNvSpPr>
            <p:nvPr/>
          </p:nvSpPr>
          <p:spPr bwMode="auto">
            <a:xfrm>
              <a:off x="6619" y="1445"/>
              <a:ext cx="3405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05"/>
                </a:lnSpc>
                <a:spcAft>
                  <a:spcPts val="0"/>
                </a:spcAft>
              </a:pP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N° SIRET : 818 241 978 00019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615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N°</a:t>
              </a:r>
              <a:r>
                <a:rPr lang="en-US" sz="1200" spc="-4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Déclaration</a:t>
              </a:r>
              <a:r>
                <a:rPr lang="en-US" sz="1200" spc="-45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OF</a:t>
              </a:r>
              <a:r>
                <a:rPr lang="en-US" sz="1200" spc="-4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1200" spc="-4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91</a:t>
              </a:r>
              <a:r>
                <a:rPr lang="en-US" sz="1200" spc="-4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34</a:t>
              </a:r>
              <a:r>
                <a:rPr lang="en-US" sz="1200" spc="-4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08867</a:t>
              </a:r>
              <a:r>
                <a:rPr lang="en-US" sz="1200" spc="-35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200" dirty="0">
                  <a:solidFill>
                    <a:srgbClr val="00355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34</a:t>
              </a:r>
            </a:p>
            <a:p>
              <a:pPr>
                <a:spcBef>
                  <a:spcPts val="615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355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Nantes, Paris, Montpellier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spcBef>
                  <a:spcPts val="560"/>
                </a:spcBef>
                <a:spcAft>
                  <a:spcPts val="0"/>
                </a:spcAft>
              </a:pPr>
              <a:r>
                <a:rPr lang="en-US" sz="1200" b="1" u="none" strike="noStrike" dirty="0">
                  <a:solidFill>
                    <a:srgbClr val="003551"/>
                  </a:solidFill>
                  <a:effectLst/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  <a:hlinkClick r:id="rId4"/>
                </a:rPr>
                <a:t>www.diginamic.fr</a:t>
              </a:r>
              <a:endParaRPr lang="fr-FR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7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/ </a:t>
            </a:r>
            <a:r>
              <a:rPr lang="fr-FR" dirty="0" err="1" smtClean="0"/>
              <a:t>Branching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www.diginamic.fr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endParaRPr lang="fr-FR" b="1" dirty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4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Git </a:t>
            </a:r>
            <a:r>
              <a:rPr lang="fr-FR" sz="3200" b="1" dirty="0" err="1" smtClean="0">
                <a:solidFill>
                  <a:schemeClr val="accent4"/>
                </a:solidFill>
              </a:rPr>
              <a:t>branching</a:t>
            </a:r>
            <a:r>
              <a:rPr lang="fr-FR" sz="3200" b="1" dirty="0" smtClean="0">
                <a:solidFill>
                  <a:schemeClr val="accent4"/>
                </a:solidFill>
              </a:rPr>
              <a:t> model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6507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Posséder un gestionnaire de sources, idéalement Git</a:t>
            </a:r>
          </a:p>
          <a:p>
            <a:pPr algn="just"/>
            <a:r>
              <a:rPr lang="fr-FR" dirty="0" smtClean="0"/>
              <a:t>L’équipe doit définir un </a:t>
            </a:r>
            <a:r>
              <a:rPr lang="fr-FR" dirty="0" err="1" smtClean="0"/>
              <a:t>branching</a:t>
            </a:r>
            <a:r>
              <a:rPr lang="fr-FR" dirty="0" smtClean="0"/>
              <a:t> model</a:t>
            </a:r>
          </a:p>
          <a:p>
            <a:pPr lvl="1" algn="just">
              <a:buFont typeface="Wingdings" charset="2"/>
              <a:buChar char="Ø"/>
            </a:pPr>
            <a:r>
              <a:rPr lang="fr-FR" dirty="0" err="1" smtClean="0"/>
              <a:t>Gitflow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r>
              <a:rPr lang="fr-FR" dirty="0" err="1" smtClean="0"/>
              <a:t>Github</a:t>
            </a:r>
            <a:r>
              <a:rPr lang="fr-FR" dirty="0" smtClean="0"/>
              <a:t> </a:t>
            </a:r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endParaRPr lang="fr-FR" b="1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7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5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Gitflow</a:t>
            </a:r>
            <a:r>
              <a:rPr lang="fr-FR" sz="3200" b="1" dirty="0" smtClean="0">
                <a:solidFill>
                  <a:schemeClr val="accent4"/>
                </a:solidFill>
              </a:rPr>
              <a:t> model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66" y="927579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6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Github</a:t>
            </a:r>
            <a:r>
              <a:rPr lang="fr-FR" sz="3200" b="1" dirty="0" smtClean="0">
                <a:solidFill>
                  <a:schemeClr val="accent4"/>
                </a:solidFill>
              </a:rPr>
              <a:t> model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5" y="2303966"/>
            <a:ext cx="4064000" cy="254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65" y="1794107"/>
            <a:ext cx="7048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  <a:p>
            <a:endParaRPr lang="fr-FR" b="1" dirty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7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Git </a:t>
            </a:r>
            <a:r>
              <a:rPr lang="fr-FR" sz="3200" b="1" dirty="0" err="1" smtClean="0">
                <a:solidFill>
                  <a:schemeClr val="accent4"/>
                </a:solidFill>
              </a:rPr>
              <a:t>branching</a:t>
            </a:r>
            <a:r>
              <a:rPr lang="fr-FR" sz="3200" b="1" dirty="0" smtClean="0">
                <a:solidFill>
                  <a:schemeClr val="accent4"/>
                </a:solidFill>
              </a:rPr>
              <a:t> model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90600" y="16507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Quel que soit le </a:t>
            </a:r>
            <a:r>
              <a:rPr lang="fr-FR" dirty="0" err="1" smtClean="0"/>
              <a:t>branching</a:t>
            </a:r>
            <a:r>
              <a:rPr lang="fr-FR" dirty="0" smtClean="0"/>
              <a:t> model retenu par l’équipe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À chaque </a:t>
            </a:r>
            <a:r>
              <a:rPr lang="fr-FR" dirty="0" err="1" smtClean="0"/>
              <a:t>feature</a:t>
            </a:r>
            <a:r>
              <a:rPr lang="fr-FR" dirty="0"/>
              <a:t> </a:t>
            </a:r>
            <a:r>
              <a:rPr lang="fr-FR" dirty="0" smtClean="0"/>
              <a:t>ou user story, une nouvelle branche est créée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Une branche ne doit contenir que des modifications de code liées à la fonctionnalité</a:t>
            </a:r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Réaliser des petites US,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</a:p>
          <a:p>
            <a:pPr lvl="2" algn="just">
              <a:buFont typeface="Wingdings" charset="2"/>
              <a:buChar char="Ø"/>
            </a:pPr>
            <a:r>
              <a:rPr lang="fr-FR" dirty="0" smtClean="0"/>
              <a:t>simplifie grandement les code </a:t>
            </a:r>
            <a:r>
              <a:rPr lang="fr-FR" dirty="0" err="1" smtClean="0"/>
              <a:t>reviews</a:t>
            </a:r>
            <a:r>
              <a:rPr lang="fr-FR" dirty="0" smtClean="0"/>
              <a:t> et/ou la détection de régressions</a:t>
            </a:r>
          </a:p>
          <a:p>
            <a:pPr lvl="2" algn="just">
              <a:buFont typeface="Wingdings" charset="2"/>
              <a:buChar char="Ø"/>
            </a:pPr>
            <a:r>
              <a:rPr lang="fr-FR" dirty="0" smtClean="0"/>
              <a:t>Tests simplifiés pour le Product </a:t>
            </a:r>
            <a:r>
              <a:rPr lang="fr-FR" dirty="0" err="1" smtClean="0"/>
              <a:t>Owner</a:t>
            </a:r>
            <a:endParaRPr lang="fr-FR" dirty="0" smtClean="0"/>
          </a:p>
          <a:p>
            <a:pPr lvl="1" algn="just">
              <a:buFont typeface="Wingdings" charset="2"/>
              <a:buChar char="Ø"/>
            </a:pPr>
            <a:r>
              <a:rPr lang="fr-FR" dirty="0" smtClean="0"/>
              <a:t>Privilégier le </a:t>
            </a:r>
            <a:r>
              <a:rPr lang="fr-FR" dirty="0" err="1" smtClean="0"/>
              <a:t>rebase</a:t>
            </a:r>
            <a:r>
              <a:rPr lang="fr-FR" dirty="0" smtClean="0"/>
              <a:t> plutôt que le </a:t>
            </a:r>
            <a:r>
              <a:rPr lang="fr-FR" dirty="0" err="1" smtClean="0"/>
              <a:t>merge</a:t>
            </a:r>
            <a:r>
              <a:rPr lang="fr-FR" dirty="0" smtClean="0"/>
              <a:t> et les squash commit afin de garder un historique git le plus lisible possible</a:t>
            </a:r>
          </a:p>
          <a:p>
            <a:pPr lvl="1"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endParaRPr lang="fr-FR" b="1" dirty="0" smtClean="0"/>
          </a:p>
          <a:p>
            <a:pPr lvl="1">
              <a:buFont typeface="Wingdings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2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8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chemeClr val="accent4"/>
                </a:solidFill>
              </a:rPr>
              <a:t>rebase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25" y="1472581"/>
            <a:ext cx="7370956" cy="42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Gestions de sources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www.diginamic.fr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A49-E414-4FEF-9712-1A880A41AA80}" type="slidenum">
              <a:rPr lang="fr-FR" smtClean="0"/>
              <a:t>9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40209" y="535329"/>
            <a:ext cx="10515600" cy="67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4"/>
                </a:solidFill>
              </a:rPr>
              <a:t>Squash</a:t>
            </a:r>
            <a:endParaRPr lang="fr-FR" sz="3200" b="1" dirty="0">
              <a:solidFill>
                <a:schemeClr val="accent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75" y="1208320"/>
            <a:ext cx="7845657" cy="47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18409</TotalTime>
  <Words>739</Words>
  <Application>Microsoft Macintosh PowerPoint</Application>
  <PresentationFormat>Grand écran</PresentationFormat>
  <Paragraphs>352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Franklin Gothic Medium</vt:lpstr>
      <vt:lpstr>Mangal</vt:lpstr>
      <vt:lpstr>Tahoma</vt:lpstr>
      <vt:lpstr>Wingdings</vt:lpstr>
      <vt:lpstr>Arial</vt:lpstr>
      <vt:lpstr>Thème Office</vt:lpstr>
      <vt:lpstr>Présentation PowerPoint</vt:lpstr>
      <vt:lpstr>Votre formateur</vt:lpstr>
      <vt:lpstr>Git / Branching Model</vt:lpstr>
      <vt:lpstr>Gestions de sources</vt:lpstr>
      <vt:lpstr>Gestions de sources</vt:lpstr>
      <vt:lpstr>Gestions de sources</vt:lpstr>
      <vt:lpstr>Gestions de sources</vt:lpstr>
      <vt:lpstr>Gestions de sources</vt:lpstr>
      <vt:lpstr>Gestions de sources</vt:lpstr>
      <vt:lpstr>Revue de code</vt:lpstr>
      <vt:lpstr>Revue de code</vt:lpstr>
      <vt:lpstr>Revue de code</vt:lpstr>
      <vt:lpstr>Revue de code</vt:lpstr>
      <vt:lpstr>Organisation du projet</vt:lpstr>
      <vt:lpstr>Organisation projet</vt:lpstr>
      <vt:lpstr>Organisation projet</vt:lpstr>
      <vt:lpstr>Organisation projet</vt:lpstr>
      <vt:lpstr>Release + Support présentation </vt:lpstr>
      <vt:lpstr>Release</vt:lpstr>
      <vt:lpstr>Équipes</vt:lpstr>
      <vt:lpstr>Équipes</vt:lpstr>
      <vt:lpstr>Équipes</vt:lpstr>
      <vt:lpstr>Rôle du formateur</vt:lpstr>
      <vt:lpstr>Rôle formateur</vt:lpstr>
      <vt:lpstr>Restons en contact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Lionel Cabon</dc:creator>
  <cp:lastModifiedBy>Utilisateur de Microsoft Office</cp:lastModifiedBy>
  <cp:revision>415</cp:revision>
  <cp:lastPrinted>2016-06-02T13:57:38Z</cp:lastPrinted>
  <dcterms:created xsi:type="dcterms:W3CDTF">2016-05-24T09:08:55Z</dcterms:created>
  <dcterms:modified xsi:type="dcterms:W3CDTF">2018-10-01T14:59:34Z</dcterms:modified>
</cp:coreProperties>
</file>