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22"/>
  </p:notesMasterIdLst>
  <p:sldIdLst>
    <p:sldId id="256" r:id="rId5"/>
    <p:sldId id="257" r:id="rId6"/>
    <p:sldId id="258" r:id="rId7"/>
    <p:sldId id="264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ndara" panose="020E0502030303020204" pitchFamily="34" charset="0"/>
      <p:regular r:id="rId27"/>
      <p:bold r:id="rId28"/>
      <p:italic r:id="rId29"/>
      <p:boldItalic r:id="rId30"/>
    </p:embeddedFont>
    <p:embeddedFont>
      <p:font typeface="Muli" panose="020B0604020202020204" charset="0"/>
      <p:italic r:id="rId31"/>
    </p:embeddedFont>
    <p:embeddedFont>
      <p:font typeface="Oswald" panose="00000500000000000000" pitchFamily="2" charset="0"/>
      <p:regular r:id="rId32"/>
      <p:bold r:id="rId33"/>
    </p:embeddedFont>
    <p:embeddedFont>
      <p:font typeface="Poppins" panose="00000500000000000000" pitchFamily="2" charset="0"/>
      <p:regular r:id="rId34"/>
      <p:bold r:id="rId35"/>
      <p:italic r:id="rId36"/>
      <p:boldItalic r:id="rId37"/>
    </p:embeddedFont>
    <p:embeddedFont>
      <p:font typeface="Poppins SemiBold" panose="000007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F698B-BFC1-42C6-80B8-44333635E9F3}" v="13" dt="2022-04-28T19:21:21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97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131B1-A779-4424-A176-1A3A6AE03316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A8A51-149E-4715-8EBD-3892EF9B1A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751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6625"/>
            <a:ext cx="9144000" cy="2962800"/>
          </a:xfrm>
          <a:prstGeom prst="rect">
            <a:avLst/>
          </a:prstGeom>
          <a:solidFill>
            <a:srgbClr val="F8E1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1250" y="623525"/>
            <a:ext cx="8147700" cy="17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Poppins"/>
              <a:buNone/>
              <a:defRPr sz="4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1250" y="3198800"/>
            <a:ext cx="301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81524" y="4472950"/>
            <a:ext cx="1225124" cy="5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Vuota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00" y="3347625"/>
            <a:ext cx="9144000" cy="17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 idx="2"/>
          </p:nvPr>
        </p:nvSpPr>
        <p:spPr>
          <a:xfrm>
            <a:off x="914270" y="1784599"/>
            <a:ext cx="20538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914270" y="2124079"/>
            <a:ext cx="205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3" hasCustomPrompt="1"/>
          </p:nvPr>
        </p:nvSpPr>
        <p:spPr>
          <a:xfrm>
            <a:off x="1302320" y="1185922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ctrTitle" idx="4"/>
          </p:nvPr>
        </p:nvSpPr>
        <p:spPr>
          <a:xfrm>
            <a:off x="3545095" y="1784599"/>
            <a:ext cx="20538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5"/>
          </p:nvPr>
        </p:nvSpPr>
        <p:spPr>
          <a:xfrm>
            <a:off x="3545095" y="2124079"/>
            <a:ext cx="205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6" hasCustomPrompt="1"/>
          </p:nvPr>
        </p:nvSpPr>
        <p:spPr>
          <a:xfrm>
            <a:off x="3933145" y="1185922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 idx="7"/>
          </p:nvPr>
        </p:nvSpPr>
        <p:spPr>
          <a:xfrm>
            <a:off x="6175920" y="1784599"/>
            <a:ext cx="20538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6175920" y="2124079"/>
            <a:ext cx="205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9" hasCustomPrompt="1"/>
          </p:nvPr>
        </p:nvSpPr>
        <p:spPr>
          <a:xfrm>
            <a:off x="6563970" y="1185922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13"/>
          </p:nvPr>
        </p:nvSpPr>
        <p:spPr>
          <a:xfrm>
            <a:off x="914270" y="3698470"/>
            <a:ext cx="20538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4"/>
          </p:nvPr>
        </p:nvSpPr>
        <p:spPr>
          <a:xfrm>
            <a:off x="914270" y="4037951"/>
            <a:ext cx="205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5" hasCustomPrompt="1"/>
          </p:nvPr>
        </p:nvSpPr>
        <p:spPr>
          <a:xfrm>
            <a:off x="1302320" y="3099793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ctrTitle" idx="16"/>
          </p:nvPr>
        </p:nvSpPr>
        <p:spPr>
          <a:xfrm>
            <a:off x="3545095" y="3698470"/>
            <a:ext cx="20538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7"/>
          </p:nvPr>
        </p:nvSpPr>
        <p:spPr>
          <a:xfrm>
            <a:off x="3545095" y="4037951"/>
            <a:ext cx="205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8" hasCustomPrompt="1"/>
          </p:nvPr>
        </p:nvSpPr>
        <p:spPr>
          <a:xfrm>
            <a:off x="3933145" y="3099793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19"/>
          </p:nvPr>
        </p:nvSpPr>
        <p:spPr>
          <a:xfrm>
            <a:off x="6175920" y="3698470"/>
            <a:ext cx="20538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20"/>
          </p:nvPr>
        </p:nvSpPr>
        <p:spPr>
          <a:xfrm>
            <a:off x="6175920" y="4037951"/>
            <a:ext cx="205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21" hasCustomPrompt="1"/>
          </p:nvPr>
        </p:nvSpPr>
        <p:spPr>
          <a:xfrm>
            <a:off x="6563970" y="3099793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ctrTitle" idx="2"/>
          </p:nvPr>
        </p:nvSpPr>
        <p:spPr>
          <a:xfrm>
            <a:off x="1727877" y="1406925"/>
            <a:ext cx="29193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1727877" y="1707050"/>
            <a:ext cx="29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ctrTitle" idx="3"/>
          </p:nvPr>
        </p:nvSpPr>
        <p:spPr>
          <a:xfrm>
            <a:off x="1727877" y="2490075"/>
            <a:ext cx="29193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4"/>
          </p:nvPr>
        </p:nvSpPr>
        <p:spPr>
          <a:xfrm>
            <a:off x="1727877" y="2790200"/>
            <a:ext cx="29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ctrTitle" idx="5"/>
          </p:nvPr>
        </p:nvSpPr>
        <p:spPr>
          <a:xfrm>
            <a:off x="1727877" y="3573225"/>
            <a:ext cx="29193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6"/>
          </p:nvPr>
        </p:nvSpPr>
        <p:spPr>
          <a:xfrm>
            <a:off x="1727877" y="3873350"/>
            <a:ext cx="29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AND_BODY_1_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8328225" y="-35400"/>
            <a:ext cx="815700" cy="517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ctrTitle" idx="2"/>
          </p:nvPr>
        </p:nvSpPr>
        <p:spPr>
          <a:xfrm>
            <a:off x="1672938" y="3778919"/>
            <a:ext cx="24153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672950" y="4079042"/>
            <a:ext cx="24153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ctrTitle" idx="3"/>
          </p:nvPr>
        </p:nvSpPr>
        <p:spPr>
          <a:xfrm>
            <a:off x="1672938" y="1789025"/>
            <a:ext cx="24153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4"/>
          </p:nvPr>
        </p:nvSpPr>
        <p:spPr>
          <a:xfrm>
            <a:off x="1672950" y="2089150"/>
            <a:ext cx="24153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 idx="5"/>
          </p:nvPr>
        </p:nvSpPr>
        <p:spPr>
          <a:xfrm>
            <a:off x="5055766" y="3778919"/>
            <a:ext cx="24153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6"/>
          </p:nvPr>
        </p:nvSpPr>
        <p:spPr>
          <a:xfrm>
            <a:off x="5055776" y="4079042"/>
            <a:ext cx="24153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 idx="7"/>
          </p:nvPr>
        </p:nvSpPr>
        <p:spPr>
          <a:xfrm>
            <a:off x="5055766" y="1789025"/>
            <a:ext cx="24153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8"/>
          </p:nvPr>
        </p:nvSpPr>
        <p:spPr>
          <a:xfrm>
            <a:off x="5055776" y="2089150"/>
            <a:ext cx="24153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grpSp>
        <p:nvGrpSpPr>
          <p:cNvPr id="105" name="Google Shape;105;p15"/>
          <p:cNvGrpSpPr/>
          <p:nvPr/>
        </p:nvGrpSpPr>
        <p:grpSpPr>
          <a:xfrm>
            <a:off x="8493652" y="628633"/>
            <a:ext cx="1585217" cy="715313"/>
            <a:chOff x="8138310" y="3811875"/>
            <a:chExt cx="1584900" cy="715313"/>
          </a:xfrm>
        </p:grpSpPr>
        <p:sp>
          <p:nvSpPr>
            <p:cNvPr id="106" name="Google Shape;106;p15"/>
            <p:cNvSpPr/>
            <p:nvPr/>
          </p:nvSpPr>
          <p:spPr>
            <a:xfrm>
              <a:off x="8138310" y="381187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8138310" y="445098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15"/>
          <p:cNvGrpSpPr/>
          <p:nvPr/>
        </p:nvGrpSpPr>
        <p:grpSpPr>
          <a:xfrm>
            <a:off x="-934881" y="3654688"/>
            <a:ext cx="1585217" cy="715313"/>
            <a:chOff x="8138310" y="3811875"/>
            <a:chExt cx="1584900" cy="715313"/>
          </a:xfrm>
        </p:grpSpPr>
        <p:sp>
          <p:nvSpPr>
            <p:cNvPr id="109" name="Google Shape;109;p15"/>
            <p:cNvSpPr/>
            <p:nvPr/>
          </p:nvSpPr>
          <p:spPr>
            <a:xfrm>
              <a:off x="8138310" y="381187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8138310" y="445098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_AND_BODY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ctrTitle" idx="2"/>
          </p:nvPr>
        </p:nvSpPr>
        <p:spPr>
          <a:xfrm>
            <a:off x="1099152" y="1359091"/>
            <a:ext cx="29193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1099152" y="1659216"/>
            <a:ext cx="29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ctrTitle" idx="3"/>
          </p:nvPr>
        </p:nvSpPr>
        <p:spPr>
          <a:xfrm>
            <a:off x="1099152" y="2483246"/>
            <a:ext cx="29193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4"/>
          </p:nvPr>
        </p:nvSpPr>
        <p:spPr>
          <a:xfrm>
            <a:off x="1099152" y="2783371"/>
            <a:ext cx="29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ctrTitle" idx="5"/>
          </p:nvPr>
        </p:nvSpPr>
        <p:spPr>
          <a:xfrm>
            <a:off x="1099152" y="3607400"/>
            <a:ext cx="29193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6"/>
          </p:nvPr>
        </p:nvSpPr>
        <p:spPr>
          <a:xfrm>
            <a:off x="1099152" y="3907525"/>
            <a:ext cx="29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ctrTitle" idx="7"/>
          </p:nvPr>
        </p:nvSpPr>
        <p:spPr>
          <a:xfrm>
            <a:off x="5288452" y="1359091"/>
            <a:ext cx="29193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8"/>
          </p:nvPr>
        </p:nvSpPr>
        <p:spPr>
          <a:xfrm>
            <a:off x="5288452" y="1659216"/>
            <a:ext cx="29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 idx="9"/>
          </p:nvPr>
        </p:nvSpPr>
        <p:spPr>
          <a:xfrm>
            <a:off x="5288452" y="2483246"/>
            <a:ext cx="29193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3"/>
          </p:nvPr>
        </p:nvSpPr>
        <p:spPr>
          <a:xfrm>
            <a:off x="5288452" y="2783371"/>
            <a:ext cx="29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ctrTitle" idx="14"/>
          </p:nvPr>
        </p:nvSpPr>
        <p:spPr>
          <a:xfrm>
            <a:off x="5288452" y="3607400"/>
            <a:ext cx="29193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15"/>
          </p:nvPr>
        </p:nvSpPr>
        <p:spPr>
          <a:xfrm>
            <a:off x="5288452" y="3907525"/>
            <a:ext cx="29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TITLE_AND_BODY_1_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1"/>
          </p:nvPr>
        </p:nvSpPr>
        <p:spPr>
          <a:xfrm>
            <a:off x="914275" y="2122350"/>
            <a:ext cx="2053800" cy="9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2" hasCustomPrompt="1"/>
          </p:nvPr>
        </p:nvSpPr>
        <p:spPr>
          <a:xfrm>
            <a:off x="1302320" y="3358776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3"/>
          </p:nvPr>
        </p:nvSpPr>
        <p:spPr>
          <a:xfrm>
            <a:off x="3545100" y="1207950"/>
            <a:ext cx="2053800" cy="9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4" hasCustomPrompt="1"/>
          </p:nvPr>
        </p:nvSpPr>
        <p:spPr>
          <a:xfrm>
            <a:off x="3933145" y="2444376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5"/>
          </p:nvPr>
        </p:nvSpPr>
        <p:spPr>
          <a:xfrm>
            <a:off x="6175925" y="1588950"/>
            <a:ext cx="2053800" cy="9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6" hasCustomPrompt="1"/>
          </p:nvPr>
        </p:nvSpPr>
        <p:spPr>
          <a:xfrm>
            <a:off x="6563970" y="2825376"/>
            <a:ext cx="1277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AND_BODY_1_4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-41550" y="2832750"/>
            <a:ext cx="9227100" cy="186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AND_BODY_1_4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TITLE_AND_BODY_1_2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0"/>
          <p:cNvGrpSpPr/>
          <p:nvPr/>
        </p:nvGrpSpPr>
        <p:grpSpPr>
          <a:xfrm>
            <a:off x="8493652" y="1662296"/>
            <a:ext cx="1585217" cy="715313"/>
            <a:chOff x="8138310" y="3811875"/>
            <a:chExt cx="1584900" cy="715313"/>
          </a:xfrm>
        </p:grpSpPr>
        <p:sp>
          <p:nvSpPr>
            <p:cNvPr id="140" name="Google Shape;140;p20"/>
            <p:cNvSpPr/>
            <p:nvPr/>
          </p:nvSpPr>
          <p:spPr>
            <a:xfrm>
              <a:off x="8138310" y="381187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8138310" y="445098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ctrTitle" idx="2"/>
          </p:nvPr>
        </p:nvSpPr>
        <p:spPr>
          <a:xfrm>
            <a:off x="914374" y="3032825"/>
            <a:ext cx="21681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ubTitle" idx="1"/>
          </p:nvPr>
        </p:nvSpPr>
        <p:spPr>
          <a:xfrm>
            <a:off x="914374" y="3409149"/>
            <a:ext cx="2168100" cy="8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ctrTitle" idx="3"/>
          </p:nvPr>
        </p:nvSpPr>
        <p:spPr>
          <a:xfrm>
            <a:off x="3487949" y="3032825"/>
            <a:ext cx="21681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4"/>
          </p:nvPr>
        </p:nvSpPr>
        <p:spPr>
          <a:xfrm>
            <a:off x="3487949" y="3409149"/>
            <a:ext cx="2168100" cy="8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ctrTitle" idx="5"/>
          </p:nvPr>
        </p:nvSpPr>
        <p:spPr>
          <a:xfrm>
            <a:off x="6061524" y="3032825"/>
            <a:ext cx="21681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6"/>
          </p:nvPr>
        </p:nvSpPr>
        <p:spPr>
          <a:xfrm>
            <a:off x="6061524" y="3409149"/>
            <a:ext cx="2168100" cy="8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grpSp>
        <p:nvGrpSpPr>
          <p:cNvPr id="149" name="Google Shape;149;p20"/>
          <p:cNvGrpSpPr/>
          <p:nvPr/>
        </p:nvGrpSpPr>
        <p:grpSpPr>
          <a:xfrm>
            <a:off x="-934881" y="3654688"/>
            <a:ext cx="1585217" cy="715313"/>
            <a:chOff x="8138310" y="3811875"/>
            <a:chExt cx="1584900" cy="715313"/>
          </a:xfrm>
        </p:grpSpPr>
        <p:sp>
          <p:nvSpPr>
            <p:cNvPr id="150" name="Google Shape;150;p20"/>
            <p:cNvSpPr/>
            <p:nvPr/>
          </p:nvSpPr>
          <p:spPr>
            <a:xfrm>
              <a:off x="8138310" y="381187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8138310" y="445098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_AND_BODY_1_4_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-41550" y="1721213"/>
            <a:ext cx="1197300" cy="29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8601325" y="1721225"/>
            <a:ext cx="542700" cy="29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70150" y="928115"/>
            <a:ext cx="7486200" cy="30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 sz="1200"/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uli"/>
              <a:buAutoNum type="alphaLcPeriod"/>
              <a:defRPr sz="1200"/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uli"/>
              <a:buAutoNum type="romanLcPeriod"/>
              <a:defRPr sz="1200"/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uli"/>
              <a:buAutoNum type="arabicPeriod"/>
              <a:defRPr sz="1200"/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uli"/>
              <a:buAutoNum type="alphaLcPeriod"/>
              <a:defRPr sz="1200"/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uli"/>
              <a:buAutoNum type="romanLcPeriod"/>
              <a:defRPr sz="1200"/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uli"/>
              <a:buAutoNum type="arabicPeriod"/>
              <a:defRPr sz="1200"/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Muli"/>
              <a:buAutoNum type="alphaLcPeriod"/>
              <a:defRPr sz="1200"/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50"/>
              <a:buFont typeface="Muli"/>
              <a:buAutoNum type="romanLcPeriod"/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_AND_BODY_1_4_2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7946700" y="1721213"/>
            <a:ext cx="1197300" cy="29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0" y="1721225"/>
            <a:ext cx="542700" cy="29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">
  <p:cSld name="TITLE_ONLY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-17850" y="0"/>
            <a:ext cx="9179700" cy="100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ctrTitle" idx="2"/>
          </p:nvPr>
        </p:nvSpPr>
        <p:spPr>
          <a:xfrm>
            <a:off x="5689374" y="2912938"/>
            <a:ext cx="21681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1"/>
          </p:nvPr>
        </p:nvSpPr>
        <p:spPr>
          <a:xfrm>
            <a:off x="5689374" y="3289262"/>
            <a:ext cx="2168100" cy="8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grpSp>
        <p:nvGrpSpPr>
          <p:cNvPr id="165" name="Google Shape;165;p23"/>
          <p:cNvGrpSpPr/>
          <p:nvPr/>
        </p:nvGrpSpPr>
        <p:grpSpPr>
          <a:xfrm>
            <a:off x="8493652" y="628633"/>
            <a:ext cx="1585217" cy="715313"/>
            <a:chOff x="8138310" y="3811875"/>
            <a:chExt cx="1584900" cy="715313"/>
          </a:xfrm>
        </p:grpSpPr>
        <p:sp>
          <p:nvSpPr>
            <p:cNvPr id="166" name="Google Shape;166;p23"/>
            <p:cNvSpPr/>
            <p:nvPr/>
          </p:nvSpPr>
          <p:spPr>
            <a:xfrm>
              <a:off x="8138310" y="381187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8138310" y="445098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23"/>
          <p:cNvGrpSpPr/>
          <p:nvPr/>
        </p:nvGrpSpPr>
        <p:grpSpPr>
          <a:xfrm>
            <a:off x="-934881" y="3654688"/>
            <a:ext cx="1585217" cy="715313"/>
            <a:chOff x="8138310" y="3811875"/>
            <a:chExt cx="1584900" cy="715313"/>
          </a:xfrm>
        </p:grpSpPr>
        <p:sp>
          <p:nvSpPr>
            <p:cNvPr id="169" name="Google Shape;169;p23"/>
            <p:cNvSpPr/>
            <p:nvPr/>
          </p:nvSpPr>
          <p:spPr>
            <a:xfrm>
              <a:off x="8138310" y="381187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8138310" y="445098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_AND_BODY_1_2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ctrTitle" idx="2"/>
          </p:nvPr>
        </p:nvSpPr>
        <p:spPr>
          <a:xfrm>
            <a:off x="1705861" y="3185150"/>
            <a:ext cx="21681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1"/>
          </p:nvPr>
        </p:nvSpPr>
        <p:spPr>
          <a:xfrm>
            <a:off x="1705861" y="3561474"/>
            <a:ext cx="2168100" cy="8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ctrTitle" idx="3"/>
          </p:nvPr>
        </p:nvSpPr>
        <p:spPr>
          <a:xfrm>
            <a:off x="5270036" y="3185150"/>
            <a:ext cx="2168100" cy="4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4"/>
          </p:nvPr>
        </p:nvSpPr>
        <p:spPr>
          <a:xfrm>
            <a:off x="5270036" y="3561474"/>
            <a:ext cx="2168100" cy="8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grpSp>
        <p:nvGrpSpPr>
          <p:cNvPr id="177" name="Google Shape;177;p24"/>
          <p:cNvGrpSpPr/>
          <p:nvPr/>
        </p:nvGrpSpPr>
        <p:grpSpPr>
          <a:xfrm>
            <a:off x="8493652" y="1662296"/>
            <a:ext cx="1585217" cy="715313"/>
            <a:chOff x="8138310" y="3811875"/>
            <a:chExt cx="1584900" cy="715313"/>
          </a:xfrm>
        </p:grpSpPr>
        <p:sp>
          <p:nvSpPr>
            <p:cNvPr id="178" name="Google Shape;178;p24"/>
            <p:cNvSpPr/>
            <p:nvPr/>
          </p:nvSpPr>
          <p:spPr>
            <a:xfrm>
              <a:off x="8138310" y="381187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8138310" y="445098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24"/>
          <p:cNvGrpSpPr/>
          <p:nvPr/>
        </p:nvGrpSpPr>
        <p:grpSpPr>
          <a:xfrm>
            <a:off x="-934881" y="3654688"/>
            <a:ext cx="1585217" cy="715313"/>
            <a:chOff x="8138310" y="3811875"/>
            <a:chExt cx="1584900" cy="715313"/>
          </a:xfrm>
        </p:grpSpPr>
        <p:sp>
          <p:nvSpPr>
            <p:cNvPr id="181" name="Google Shape;181;p24"/>
            <p:cNvSpPr/>
            <p:nvPr/>
          </p:nvSpPr>
          <p:spPr>
            <a:xfrm>
              <a:off x="8138310" y="381187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8138310" y="445098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1016975" y="1532225"/>
            <a:ext cx="4995300" cy="31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-41375" y="4640550"/>
            <a:ext cx="92805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TITLE_AND_TWO_COLUMNS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xfrm>
            <a:off x="1016975" y="1379825"/>
            <a:ext cx="3337800" cy="31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7" name="Google Shape;197;p27"/>
          <p:cNvSpPr txBox="1">
            <a:spLocks noGrp="1"/>
          </p:cNvSpPr>
          <p:nvPr>
            <p:ph type="body" idx="2"/>
          </p:nvPr>
        </p:nvSpPr>
        <p:spPr>
          <a:xfrm>
            <a:off x="4789226" y="1379825"/>
            <a:ext cx="3337800" cy="31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2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/>
          <p:nvPr/>
        </p:nvSpPr>
        <p:spPr>
          <a:xfrm>
            <a:off x="0" y="0"/>
            <a:ext cx="9179700" cy="9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-1484750" y="4745950"/>
            <a:ext cx="6600900" cy="762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28"/>
          <p:cNvGrpSpPr/>
          <p:nvPr/>
        </p:nvGrpSpPr>
        <p:grpSpPr>
          <a:xfrm>
            <a:off x="8493652" y="628633"/>
            <a:ext cx="1585217" cy="715313"/>
            <a:chOff x="8138310" y="3811875"/>
            <a:chExt cx="1584900" cy="715313"/>
          </a:xfrm>
        </p:grpSpPr>
        <p:sp>
          <p:nvSpPr>
            <p:cNvPr id="203" name="Google Shape;203;p28"/>
            <p:cNvSpPr/>
            <p:nvPr/>
          </p:nvSpPr>
          <p:spPr>
            <a:xfrm>
              <a:off x="8138310" y="381187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8138310" y="445098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/>
          <p:nvPr/>
        </p:nvSpPr>
        <p:spPr>
          <a:xfrm>
            <a:off x="-7475" y="-14750"/>
            <a:ext cx="8039100" cy="515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29"/>
          <p:cNvGrpSpPr/>
          <p:nvPr/>
        </p:nvGrpSpPr>
        <p:grpSpPr>
          <a:xfrm>
            <a:off x="7246413" y="3811888"/>
            <a:ext cx="1585217" cy="715313"/>
            <a:chOff x="8138310" y="3811875"/>
            <a:chExt cx="1584900" cy="715313"/>
          </a:xfrm>
        </p:grpSpPr>
        <p:sp>
          <p:nvSpPr>
            <p:cNvPr id="208" name="Google Shape;208;p29"/>
            <p:cNvSpPr/>
            <p:nvPr/>
          </p:nvSpPr>
          <p:spPr>
            <a:xfrm>
              <a:off x="8138310" y="381187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8138310" y="445098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APTION_ONLY_1">
    <p:bg>
      <p:bgPr>
        <a:solidFill>
          <a:schemeClr val="accen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30"/>
          <p:cNvGrpSpPr/>
          <p:nvPr/>
        </p:nvGrpSpPr>
        <p:grpSpPr>
          <a:xfrm>
            <a:off x="8659088" y="1351588"/>
            <a:ext cx="1585217" cy="715313"/>
            <a:chOff x="8138310" y="3811875"/>
            <a:chExt cx="1584900" cy="715313"/>
          </a:xfrm>
        </p:grpSpPr>
        <p:sp>
          <p:nvSpPr>
            <p:cNvPr id="212" name="Google Shape;212;p30"/>
            <p:cNvSpPr/>
            <p:nvPr/>
          </p:nvSpPr>
          <p:spPr>
            <a:xfrm>
              <a:off x="8138310" y="381187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8138310" y="445098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30"/>
          <p:cNvGrpSpPr/>
          <p:nvPr/>
        </p:nvGrpSpPr>
        <p:grpSpPr>
          <a:xfrm>
            <a:off x="-899806" y="3654688"/>
            <a:ext cx="1585217" cy="715313"/>
            <a:chOff x="8138310" y="3811875"/>
            <a:chExt cx="1584900" cy="715313"/>
          </a:xfrm>
        </p:grpSpPr>
        <p:sp>
          <p:nvSpPr>
            <p:cNvPr id="215" name="Google Shape;215;p30"/>
            <p:cNvSpPr/>
            <p:nvPr/>
          </p:nvSpPr>
          <p:spPr>
            <a:xfrm>
              <a:off x="8138310" y="381187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8138310" y="445098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4491050" y="1210050"/>
            <a:ext cx="4706400" cy="360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016975" y="2011973"/>
            <a:ext cx="3337800" cy="27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789226" y="2011973"/>
            <a:ext cx="3337800" cy="27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3"/>
          </p:nvPr>
        </p:nvSpPr>
        <p:spPr>
          <a:xfrm>
            <a:off x="1016975" y="1490550"/>
            <a:ext cx="2707800" cy="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4"/>
          </p:nvPr>
        </p:nvSpPr>
        <p:spPr>
          <a:xfrm>
            <a:off x="4789225" y="1490550"/>
            <a:ext cx="2707800" cy="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-17850" y="0"/>
            <a:ext cx="9179700" cy="1007400"/>
          </a:xfrm>
          <a:prstGeom prst="rect">
            <a:avLst/>
          </a:prstGeom>
          <a:solidFill>
            <a:srgbClr val="F8E1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75825" y="250500"/>
            <a:ext cx="548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 SemiBold"/>
              <a:buNone/>
              <a:defRPr sz="2400" b="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-1484750" y="4745950"/>
            <a:ext cx="6600900" cy="762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6"/>
          <p:cNvGrpSpPr/>
          <p:nvPr/>
        </p:nvGrpSpPr>
        <p:grpSpPr>
          <a:xfrm>
            <a:off x="8493652" y="628633"/>
            <a:ext cx="1585217" cy="715313"/>
            <a:chOff x="8138310" y="3811875"/>
            <a:chExt cx="1584900" cy="715313"/>
          </a:xfrm>
        </p:grpSpPr>
        <p:sp>
          <p:nvSpPr>
            <p:cNvPr id="33" name="Google Shape;33;p6"/>
            <p:cNvSpPr/>
            <p:nvPr/>
          </p:nvSpPr>
          <p:spPr>
            <a:xfrm>
              <a:off x="8138310" y="381187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8138310" y="445098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81524" y="4472950"/>
            <a:ext cx="1225124" cy="5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-7475" y="-14750"/>
            <a:ext cx="80391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7"/>
          <p:cNvGrpSpPr/>
          <p:nvPr/>
        </p:nvGrpSpPr>
        <p:grpSpPr>
          <a:xfrm>
            <a:off x="7246413" y="3811888"/>
            <a:ext cx="1585217" cy="715313"/>
            <a:chOff x="8138310" y="3811875"/>
            <a:chExt cx="1584900" cy="715313"/>
          </a:xfrm>
        </p:grpSpPr>
        <p:sp>
          <p:nvSpPr>
            <p:cNvPr id="39" name="Google Shape;39;p7"/>
            <p:cNvSpPr/>
            <p:nvPr/>
          </p:nvSpPr>
          <p:spPr>
            <a:xfrm>
              <a:off x="8138310" y="381187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7"/>
            <p:cNvSpPr/>
            <p:nvPr/>
          </p:nvSpPr>
          <p:spPr>
            <a:xfrm>
              <a:off x="8138310" y="445098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990475" y="1837775"/>
            <a:ext cx="2808000" cy="1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>
            <a:off x="0" y="-4175"/>
            <a:ext cx="9144000" cy="5151900"/>
          </a:xfrm>
          <a:prstGeom prst="rect">
            <a:avLst/>
          </a:prstGeom>
          <a:solidFill>
            <a:srgbClr val="21425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756925" y="585150"/>
            <a:ext cx="4016700" cy="3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990475" y="1529800"/>
            <a:ext cx="40452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990475" y="1925475"/>
            <a:ext cx="3026400" cy="24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7067150" y="-6900"/>
            <a:ext cx="2076900" cy="51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990475" y="403637"/>
            <a:ext cx="424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grpSp>
        <p:nvGrpSpPr>
          <p:cNvPr id="53" name="Google Shape;53;p10"/>
          <p:cNvGrpSpPr/>
          <p:nvPr/>
        </p:nvGrpSpPr>
        <p:grpSpPr>
          <a:xfrm>
            <a:off x="-934881" y="3654688"/>
            <a:ext cx="1585217" cy="715313"/>
            <a:chOff x="8138310" y="3811875"/>
            <a:chExt cx="1584900" cy="715313"/>
          </a:xfrm>
        </p:grpSpPr>
        <p:sp>
          <p:nvSpPr>
            <p:cNvPr id="54" name="Google Shape;54;p10"/>
            <p:cNvSpPr/>
            <p:nvPr/>
          </p:nvSpPr>
          <p:spPr>
            <a:xfrm>
              <a:off x="8138310" y="381187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0"/>
            <p:cNvSpPr/>
            <p:nvPr/>
          </p:nvSpPr>
          <p:spPr>
            <a:xfrm>
              <a:off x="8138310" y="445098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310275" y="-6900"/>
            <a:ext cx="6419100" cy="5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1600425" y="1171725"/>
            <a:ext cx="3838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1806525" y="3180350"/>
            <a:ext cx="3426600" cy="7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grpSp>
        <p:nvGrpSpPr>
          <p:cNvPr id="60" name="Google Shape;60;p11"/>
          <p:cNvGrpSpPr/>
          <p:nvPr/>
        </p:nvGrpSpPr>
        <p:grpSpPr>
          <a:xfrm>
            <a:off x="7239899" y="3803333"/>
            <a:ext cx="2351199" cy="715313"/>
            <a:chOff x="8138310" y="3811875"/>
            <a:chExt cx="1584900" cy="715313"/>
          </a:xfrm>
        </p:grpSpPr>
        <p:sp>
          <p:nvSpPr>
            <p:cNvPr id="61" name="Google Shape;61;p11"/>
            <p:cNvSpPr/>
            <p:nvPr/>
          </p:nvSpPr>
          <p:spPr>
            <a:xfrm>
              <a:off x="8138310" y="3811875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8138310" y="4450988"/>
              <a:ext cx="1584900" cy="76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11"/>
          <p:cNvSpPr/>
          <p:nvPr/>
        </p:nvSpPr>
        <p:spPr>
          <a:xfrm>
            <a:off x="7212299" y="624858"/>
            <a:ext cx="2351100" cy="76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ndara"/>
              <a:buNone/>
              <a:defRPr sz="2800" b="1"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 sz="1800"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F5A3C6-8C88-4D17-9154-024B1C578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ABELE Image </a:t>
            </a:r>
            <a:r>
              <a:rPr lang="it-IT" dirty="0" err="1"/>
              <a:t>Explainer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23249B-90CE-4E24-9CAC-E0599E1FE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XAI </a:t>
            </a:r>
            <a:r>
              <a:rPr lang="it-IT" dirty="0" err="1"/>
              <a:t>course</a:t>
            </a:r>
            <a:r>
              <a:rPr lang="it-IT" dirty="0"/>
              <a:t> 2021/2022</a:t>
            </a:r>
          </a:p>
          <a:p>
            <a:r>
              <a:rPr lang="it-IT" dirty="0"/>
              <a:t>Trenta Alessandro</a:t>
            </a:r>
          </a:p>
        </p:txBody>
      </p:sp>
    </p:spTree>
    <p:extLst>
      <p:ext uri="{BB962C8B-B14F-4D97-AF65-F5344CB8AC3E}">
        <p14:creationId xmlns:p14="http://schemas.microsoft.com/office/powerpoint/2010/main" val="267701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C2541A-9171-4F4E-97DF-287EB26C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Analysis and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0CBE25-D69D-4A56-9698-B0D7621BDAE2}"/>
              </a:ext>
            </a:extLst>
          </p:cNvPr>
          <p:cNvSpPr txBox="1"/>
          <p:nvPr/>
        </p:nvSpPr>
        <p:spPr>
          <a:xfrm>
            <a:off x="358987" y="1225973"/>
            <a:ext cx="6996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going</a:t>
            </a:r>
            <a:r>
              <a:rPr lang="it-IT" dirty="0"/>
              <a:t> to look </a:t>
            </a:r>
            <a:r>
              <a:rPr lang="it-IT" dirty="0" err="1"/>
              <a:t>at</a:t>
            </a:r>
            <a:r>
              <a:rPr lang="it-IT" dirty="0"/>
              <a:t> some </a:t>
            </a:r>
            <a:r>
              <a:rPr lang="it-IT" dirty="0" err="1"/>
              <a:t>example</a:t>
            </a:r>
            <a:r>
              <a:rPr lang="it-IT" dirty="0"/>
              <a:t> image </a:t>
            </a:r>
            <a:r>
              <a:rPr lang="it-IT" dirty="0" err="1"/>
              <a:t>prediction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ABELE: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explainatory</a:t>
            </a:r>
            <a:r>
              <a:rPr lang="it-IT" dirty="0"/>
              <a:t> rules are </a:t>
            </a:r>
            <a:r>
              <a:rPr lang="it-IT" dirty="0" err="1"/>
              <a:t>omitted</a:t>
            </a:r>
            <a:r>
              <a:rPr lang="it-IT" dirty="0"/>
              <a:t> due to </a:t>
            </a:r>
            <a:r>
              <a:rPr lang="it-IT" dirty="0" err="1"/>
              <a:t>lack</a:t>
            </a:r>
            <a:r>
              <a:rPr lang="it-IT" dirty="0"/>
              <a:t> of </a:t>
            </a:r>
            <a:r>
              <a:rPr lang="it-IT" dirty="0" err="1"/>
              <a:t>interpretability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ABELE </a:t>
            </a:r>
            <a:r>
              <a:rPr lang="it-IT" dirty="0" err="1"/>
              <a:t>gives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the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prediction</a:t>
            </a:r>
            <a:r>
              <a:rPr lang="it-IT" dirty="0"/>
              <a:t> and the fidelity of the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in the </a:t>
            </a:r>
            <a:r>
              <a:rPr lang="it-IT" dirty="0" err="1"/>
              <a:t>neighborhood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Fidelity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ratio of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predictions</a:t>
            </a:r>
            <a:r>
              <a:rPr lang="it-IT" dirty="0"/>
              <a:t> matching the black box </a:t>
            </a:r>
            <a:r>
              <a:rPr lang="it-IT" dirty="0" err="1"/>
              <a:t>prediction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latent</a:t>
            </a:r>
            <a:r>
              <a:rPr lang="it-IT" dirty="0"/>
              <a:t>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 err="1"/>
              <a:t>dimension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high, </a:t>
            </a:r>
            <a:r>
              <a:rPr lang="it-IT" dirty="0" err="1"/>
              <a:t>therefore</a:t>
            </a:r>
            <a:r>
              <a:rPr lang="it-IT" dirty="0"/>
              <a:t> the </a:t>
            </a:r>
            <a:r>
              <a:rPr lang="it-IT" dirty="0" err="1"/>
              <a:t>prototypes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 to be </a:t>
            </a:r>
            <a:r>
              <a:rPr lang="it-IT" dirty="0" err="1"/>
              <a:t>confused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going</a:t>
            </a:r>
            <a:r>
              <a:rPr lang="it-IT" dirty="0"/>
              <a:t> to </a:t>
            </a:r>
            <a:r>
              <a:rPr lang="it-IT" dirty="0" err="1"/>
              <a:t>omit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unless</a:t>
            </a:r>
            <a:r>
              <a:rPr lang="it-IT" dirty="0"/>
              <a:t> </a:t>
            </a:r>
            <a:r>
              <a:rPr lang="it-IT" dirty="0" err="1"/>
              <a:t>relavant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840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C4AD3-12D9-4D00-8921-0FA0BAA3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1 – </a:t>
            </a:r>
            <a:r>
              <a:rPr lang="it-IT" dirty="0" err="1"/>
              <a:t>ship</a:t>
            </a:r>
            <a:r>
              <a:rPr lang="it-IT" dirty="0"/>
              <a:t> – fidelity 64%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5F4992-5001-43A9-8507-7BF78B5C4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17725"/>
            <a:ext cx="4260300" cy="21152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6AC95EB-BAB5-4789-8588-CD41A40DB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86" y="3132979"/>
            <a:ext cx="6902027" cy="173845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0399666-CDCA-409A-AB05-B3CF3255E7EA}"/>
              </a:ext>
            </a:extLst>
          </p:cNvPr>
          <p:cNvSpPr txBox="1"/>
          <p:nvPr/>
        </p:nvSpPr>
        <p:spPr>
          <a:xfrm>
            <a:off x="4571999" y="1017725"/>
            <a:ext cx="3480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Saliency</a:t>
            </a:r>
            <a:r>
              <a:rPr lang="it-IT" dirty="0"/>
              <a:t>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showing</a:t>
            </a:r>
            <a:r>
              <a:rPr lang="it-IT" dirty="0"/>
              <a:t> the black box </a:t>
            </a:r>
            <a:r>
              <a:rPr lang="it-IT" dirty="0" err="1"/>
              <a:t>is</a:t>
            </a:r>
            <a:r>
              <a:rPr lang="it-IT" dirty="0"/>
              <a:t> working </a:t>
            </a:r>
            <a:r>
              <a:rPr lang="it-IT" dirty="0" err="1"/>
              <a:t>well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Second </a:t>
            </a:r>
            <a:r>
              <a:rPr lang="it-IT" dirty="0" err="1"/>
              <a:t>counterexemplar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to </a:t>
            </a:r>
            <a:r>
              <a:rPr lang="it-IT" dirty="0" err="1"/>
              <a:t>original</a:t>
            </a:r>
            <a:r>
              <a:rPr lang="it-IT" dirty="0"/>
              <a:t>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First </a:t>
            </a:r>
            <a:r>
              <a:rPr lang="it-IT" dirty="0" err="1"/>
              <a:t>counterexemplar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background color</a:t>
            </a:r>
          </a:p>
        </p:txBody>
      </p:sp>
    </p:spTree>
    <p:extLst>
      <p:ext uri="{BB962C8B-B14F-4D97-AF65-F5344CB8AC3E}">
        <p14:creationId xmlns:p14="http://schemas.microsoft.com/office/powerpoint/2010/main" val="407239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B82D6C-7FCF-4817-8719-89AF2F9E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2 – </a:t>
            </a:r>
            <a:r>
              <a:rPr lang="it-IT" dirty="0" err="1"/>
              <a:t>horse</a:t>
            </a:r>
            <a:r>
              <a:rPr lang="it-IT" dirty="0"/>
              <a:t> – fidelity 90%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6AF8A83-E3E9-46B3-ACE7-8B89A1B0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17725"/>
            <a:ext cx="4260300" cy="2115254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3E85CEB-B225-4113-B120-AC3B0A17F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471689"/>
            <a:ext cx="8520600" cy="135784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F589243-1944-4CA2-A5ED-1454E5BE53F3}"/>
              </a:ext>
            </a:extLst>
          </p:cNvPr>
          <p:cNvSpPr txBox="1"/>
          <p:nvPr/>
        </p:nvSpPr>
        <p:spPr>
          <a:xfrm>
            <a:off x="4572001" y="1017725"/>
            <a:ext cx="3535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Black box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predicting</a:t>
            </a:r>
            <a:r>
              <a:rPr lang="it-IT" dirty="0"/>
              <a:t> </a:t>
            </a:r>
            <a:r>
              <a:rPr lang="it-IT" dirty="0" err="1"/>
              <a:t>correctly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focusing</a:t>
            </a:r>
            <a:r>
              <a:rPr lang="it-IT" dirty="0"/>
              <a:t> on the </a:t>
            </a:r>
            <a:r>
              <a:rPr lang="it-IT" dirty="0" err="1"/>
              <a:t>horse</a:t>
            </a:r>
            <a:r>
              <a:rPr lang="it-IT" dirty="0"/>
              <a:t> </a:t>
            </a:r>
            <a:r>
              <a:rPr lang="it-IT" dirty="0" err="1"/>
              <a:t>itself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Counterexemplars</a:t>
            </a:r>
            <a:r>
              <a:rPr lang="it-IT" dirty="0"/>
              <a:t> are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animals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147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F9355F-3C3B-4D93-BF16-A880A861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3 – </a:t>
            </a:r>
            <a:r>
              <a:rPr lang="it-IT" dirty="0" err="1"/>
              <a:t>airplane</a:t>
            </a:r>
            <a:r>
              <a:rPr lang="it-IT" dirty="0"/>
              <a:t> – fidelity 64%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EC86E3E-D68F-4166-BD56-D0381B9CC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1017725"/>
            <a:ext cx="4260300" cy="2115254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8EB91DC-F126-4A7C-9BA1-C17BE2B71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340631"/>
            <a:ext cx="8520600" cy="135784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A58D8D6-477B-4A13-8B4B-B80C4977A0A3}"/>
              </a:ext>
            </a:extLst>
          </p:cNvPr>
          <p:cNvSpPr txBox="1"/>
          <p:nvPr/>
        </p:nvSpPr>
        <p:spPr>
          <a:xfrm>
            <a:off x="4839547" y="1264778"/>
            <a:ext cx="3992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Wrong</a:t>
            </a:r>
            <a:r>
              <a:rPr lang="it-IT" dirty="0"/>
              <a:t> </a:t>
            </a:r>
            <a:r>
              <a:rPr lang="it-IT" dirty="0" err="1"/>
              <a:t>prediction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attention</a:t>
            </a:r>
            <a:r>
              <a:rPr lang="it-IT" dirty="0"/>
              <a:t> area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correctly</a:t>
            </a:r>
            <a:r>
              <a:rPr lang="it-IT" dirty="0"/>
              <a:t> </a:t>
            </a:r>
            <a:r>
              <a:rPr lang="it-IT" dirty="0" err="1"/>
              <a:t>identified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counterexemplars</a:t>
            </a:r>
            <a:r>
              <a:rPr lang="it-IT" dirty="0"/>
              <a:t> are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animals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513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89F98-D868-4FBB-8802-564326D0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4 – truck – fidelity 95%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391260-696E-49DC-8D61-1988ECA4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17725"/>
            <a:ext cx="4266491" cy="211832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00459A-D81A-4E91-A195-8EA2ED213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56" y="3516824"/>
            <a:ext cx="8436887" cy="116956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50CCC14-553C-4D99-8B93-249AFFB2675D}"/>
              </a:ext>
            </a:extLst>
          </p:cNvPr>
          <p:cNvSpPr txBox="1"/>
          <p:nvPr/>
        </p:nvSpPr>
        <p:spPr>
          <a:xfrm>
            <a:off x="5039360" y="1178560"/>
            <a:ext cx="37510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Black box AND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predict</a:t>
            </a:r>
            <a:r>
              <a:rPr lang="it-IT" dirty="0"/>
              <a:t> a </a:t>
            </a:r>
            <a:r>
              <a:rPr lang="it-IT" dirty="0" err="1"/>
              <a:t>bird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Blue points are </a:t>
            </a:r>
            <a:r>
              <a:rPr lang="it-IT" dirty="0" err="1"/>
              <a:t>mostly</a:t>
            </a:r>
            <a:r>
              <a:rPr lang="it-IT" dirty="0"/>
              <a:t> in the background and </a:t>
            </a:r>
            <a:r>
              <a:rPr lang="it-IT" dirty="0" err="1"/>
              <a:t>floor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counterexemplars</a:t>
            </a:r>
            <a:r>
              <a:rPr lang="it-IT" dirty="0"/>
              <a:t> are </a:t>
            </a:r>
            <a:r>
              <a:rPr lang="it-IT" dirty="0" err="1"/>
              <a:t>predicted</a:t>
            </a:r>
            <a:r>
              <a:rPr lang="it-IT" dirty="0"/>
              <a:t> </a:t>
            </a:r>
            <a:r>
              <a:rPr lang="it-IT" dirty="0" err="1"/>
              <a:t>correctly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Some of </a:t>
            </a:r>
            <a:r>
              <a:rPr lang="it-IT" dirty="0" err="1"/>
              <a:t>them</a:t>
            </a:r>
            <a:r>
              <a:rPr lang="it-IT" dirty="0"/>
              <a:t> are </a:t>
            </a:r>
            <a:r>
              <a:rPr lang="it-IT" dirty="0" err="1"/>
              <a:t>animals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neighborhood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2836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027888-B1DC-4E6A-A6AF-99E93268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5 – </a:t>
            </a:r>
            <a:r>
              <a:rPr lang="it-IT" dirty="0" err="1"/>
              <a:t>frog</a:t>
            </a:r>
            <a:r>
              <a:rPr lang="it-IT" dirty="0"/>
              <a:t> – fidelity 70%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B4DA22D0-3E1B-49A6-A30E-62B92FD8F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1017725"/>
            <a:ext cx="4260300" cy="2115254"/>
          </a:xfrm>
          <a:prstGeom prst="rect">
            <a:avLst/>
          </a:prstGeom>
        </p:spPr>
      </p:pic>
      <p:pic>
        <p:nvPicPr>
          <p:cNvPr id="7" name="Immagine 6" descr="Immagine che contiene sfocato, sfocatura&#10;&#10;Descrizione generata automaticamente">
            <a:extLst>
              <a:ext uri="{FF2B5EF4-FFF2-40B4-BE49-F238E27FC236}">
                <a16:creationId xmlns:a16="http://schemas.microsoft.com/office/drawing/2014/main" id="{C4595D2E-C61A-4F40-BE9C-8A8F27194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305275"/>
            <a:ext cx="6427767" cy="1216282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E9DB08B-C1F5-4F1A-936B-9C41FB9BD9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1259"/>
          <a:stretch/>
        </p:blipFill>
        <p:spPr>
          <a:xfrm>
            <a:off x="7571080" y="3305274"/>
            <a:ext cx="1261220" cy="121628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E343058-E3E0-4B01-AC3D-9174964A30EB}"/>
              </a:ext>
            </a:extLst>
          </p:cNvPr>
          <p:cNvSpPr txBox="1"/>
          <p:nvPr/>
        </p:nvSpPr>
        <p:spPr>
          <a:xfrm>
            <a:off x="4571999" y="1017725"/>
            <a:ext cx="4260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issue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before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Interesting</a:t>
            </a:r>
            <a:r>
              <a:rPr lang="it-IT" dirty="0"/>
              <a:t> </a:t>
            </a:r>
            <a:r>
              <a:rPr lang="it-IT" dirty="0" err="1"/>
              <a:t>prototype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Confused</a:t>
            </a:r>
            <a:r>
              <a:rPr lang="it-IT" dirty="0"/>
              <a:t> </a:t>
            </a:r>
            <a:r>
              <a:rPr lang="it-IT" dirty="0" err="1"/>
              <a:t>counterexemplars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animals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806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90E07BA1-F13E-45F2-A91A-62D7DD67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475" y="976337"/>
            <a:ext cx="6058836" cy="3965314"/>
          </a:xfrm>
        </p:spPr>
        <p:txBody>
          <a:bodyPr/>
          <a:lstStyle/>
          <a:p>
            <a:r>
              <a:rPr lang="it-IT" dirty="0" err="1"/>
              <a:t>Saliency</a:t>
            </a:r>
            <a:r>
              <a:rPr lang="it-IT" dirty="0"/>
              <a:t> </a:t>
            </a:r>
            <a:r>
              <a:rPr lang="it-IT" dirty="0" err="1"/>
              <a:t>maps</a:t>
            </a:r>
            <a:r>
              <a:rPr lang="it-IT" dirty="0"/>
              <a:t> and </a:t>
            </a:r>
            <a:r>
              <a:rPr lang="it-IT" dirty="0" err="1"/>
              <a:t>counterexemplars</a:t>
            </a:r>
            <a:r>
              <a:rPr lang="it-IT" dirty="0"/>
              <a:t> are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meaningful</a:t>
            </a:r>
            <a:r>
              <a:rPr lang="it-IT" dirty="0"/>
              <a:t> and </a:t>
            </a:r>
            <a:r>
              <a:rPr lang="it-IT" dirty="0" err="1"/>
              <a:t>interpretable</a:t>
            </a:r>
            <a:r>
              <a:rPr lang="it-IT" dirty="0"/>
              <a:t> outputs.</a:t>
            </a:r>
          </a:p>
          <a:p>
            <a:r>
              <a:rPr lang="it-IT" dirty="0" err="1"/>
              <a:t>It</a:t>
            </a:r>
            <a:r>
              <a:rPr lang="it-IT" dirty="0"/>
              <a:t> can show the black box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following the </a:t>
            </a:r>
            <a:r>
              <a:rPr lang="it-IT" dirty="0" err="1"/>
              <a:t>right</a:t>
            </a:r>
            <a:r>
              <a:rPr lang="it-IT" dirty="0"/>
              <a:t> patterns.</a:t>
            </a:r>
          </a:p>
          <a:p>
            <a:r>
              <a:rPr lang="it-IT" dirty="0"/>
              <a:t>High </a:t>
            </a:r>
            <a:r>
              <a:rPr lang="it-IT" dirty="0" err="1"/>
              <a:t>reconstruction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and a </a:t>
            </a:r>
            <a:r>
              <a:rPr lang="it-IT" dirty="0" err="1"/>
              <a:t>not</a:t>
            </a:r>
            <a:r>
              <a:rPr lang="it-IT" dirty="0"/>
              <a:t> so </a:t>
            </a:r>
            <a:r>
              <a:rPr lang="it-IT" dirty="0" err="1"/>
              <a:t>powerful</a:t>
            </a:r>
            <a:r>
              <a:rPr lang="it-IT" dirty="0"/>
              <a:t> AAE lead to </a:t>
            </a:r>
            <a:r>
              <a:rPr lang="it-IT" dirty="0" err="1"/>
              <a:t>confused</a:t>
            </a:r>
            <a:r>
              <a:rPr lang="it-IT" dirty="0"/>
              <a:t> image.</a:t>
            </a:r>
          </a:p>
          <a:p>
            <a:r>
              <a:rPr lang="it-IT" dirty="0" err="1"/>
              <a:t>Prototypes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human-</a:t>
            </a:r>
            <a:r>
              <a:rPr lang="it-IT" dirty="0" err="1"/>
              <a:t>undestandable</a:t>
            </a:r>
            <a:r>
              <a:rPr lang="it-IT" dirty="0"/>
              <a:t> for high </a:t>
            </a:r>
            <a:r>
              <a:rPr lang="it-IT" dirty="0" err="1"/>
              <a:t>latent</a:t>
            </a:r>
            <a:r>
              <a:rPr lang="it-IT" dirty="0"/>
              <a:t> </a:t>
            </a:r>
            <a:r>
              <a:rPr lang="it-IT" dirty="0" err="1"/>
              <a:t>dimensions</a:t>
            </a:r>
            <a:r>
              <a:rPr lang="it-IT" dirty="0"/>
              <a:t>.</a:t>
            </a:r>
          </a:p>
          <a:p>
            <a:r>
              <a:rPr lang="it-IT" dirty="0" err="1"/>
              <a:t>Without</a:t>
            </a:r>
            <a:r>
              <a:rPr lang="it-IT" dirty="0"/>
              <a:t> a clear </a:t>
            </a:r>
            <a:r>
              <a:rPr lang="it-IT" dirty="0" err="1"/>
              <a:t>understaning</a:t>
            </a:r>
            <a:r>
              <a:rPr lang="it-IT" dirty="0"/>
              <a:t> of </a:t>
            </a:r>
            <a:r>
              <a:rPr lang="it-IT" dirty="0" err="1"/>
              <a:t>latent</a:t>
            </a:r>
            <a:r>
              <a:rPr lang="it-IT" dirty="0"/>
              <a:t>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the </a:t>
            </a:r>
            <a:r>
              <a:rPr lang="it-IT" dirty="0" err="1"/>
              <a:t>explainatory</a:t>
            </a:r>
            <a:r>
              <a:rPr lang="it-IT" dirty="0"/>
              <a:t> rules and the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interpretable</a:t>
            </a:r>
            <a:r>
              <a:rPr lang="it-IT" dirty="0"/>
              <a:t>.</a:t>
            </a:r>
          </a:p>
          <a:p>
            <a:r>
              <a:rPr lang="it-IT" dirty="0"/>
              <a:t>Low fidelity </a:t>
            </a:r>
            <a:r>
              <a:rPr lang="it-IT" dirty="0" err="1"/>
              <a:t>may</a:t>
            </a:r>
            <a:r>
              <a:rPr lang="it-IT" dirty="0"/>
              <a:t> indicate </a:t>
            </a:r>
            <a:r>
              <a:rPr lang="it-IT" dirty="0" err="1"/>
              <a:t>bad</a:t>
            </a:r>
            <a:r>
              <a:rPr lang="it-IT" dirty="0"/>
              <a:t> </a:t>
            </a:r>
            <a:r>
              <a:rPr lang="it-IT" dirty="0" err="1"/>
              <a:t>interpretations</a:t>
            </a:r>
            <a:r>
              <a:rPr lang="it-IT" dirty="0"/>
              <a:t>.</a:t>
            </a:r>
          </a:p>
          <a:p>
            <a:r>
              <a:rPr lang="it-IT" dirty="0"/>
              <a:t>Slow to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produce outputs </a:t>
            </a:r>
            <a:r>
              <a:rPr lang="it-IT" dirty="0" err="1"/>
              <a:t>every</a:t>
            </a:r>
            <a:r>
              <a:rPr lang="it-IT" dirty="0"/>
              <a:t> time.</a:t>
            </a:r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CE2804A-DECD-47A4-9AFE-1AF380EC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remarks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5562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DDA34-C7A7-482E-BE14-E76C7930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582" y="1651645"/>
            <a:ext cx="6058836" cy="1840210"/>
          </a:xfrm>
        </p:spPr>
        <p:txBody>
          <a:bodyPr/>
          <a:lstStyle/>
          <a:p>
            <a:pPr algn="ctr"/>
            <a:r>
              <a:rPr lang="it-IT" sz="4000" dirty="0"/>
              <a:t>Thank </a:t>
            </a:r>
            <a:r>
              <a:rPr lang="it-IT" sz="4000" dirty="0" err="1"/>
              <a:t>you</a:t>
            </a:r>
            <a:r>
              <a:rPr lang="it-IT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4071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990D6F32-7D4D-427D-933F-FF32C7B42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474" y="1837774"/>
            <a:ext cx="6104231" cy="2325663"/>
          </a:xfrm>
        </p:spPr>
        <p:txBody>
          <a:bodyPr/>
          <a:lstStyle/>
          <a:p>
            <a:r>
              <a:rPr lang="it-IT" dirty="0"/>
              <a:t>Local: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generates</a:t>
            </a:r>
            <a:r>
              <a:rPr lang="it-IT" dirty="0"/>
              <a:t> </a:t>
            </a:r>
            <a:r>
              <a:rPr lang="it-IT" dirty="0" err="1"/>
              <a:t>explanations</a:t>
            </a:r>
            <a:r>
              <a:rPr lang="it-IT" dirty="0"/>
              <a:t> of an image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neighborhood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with a generative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  <a:p>
            <a:r>
              <a:rPr lang="it-IT" dirty="0"/>
              <a:t>Black-box model: the </a:t>
            </a:r>
            <a:r>
              <a:rPr lang="it-IT" dirty="0" err="1"/>
              <a:t>predictor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treated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black-box</a:t>
            </a:r>
          </a:p>
          <a:p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usage</a:t>
            </a:r>
            <a:r>
              <a:rPr lang="it-IT" dirty="0"/>
              <a:t> of an </a:t>
            </a:r>
            <a:r>
              <a:rPr lang="it-IT" dirty="0" err="1"/>
              <a:t>adversarial</a:t>
            </a:r>
            <a:r>
              <a:rPr lang="it-IT" dirty="0"/>
              <a:t> </a:t>
            </a:r>
            <a:r>
              <a:rPr lang="it-IT" dirty="0" err="1"/>
              <a:t>autoencoder</a:t>
            </a:r>
            <a:r>
              <a:rPr lang="it-IT" dirty="0"/>
              <a:t>.</a:t>
            </a:r>
          </a:p>
          <a:p>
            <a:r>
              <a:rPr lang="it-IT" dirty="0" err="1"/>
              <a:t>Neighborhood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in the </a:t>
            </a:r>
            <a:r>
              <a:rPr lang="it-IT" dirty="0" err="1"/>
              <a:t>latent</a:t>
            </a:r>
            <a:r>
              <a:rPr lang="it-IT" dirty="0"/>
              <a:t> </a:t>
            </a:r>
            <a:r>
              <a:rPr lang="it-IT" dirty="0" err="1"/>
              <a:t>space</a:t>
            </a:r>
            <a:r>
              <a:rPr lang="it-IT" dirty="0"/>
              <a:t> of the </a:t>
            </a:r>
            <a:r>
              <a:rPr lang="it-IT" dirty="0" err="1"/>
              <a:t>autoencoder</a:t>
            </a:r>
            <a:r>
              <a:rPr lang="it-IT" dirty="0"/>
              <a:t>: </a:t>
            </a:r>
            <a:r>
              <a:rPr lang="it-IT" dirty="0" err="1"/>
              <a:t>using</a:t>
            </a:r>
            <a:r>
              <a:rPr lang="it-IT" dirty="0"/>
              <a:t> features/concepts </a:t>
            </a:r>
            <a:r>
              <a:rPr lang="it-IT" dirty="0" err="1"/>
              <a:t>instead</a:t>
            </a:r>
            <a:r>
              <a:rPr lang="it-IT" dirty="0"/>
              <a:t> of pixels.</a:t>
            </a:r>
          </a:p>
          <a:p>
            <a:r>
              <a:rPr lang="it-IT" dirty="0" err="1"/>
              <a:t>Generates</a:t>
            </a:r>
            <a:r>
              <a:rPr lang="it-IT" dirty="0"/>
              <a:t> a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in the </a:t>
            </a:r>
            <a:r>
              <a:rPr lang="it-IT" dirty="0" err="1"/>
              <a:t>latent</a:t>
            </a:r>
            <a:r>
              <a:rPr lang="it-IT" dirty="0"/>
              <a:t>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 err="1"/>
              <a:t>neighborhood</a:t>
            </a:r>
            <a:r>
              <a:rPr lang="it-IT" dirty="0"/>
              <a:t> to generate </a:t>
            </a:r>
            <a:r>
              <a:rPr lang="it-IT" dirty="0" err="1"/>
              <a:t>explanations</a:t>
            </a:r>
            <a:r>
              <a:rPr lang="it-IT" dirty="0"/>
              <a:t>.</a:t>
            </a:r>
          </a:p>
          <a:p>
            <a:pPr marL="127000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FE7EACF-4D87-4330-9621-1F7C5A64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ABELE – Model </a:t>
            </a:r>
            <a:r>
              <a:rPr lang="it-IT" dirty="0" err="1"/>
              <a:t>description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55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7B4062D-2A7B-4F61-8594-A09AA6C0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474" y="1837775"/>
            <a:ext cx="5572453" cy="1972800"/>
          </a:xfrm>
        </p:spPr>
        <p:txBody>
          <a:bodyPr/>
          <a:lstStyle/>
          <a:p>
            <a:r>
              <a:rPr lang="it-IT" dirty="0"/>
              <a:t>ABELE </a:t>
            </a:r>
            <a:r>
              <a:rPr lang="it-IT" dirty="0" err="1"/>
              <a:t>generates</a:t>
            </a:r>
            <a:r>
              <a:rPr lang="it-IT" dirty="0"/>
              <a:t> a </a:t>
            </a:r>
            <a:r>
              <a:rPr lang="it-IT" dirty="0" err="1"/>
              <a:t>neighborhood</a:t>
            </a:r>
            <a:r>
              <a:rPr lang="it-IT" dirty="0"/>
              <a:t> in the </a:t>
            </a:r>
            <a:r>
              <a:rPr lang="it-IT" dirty="0" err="1"/>
              <a:t>latent</a:t>
            </a:r>
            <a:r>
              <a:rPr lang="it-IT" dirty="0"/>
              <a:t>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generative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  <a:p>
            <a:r>
              <a:rPr lang="it-IT" dirty="0"/>
              <a:t>A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on the </a:t>
            </a:r>
            <a:r>
              <a:rPr lang="it-IT" dirty="0" err="1"/>
              <a:t>latent</a:t>
            </a:r>
            <a:r>
              <a:rPr lang="it-IT" dirty="0"/>
              <a:t>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for label </a:t>
            </a:r>
            <a:r>
              <a:rPr lang="it-IT" dirty="0" err="1"/>
              <a:t>prediction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black box.</a:t>
            </a:r>
          </a:p>
          <a:p>
            <a:r>
              <a:rPr lang="it-IT" dirty="0"/>
              <a:t>Using the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and the decoder of </a:t>
            </a:r>
            <a:r>
              <a:rPr lang="it-IT" dirty="0" err="1"/>
              <a:t>our</a:t>
            </a:r>
            <a:r>
              <a:rPr lang="it-IT" dirty="0"/>
              <a:t> network ABELE </a:t>
            </a:r>
            <a:r>
              <a:rPr lang="it-IT" dirty="0" err="1"/>
              <a:t>generates</a:t>
            </a:r>
            <a:r>
              <a:rPr lang="it-IT" dirty="0"/>
              <a:t> a </a:t>
            </a:r>
            <a:r>
              <a:rPr lang="it-IT" dirty="0" err="1"/>
              <a:t>saliency</a:t>
            </a:r>
            <a:r>
              <a:rPr lang="it-IT" dirty="0"/>
              <a:t> </a:t>
            </a:r>
            <a:r>
              <a:rPr lang="it-IT" dirty="0" err="1"/>
              <a:t>map</a:t>
            </a:r>
            <a:r>
              <a:rPr lang="it-IT" dirty="0"/>
              <a:t>, </a:t>
            </a:r>
            <a:r>
              <a:rPr lang="it-IT" dirty="0" err="1"/>
              <a:t>exemplars</a:t>
            </a:r>
            <a:r>
              <a:rPr lang="it-IT" dirty="0"/>
              <a:t> and </a:t>
            </a:r>
            <a:r>
              <a:rPr lang="it-IT" dirty="0" err="1"/>
              <a:t>counterexemplars</a:t>
            </a:r>
            <a:r>
              <a:rPr lang="it-IT" dirty="0"/>
              <a:t>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3451531-2EB3-46D6-8693-1C220389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ABELE – </a:t>
            </a:r>
            <a:r>
              <a:rPr lang="it-IT" dirty="0" err="1"/>
              <a:t>Process</a:t>
            </a:r>
            <a:r>
              <a:rPr lang="it-IT" dirty="0"/>
              <a:t> and outputs</a:t>
            </a:r>
          </a:p>
        </p:txBody>
      </p:sp>
    </p:spTree>
    <p:extLst>
      <p:ext uri="{BB962C8B-B14F-4D97-AF65-F5344CB8AC3E}">
        <p14:creationId xmlns:p14="http://schemas.microsoft.com/office/powerpoint/2010/main" val="255665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0CA5A1-AB9E-47BB-98D7-79B1C274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Cifar10 dataset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50C63E7-BE65-4D5F-9FB5-5108CA95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62" y="1049866"/>
            <a:ext cx="4481884" cy="347154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2B026E-3598-4591-A8B4-B140223D550F}"/>
              </a:ext>
            </a:extLst>
          </p:cNvPr>
          <p:cNvSpPr txBox="1"/>
          <p:nvPr/>
        </p:nvSpPr>
        <p:spPr>
          <a:xfrm>
            <a:off x="440267" y="1144693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50000 </a:t>
            </a:r>
            <a:r>
              <a:rPr lang="it-IT" dirty="0" err="1"/>
              <a:t>train</a:t>
            </a:r>
            <a:r>
              <a:rPr lang="it-IT" dirty="0"/>
              <a:t> images, 10000 test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32x32 pixel </a:t>
            </a:r>
            <a:r>
              <a:rPr lang="it-IT" dirty="0" err="1"/>
              <a:t>colored</a:t>
            </a:r>
            <a:r>
              <a:rPr lang="it-IT" dirty="0"/>
              <a:t> images</a:t>
            </a:r>
          </a:p>
        </p:txBody>
      </p:sp>
    </p:spTree>
    <p:extLst>
      <p:ext uri="{BB962C8B-B14F-4D97-AF65-F5344CB8AC3E}">
        <p14:creationId xmlns:p14="http://schemas.microsoft.com/office/powerpoint/2010/main" val="134199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066A5-49F8-42A1-A4FF-B7CCC360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outputs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3E7782F-D6E6-4796-835B-7C8EFC9C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51" y="1263650"/>
            <a:ext cx="4067175" cy="800100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7EDB5357-20F9-482C-9C17-10EC74544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875" y="2958278"/>
            <a:ext cx="3633028" cy="180381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44C607B-F2E6-4EC0-81AC-521A1AB749F6}"/>
              </a:ext>
            </a:extLst>
          </p:cNvPr>
          <p:cNvSpPr txBox="1"/>
          <p:nvPr/>
        </p:nvSpPr>
        <p:spPr>
          <a:xfrm>
            <a:off x="379307" y="1016570"/>
            <a:ext cx="2824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Decision</a:t>
            </a:r>
            <a:r>
              <a:rPr lang="it-IT" sz="1000" dirty="0"/>
              <a:t> </a:t>
            </a:r>
            <a:r>
              <a:rPr lang="it-IT" sz="1000" dirty="0" err="1"/>
              <a:t>tree</a:t>
            </a:r>
            <a:r>
              <a:rPr lang="it-IT" sz="1000" dirty="0"/>
              <a:t> </a:t>
            </a:r>
            <a:r>
              <a:rPr lang="it-IT" sz="1000" dirty="0" err="1"/>
              <a:t>explanatory</a:t>
            </a:r>
            <a:r>
              <a:rPr lang="it-IT" sz="1000" dirty="0"/>
              <a:t> rule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8136FF9-E8DC-4880-9DA4-C0E5EFFD78F0}"/>
              </a:ext>
            </a:extLst>
          </p:cNvPr>
          <p:cNvSpPr txBox="1"/>
          <p:nvPr/>
        </p:nvSpPr>
        <p:spPr>
          <a:xfrm>
            <a:off x="3715875" y="2744254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Saliency</a:t>
            </a:r>
            <a:r>
              <a:rPr lang="it-IT" sz="1000" dirty="0"/>
              <a:t> </a:t>
            </a:r>
            <a:r>
              <a:rPr lang="it-IT" sz="1000" dirty="0" err="1"/>
              <a:t>map</a:t>
            </a:r>
            <a:endParaRPr lang="it-IT" sz="1000" dirty="0"/>
          </a:p>
          <a:p>
            <a:endParaRPr lang="it-IT" dirty="0"/>
          </a:p>
        </p:txBody>
      </p:sp>
      <p:pic>
        <p:nvPicPr>
          <p:cNvPr id="10" name="Immagine 9" descr="Immagine che contiene testo, piastrellato&#10;&#10;Descrizione generata automaticamente">
            <a:extLst>
              <a:ext uri="{FF2B5EF4-FFF2-40B4-BE49-F238E27FC236}">
                <a16:creationId xmlns:a16="http://schemas.microsoft.com/office/drawing/2014/main" id="{3432DDE0-643F-466C-AFC5-5296FAF56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51" y="2852062"/>
            <a:ext cx="1786301" cy="191002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2A8BDE-5837-4463-B521-CCEEF1473D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6152"/>
          <a:stretch/>
        </p:blipFill>
        <p:spPr>
          <a:xfrm>
            <a:off x="5532389" y="1083893"/>
            <a:ext cx="1527834" cy="161369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EDB9C33-6F51-495C-AB05-B33D9A339BD0}"/>
              </a:ext>
            </a:extLst>
          </p:cNvPr>
          <p:cNvSpPr txBox="1"/>
          <p:nvPr/>
        </p:nvSpPr>
        <p:spPr>
          <a:xfrm>
            <a:off x="379307" y="2605841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Prototypes</a:t>
            </a:r>
            <a:endParaRPr lang="it-IT" sz="10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83E8C59-B15B-4BC8-974C-E57C0209F7B7}"/>
              </a:ext>
            </a:extLst>
          </p:cNvPr>
          <p:cNvSpPr txBox="1"/>
          <p:nvPr/>
        </p:nvSpPr>
        <p:spPr>
          <a:xfrm>
            <a:off x="5464656" y="837672"/>
            <a:ext cx="1228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Counterexemplars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127117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676D82A-0845-4108-9797-1B7F78863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080" y="2011973"/>
            <a:ext cx="3968695" cy="2743500"/>
          </a:xfrm>
        </p:spPr>
        <p:txBody>
          <a:bodyPr/>
          <a:lstStyle/>
          <a:p>
            <a:r>
              <a:rPr lang="it-IT" dirty="0" err="1"/>
              <a:t>Convolutional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</a:t>
            </a:r>
          </a:p>
          <a:p>
            <a:r>
              <a:rPr lang="it-IT" dirty="0"/>
              <a:t>3 Conv2D </a:t>
            </a:r>
            <a:r>
              <a:rPr lang="it-IT" dirty="0" err="1"/>
              <a:t>layers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2 dense </a:t>
            </a:r>
            <a:r>
              <a:rPr lang="it-IT" dirty="0" err="1"/>
              <a:t>layers</a:t>
            </a:r>
            <a:endParaRPr lang="it-IT" dirty="0"/>
          </a:p>
          <a:p>
            <a:r>
              <a:rPr lang="it-IT" dirty="0"/>
              <a:t>50 </a:t>
            </a:r>
            <a:r>
              <a:rPr lang="it-IT" dirty="0" err="1"/>
              <a:t>epochs</a:t>
            </a:r>
            <a:endParaRPr lang="it-IT" dirty="0"/>
          </a:p>
          <a:p>
            <a:r>
              <a:rPr lang="it-IT" dirty="0"/>
              <a:t>Batch size: 128</a:t>
            </a:r>
          </a:p>
          <a:p>
            <a:r>
              <a:rPr lang="it-IT" dirty="0"/>
              <a:t>Loss: </a:t>
            </a:r>
            <a:r>
              <a:rPr lang="it-IT" dirty="0" err="1"/>
              <a:t>categorical</a:t>
            </a:r>
            <a:r>
              <a:rPr lang="it-IT" dirty="0"/>
              <a:t> cross </a:t>
            </a:r>
            <a:r>
              <a:rPr lang="it-IT" dirty="0" err="1"/>
              <a:t>entropy</a:t>
            </a:r>
            <a:endParaRPr lang="it-IT" dirty="0"/>
          </a:p>
          <a:p>
            <a:r>
              <a:rPr lang="it-IT" dirty="0" err="1"/>
              <a:t>Metrics</a:t>
            </a:r>
            <a:r>
              <a:rPr lang="it-IT" dirty="0"/>
              <a:t>: </a:t>
            </a:r>
            <a:r>
              <a:rPr lang="it-IT" dirty="0" err="1"/>
              <a:t>accuracy</a:t>
            </a: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8FB5E94-DEE7-42A1-A0DF-BC18F207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Black Box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13438BC3-CECB-4499-AB5C-FC2E14509AAE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it-IT" dirty="0" err="1"/>
              <a:t>Description</a:t>
            </a:r>
            <a:endParaRPr lang="it-IT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64523A62-BE60-49A3-B94F-8AD5B3F424BA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it-IT" dirty="0" err="1"/>
              <a:t>Structure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2FF672E-F606-4C4F-982E-63788288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225" y="1919550"/>
            <a:ext cx="4153478" cy="166710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5CB3E47-0808-4AD3-86C5-9270D5B4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93" y="3894472"/>
            <a:ext cx="3589867" cy="6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2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2603B52-F4EC-4C21-878D-5EECA2F25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635" y="976337"/>
            <a:ext cx="5721898" cy="1834596"/>
          </a:xfrm>
        </p:spPr>
        <p:txBody>
          <a:bodyPr/>
          <a:lstStyle/>
          <a:p>
            <a:r>
              <a:rPr lang="it-IT" sz="1400" dirty="0" err="1"/>
              <a:t>Similar</a:t>
            </a:r>
            <a:r>
              <a:rPr lang="it-IT" sz="1400" dirty="0"/>
              <a:t> to </a:t>
            </a:r>
            <a:r>
              <a:rPr lang="it-IT" sz="1400" dirty="0" err="1"/>
              <a:t>Variational</a:t>
            </a:r>
            <a:r>
              <a:rPr lang="it-IT" sz="1400" dirty="0"/>
              <a:t> </a:t>
            </a:r>
            <a:r>
              <a:rPr lang="it-IT" sz="1400" dirty="0" err="1"/>
              <a:t>Autoencoder</a:t>
            </a:r>
            <a:r>
              <a:rPr lang="it-IT" sz="1400" dirty="0"/>
              <a:t> (VAE).</a:t>
            </a:r>
          </a:p>
          <a:p>
            <a:r>
              <a:rPr lang="it-IT" sz="1400" dirty="0"/>
              <a:t>Encoder – decoder network with an </a:t>
            </a:r>
            <a:r>
              <a:rPr lang="it-IT" sz="1400" dirty="0" err="1"/>
              <a:t>additional</a:t>
            </a:r>
            <a:r>
              <a:rPr lang="it-IT" sz="1400" dirty="0"/>
              <a:t> discriminator network.</a:t>
            </a:r>
          </a:p>
          <a:p>
            <a:r>
              <a:rPr lang="it-IT" sz="1400" dirty="0"/>
              <a:t>Given x input, z </a:t>
            </a:r>
            <a:r>
              <a:rPr lang="it-IT" sz="1400" dirty="0" err="1"/>
              <a:t>its</a:t>
            </a:r>
            <a:r>
              <a:rPr lang="it-IT" sz="1400" dirty="0"/>
              <a:t> </a:t>
            </a:r>
            <a:r>
              <a:rPr lang="it-IT" sz="1400" dirty="0" err="1"/>
              <a:t>latent</a:t>
            </a:r>
            <a:r>
              <a:rPr lang="it-IT" sz="1400" dirty="0"/>
              <a:t> </a:t>
            </a:r>
            <a:r>
              <a:rPr lang="it-IT" sz="1400" dirty="0" err="1"/>
              <a:t>representation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want</a:t>
            </a:r>
            <a:r>
              <a:rPr lang="it-IT" sz="1400" dirty="0"/>
              <a:t> p(</a:t>
            </a:r>
            <a:r>
              <a:rPr lang="it-IT" sz="1400" dirty="0" err="1"/>
              <a:t>z|x</a:t>
            </a:r>
            <a:r>
              <a:rPr lang="it-IT" sz="1400" dirty="0"/>
              <a:t>) to match a </a:t>
            </a:r>
            <a:r>
              <a:rPr lang="it-IT" sz="1400" dirty="0" err="1"/>
              <a:t>Gaussian</a:t>
            </a:r>
            <a:r>
              <a:rPr lang="it-IT" sz="1400" dirty="0"/>
              <a:t> N(0,1) </a:t>
            </a:r>
            <a:r>
              <a:rPr lang="it-IT" sz="1400" dirty="0" err="1"/>
              <a:t>distribution</a:t>
            </a:r>
            <a:r>
              <a:rPr lang="it-IT" sz="1400" dirty="0"/>
              <a:t>.</a:t>
            </a:r>
          </a:p>
          <a:p>
            <a:r>
              <a:rPr lang="it-IT" sz="1400" dirty="0"/>
              <a:t>In </a:t>
            </a:r>
            <a:r>
              <a:rPr lang="it-IT" sz="1400" dirty="0" err="1"/>
              <a:t>VAEs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done</a:t>
            </a:r>
            <a:r>
              <a:rPr lang="it-IT" sz="1400" dirty="0"/>
              <a:t> via information theory.</a:t>
            </a:r>
          </a:p>
          <a:p>
            <a:r>
              <a:rPr lang="it-IT" sz="1400" dirty="0"/>
              <a:t>In </a:t>
            </a:r>
            <a:r>
              <a:rPr lang="it-IT" sz="1400" dirty="0" err="1"/>
              <a:t>AAEs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done</a:t>
            </a:r>
            <a:r>
              <a:rPr lang="it-IT" sz="1400" dirty="0"/>
              <a:t> in a generative way </a:t>
            </a:r>
            <a:r>
              <a:rPr lang="it-IT" sz="1400" dirty="0" err="1"/>
              <a:t>where</a:t>
            </a:r>
            <a:r>
              <a:rPr lang="it-IT" sz="1400" dirty="0"/>
              <a:t> the encoder plays the </a:t>
            </a:r>
            <a:r>
              <a:rPr lang="it-IT" sz="1400" dirty="0" err="1"/>
              <a:t>role</a:t>
            </a:r>
            <a:r>
              <a:rPr lang="it-IT" sz="1400" dirty="0"/>
              <a:t> of the generator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59111C7-C133-4AAB-BBBE-A3F00E16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475" y="403637"/>
            <a:ext cx="4346912" cy="572700"/>
          </a:xfrm>
        </p:spPr>
        <p:txBody>
          <a:bodyPr/>
          <a:lstStyle/>
          <a:p>
            <a:r>
              <a:rPr lang="it-IT" dirty="0" err="1"/>
              <a:t>Adversarial</a:t>
            </a:r>
            <a:r>
              <a:rPr lang="it-IT" dirty="0"/>
              <a:t> </a:t>
            </a:r>
            <a:r>
              <a:rPr lang="it-IT" dirty="0" err="1"/>
              <a:t>Autoencoder</a:t>
            </a:r>
            <a:r>
              <a:rPr lang="it-IT" dirty="0"/>
              <a:t> (AAE)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E11CBF-45B2-42AE-A8E0-C19FDE57C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54" y="2676615"/>
            <a:ext cx="4436564" cy="226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3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773B580-9EED-47EF-80D5-924217716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Encoder network </a:t>
            </a:r>
            <a:r>
              <a:rPr lang="it-IT" dirty="0" err="1"/>
              <a:t>is</a:t>
            </a:r>
            <a:r>
              <a:rPr lang="it-IT" dirty="0"/>
              <a:t> a deep CNN with 4 Conv2D </a:t>
            </a:r>
            <a:r>
              <a:rPr lang="it-IT" dirty="0" err="1"/>
              <a:t>layers</a:t>
            </a:r>
            <a:r>
              <a:rPr lang="it-IT" dirty="0"/>
              <a:t> and 2 dense </a:t>
            </a:r>
            <a:r>
              <a:rPr lang="it-IT" dirty="0" err="1"/>
              <a:t>layers</a:t>
            </a:r>
            <a:r>
              <a:rPr lang="it-IT" dirty="0"/>
              <a:t>.</a:t>
            </a:r>
          </a:p>
          <a:p>
            <a:r>
              <a:rPr lang="it-IT" dirty="0"/>
              <a:t>Decoder network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symmetric</a:t>
            </a:r>
            <a:endParaRPr lang="it-IT" dirty="0"/>
          </a:p>
          <a:p>
            <a:r>
              <a:rPr lang="it-IT" dirty="0"/>
              <a:t>Discriminator network </a:t>
            </a:r>
            <a:r>
              <a:rPr lang="it-IT" dirty="0" err="1"/>
              <a:t>is</a:t>
            </a:r>
            <a:r>
              <a:rPr lang="it-IT" dirty="0"/>
              <a:t> a FCNN with 2 dense </a:t>
            </a:r>
            <a:r>
              <a:rPr lang="it-IT" dirty="0" err="1"/>
              <a:t>layers</a:t>
            </a:r>
            <a:r>
              <a:rPr lang="it-IT" dirty="0"/>
              <a:t>.</a:t>
            </a:r>
          </a:p>
          <a:p>
            <a:r>
              <a:rPr lang="it-IT" dirty="0"/>
              <a:t>149 </a:t>
            </a:r>
            <a:r>
              <a:rPr lang="it-IT" dirty="0" err="1"/>
              <a:t>epochs</a:t>
            </a:r>
            <a:endParaRPr lang="it-IT" dirty="0"/>
          </a:p>
          <a:p>
            <a:r>
              <a:rPr lang="it-IT" dirty="0"/>
              <a:t>Batch size: 256</a:t>
            </a:r>
          </a:p>
          <a:p>
            <a:r>
              <a:rPr lang="it-IT" dirty="0" err="1"/>
              <a:t>Latent</a:t>
            </a:r>
            <a:r>
              <a:rPr lang="it-IT" dirty="0"/>
              <a:t> </a:t>
            </a:r>
            <a:r>
              <a:rPr lang="it-IT" dirty="0" err="1"/>
              <a:t>dimension</a:t>
            </a:r>
            <a:r>
              <a:rPr lang="it-IT" dirty="0"/>
              <a:t>: 256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7A84FFF-E7BA-400A-8D03-FBF22CEE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AAE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8003AC6-8522-47A2-BF42-D45726A057A4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it-IT" dirty="0" err="1"/>
              <a:t>Description</a:t>
            </a:r>
            <a:endParaRPr lang="it-IT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0F84CB82-5C3E-4BA2-9E31-698D683F4B5E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it-IT" dirty="0" err="1"/>
              <a:t>Structure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BC1C418-8DC8-47FF-AF90-EAB6149E1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03060"/>
            <a:ext cx="4572000" cy="1340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F67CC5A-6E20-404E-A0BB-B503A7E49074}"/>
              </a:ext>
            </a:extLst>
          </p:cNvPr>
          <p:cNvSpPr txBox="1"/>
          <p:nvPr/>
        </p:nvSpPr>
        <p:spPr>
          <a:xfrm>
            <a:off x="4863253" y="3474720"/>
            <a:ext cx="3796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Discrimnator</a:t>
            </a:r>
            <a:r>
              <a:rPr lang="it-IT" dirty="0"/>
              <a:t>: 2 dense </a:t>
            </a:r>
            <a:r>
              <a:rPr lang="it-IT" dirty="0" err="1"/>
              <a:t>layers</a:t>
            </a:r>
            <a:r>
              <a:rPr lang="it-IT" dirty="0"/>
              <a:t> of 200 </a:t>
            </a:r>
            <a:r>
              <a:rPr lang="it-IT" dirty="0" err="1"/>
              <a:t>units</a:t>
            </a:r>
            <a:r>
              <a:rPr lang="it-IT" dirty="0"/>
              <a:t> with</a:t>
            </a:r>
          </a:p>
          <a:p>
            <a:r>
              <a:rPr lang="it-IT" dirty="0"/>
              <a:t>L2 kernel </a:t>
            </a:r>
            <a:r>
              <a:rPr lang="it-IT" dirty="0" err="1"/>
              <a:t>regularization</a:t>
            </a:r>
            <a:r>
              <a:rPr lang="it-IT" dirty="0"/>
              <a:t> and </a:t>
            </a:r>
            <a:r>
              <a:rPr lang="it-IT" dirty="0" err="1"/>
              <a:t>ReLU</a:t>
            </a:r>
            <a:r>
              <a:rPr lang="it-IT" dirty="0"/>
              <a:t> activation</a:t>
            </a:r>
          </a:p>
        </p:txBody>
      </p:sp>
    </p:spTree>
    <p:extLst>
      <p:ext uri="{BB962C8B-B14F-4D97-AF65-F5344CB8AC3E}">
        <p14:creationId xmlns:p14="http://schemas.microsoft.com/office/powerpoint/2010/main" val="422717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7ED36C2-16DA-4134-84EC-5D1CDC18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AAE - training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7417038-D2A5-41BE-92ED-5447BB43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894"/>
            <a:ext cx="4322912" cy="423587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A15EB6D-C09F-48C4-AADE-B124E6C10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812" y="3064764"/>
            <a:ext cx="2433207" cy="16309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CC76C70-441A-431B-9F66-3FA1ADCB7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69351"/>
            <a:ext cx="2180832" cy="110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11369"/>
      </p:ext>
    </p:extLst>
  </p:cSld>
  <p:clrMapOvr>
    <a:masterClrMapping/>
  </p:clrMapOvr>
</p:sld>
</file>

<file path=ppt/theme/theme1.xml><?xml version="1.0" encoding="utf-8"?>
<a:theme xmlns:a="http://schemas.openxmlformats.org/drawingml/2006/main" name="XAI_Theme">
  <a:themeElements>
    <a:clrScheme name="Simple Light">
      <a:dk1>
        <a:srgbClr val="21425F"/>
      </a:dk1>
      <a:lt1>
        <a:srgbClr val="FFFFFF"/>
      </a:lt1>
      <a:dk2>
        <a:srgbClr val="21425F"/>
      </a:dk2>
      <a:lt2>
        <a:srgbClr val="21425F"/>
      </a:lt2>
      <a:accent1>
        <a:srgbClr val="F5D41E"/>
      </a:accent1>
      <a:accent2>
        <a:srgbClr val="21425F"/>
      </a:accent2>
      <a:accent3>
        <a:srgbClr val="F5D41E"/>
      </a:accent3>
      <a:accent4>
        <a:srgbClr val="F5D41E"/>
      </a:accent4>
      <a:accent5>
        <a:srgbClr val="FFFFFF"/>
      </a:accent5>
      <a:accent6>
        <a:srgbClr val="21425F"/>
      </a:accent6>
      <a:hlink>
        <a:srgbClr val="21425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AI_Theme" id="{41AC2BC0-DB5E-3946-BE5D-E77903354BDB}" vid="{8C26E184-103F-1A44-8E36-FBCEA41CD59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D41336F20BC48BEAF8C6155D2A838" ma:contentTypeVersion="2" ma:contentTypeDescription="Create a new document." ma:contentTypeScope="" ma:versionID="ba2c3b70fc2b86c3fbbe23153def72e7">
  <xsd:schema xmlns:xsd="http://www.w3.org/2001/XMLSchema" xmlns:xs="http://www.w3.org/2001/XMLSchema" xmlns:p="http://schemas.microsoft.com/office/2006/metadata/properties" xmlns:ns3="0ec47436-68c4-4cf3-a6a4-e117f13f4093" targetNamespace="http://schemas.microsoft.com/office/2006/metadata/properties" ma:root="true" ma:fieldsID="99f988b6d41c9c1bf112f6ba1ed32772" ns3:_="">
    <xsd:import namespace="0ec47436-68c4-4cf3-a6a4-e117f13f40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c47436-68c4-4cf3-a6a4-e117f13f40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487476-C0F7-4636-827D-4B5C76C9F2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191630-1111-4130-B2D3-E5E8504FC1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c47436-68c4-4cf3-a6a4-e117f13f40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B48924-7A65-47F5-990E-08B9ADF22C8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0ec47436-68c4-4cf3-a6a4-e117f13f4093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XAI_Theme_2020</Template>
  <TotalTime>305</TotalTime>
  <Words>642</Words>
  <Application>Microsoft Office PowerPoint</Application>
  <PresentationFormat>Presentazione su schermo (16:9)</PresentationFormat>
  <Paragraphs>85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Muli</vt:lpstr>
      <vt:lpstr>Poppins SemiBold</vt:lpstr>
      <vt:lpstr>Poppins</vt:lpstr>
      <vt:lpstr>Candara</vt:lpstr>
      <vt:lpstr>Oswald</vt:lpstr>
      <vt:lpstr>Arial</vt:lpstr>
      <vt:lpstr>Calibri</vt:lpstr>
      <vt:lpstr>XAI_Theme</vt:lpstr>
      <vt:lpstr>ABELE Image Explainer</vt:lpstr>
      <vt:lpstr>ABELE – Model description</vt:lpstr>
      <vt:lpstr>ABELE – Process and outputs</vt:lpstr>
      <vt:lpstr>Cifar10 dataset</vt:lpstr>
      <vt:lpstr>Example outputs</vt:lpstr>
      <vt:lpstr>The Black Box</vt:lpstr>
      <vt:lpstr>Adversarial Autoencoder (AAE)</vt:lpstr>
      <vt:lpstr>AAE</vt:lpstr>
      <vt:lpstr>AAE - training</vt:lpstr>
      <vt:lpstr>Analysis and results</vt:lpstr>
      <vt:lpstr>Example 1 – ship – fidelity 64%</vt:lpstr>
      <vt:lpstr>Example 2 – horse – fidelity 90%</vt:lpstr>
      <vt:lpstr>Example 3 – airplane – fidelity 64%</vt:lpstr>
      <vt:lpstr>Example 4 – truck – fidelity 95%</vt:lpstr>
      <vt:lpstr>Example 5 – frog – fidelity 70%</vt:lpstr>
      <vt:lpstr>Final remarks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ABELE Image Explainer</dc:title>
  <dc:creator>Alessandro Trenta</dc:creator>
  <cp:lastModifiedBy>Alessandro TRENTA</cp:lastModifiedBy>
  <cp:revision>2</cp:revision>
  <dcterms:created xsi:type="dcterms:W3CDTF">2022-04-28T15:43:32Z</dcterms:created>
  <dcterms:modified xsi:type="dcterms:W3CDTF">2022-04-28T20:50:10Z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0x010100984D41336F20BC48BEAF8C6155D2A838</vt:lpwstr>
  </property>
</Properties>
</file>