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02"/>
  </p:notesMasterIdLst>
  <p:sldIdLst>
    <p:sldId id="256" r:id="rId2"/>
    <p:sldId id="259" r:id="rId3"/>
    <p:sldId id="257" r:id="rId4"/>
    <p:sldId id="258" r:id="rId5"/>
    <p:sldId id="260" r:id="rId6"/>
    <p:sldId id="320" r:id="rId7"/>
    <p:sldId id="321" r:id="rId8"/>
    <p:sldId id="319" r:id="rId9"/>
    <p:sldId id="261" r:id="rId10"/>
    <p:sldId id="298" r:id="rId11"/>
    <p:sldId id="310" r:id="rId12"/>
    <p:sldId id="301" r:id="rId13"/>
    <p:sldId id="262" r:id="rId14"/>
    <p:sldId id="269" r:id="rId15"/>
    <p:sldId id="335" r:id="rId16"/>
    <p:sldId id="311" r:id="rId17"/>
    <p:sldId id="322" r:id="rId18"/>
    <p:sldId id="323" r:id="rId19"/>
    <p:sldId id="312" r:id="rId20"/>
    <p:sldId id="313" r:id="rId21"/>
    <p:sldId id="263" r:id="rId22"/>
    <p:sldId id="314" r:id="rId23"/>
    <p:sldId id="264" r:id="rId24"/>
    <p:sldId id="336" r:id="rId25"/>
    <p:sldId id="338" r:id="rId26"/>
    <p:sldId id="265" r:id="rId27"/>
    <p:sldId id="266" r:id="rId28"/>
    <p:sldId id="339" r:id="rId29"/>
    <p:sldId id="340" r:id="rId30"/>
    <p:sldId id="270" r:id="rId31"/>
    <p:sldId id="271" r:id="rId32"/>
    <p:sldId id="267" r:id="rId33"/>
    <p:sldId id="268" r:id="rId34"/>
    <p:sldId id="324" r:id="rId35"/>
    <p:sldId id="341" r:id="rId36"/>
    <p:sldId id="346" r:id="rId37"/>
    <p:sldId id="272" r:id="rId38"/>
    <p:sldId id="273" r:id="rId39"/>
    <p:sldId id="280" r:id="rId40"/>
    <p:sldId id="315" r:id="rId41"/>
    <p:sldId id="342" r:id="rId42"/>
    <p:sldId id="283" r:id="rId43"/>
    <p:sldId id="343" r:id="rId44"/>
    <p:sldId id="406" r:id="rId45"/>
    <p:sldId id="407" r:id="rId46"/>
    <p:sldId id="408" r:id="rId47"/>
    <p:sldId id="409" r:id="rId48"/>
    <p:sldId id="410" r:id="rId49"/>
    <p:sldId id="275" r:id="rId50"/>
    <p:sldId id="281" r:id="rId51"/>
    <p:sldId id="344" r:id="rId52"/>
    <p:sldId id="308" r:id="rId53"/>
    <p:sldId id="370" r:id="rId54"/>
    <p:sldId id="373" r:id="rId55"/>
    <p:sldId id="374" r:id="rId56"/>
    <p:sldId id="371" r:id="rId57"/>
    <p:sldId id="372" r:id="rId58"/>
    <p:sldId id="274" r:id="rId59"/>
    <p:sldId id="282" r:id="rId60"/>
    <p:sldId id="316" r:id="rId61"/>
    <p:sldId id="345" r:id="rId62"/>
    <p:sldId id="309" r:id="rId63"/>
    <p:sldId id="363" r:id="rId64"/>
    <p:sldId id="381" r:id="rId65"/>
    <p:sldId id="392" r:id="rId66"/>
    <p:sldId id="393" r:id="rId67"/>
    <p:sldId id="394" r:id="rId68"/>
    <p:sldId id="395" r:id="rId69"/>
    <p:sldId id="396" r:id="rId70"/>
    <p:sldId id="397" r:id="rId71"/>
    <p:sldId id="362" r:id="rId72"/>
    <p:sldId id="348" r:id="rId73"/>
    <p:sldId id="347" r:id="rId74"/>
    <p:sldId id="349" r:id="rId75"/>
    <p:sldId id="389" r:id="rId76"/>
    <p:sldId id="390" r:id="rId77"/>
    <p:sldId id="351" r:id="rId78"/>
    <p:sldId id="398" r:id="rId79"/>
    <p:sldId id="355" r:id="rId80"/>
    <p:sldId id="400" r:id="rId81"/>
    <p:sldId id="325" r:id="rId82"/>
    <p:sldId id="277" r:id="rId83"/>
    <p:sldId id="326" r:id="rId84"/>
    <p:sldId id="278" r:id="rId85"/>
    <p:sldId id="382" r:id="rId86"/>
    <p:sldId id="383" r:id="rId87"/>
    <p:sldId id="384" r:id="rId88"/>
    <p:sldId id="385" r:id="rId89"/>
    <p:sldId id="318" r:id="rId90"/>
    <p:sldId id="327" r:id="rId91"/>
    <p:sldId id="334" r:id="rId92"/>
    <p:sldId id="328" r:id="rId93"/>
    <p:sldId id="386" r:id="rId94"/>
    <p:sldId id="330" r:id="rId95"/>
    <p:sldId id="387" r:id="rId96"/>
    <p:sldId id="329" r:id="rId97"/>
    <p:sldId id="331" r:id="rId98"/>
    <p:sldId id="332" r:id="rId99"/>
    <p:sldId id="333" r:id="rId100"/>
    <p:sldId id="388" r:id="rId101"/>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charset="0"/>
        <a:ea typeface="+mn-ea"/>
        <a:cs typeface="+mn-cs"/>
      </a:defRPr>
    </a:lvl1pPr>
    <a:lvl2pPr marL="457200" algn="l" rtl="0" fontAlgn="base">
      <a:spcBef>
        <a:spcPct val="0"/>
      </a:spcBef>
      <a:spcAft>
        <a:spcPct val="0"/>
      </a:spcAft>
      <a:defRPr sz="2400" kern="1200">
        <a:solidFill>
          <a:schemeClr val="tx1"/>
        </a:solidFill>
        <a:latin typeface="Times New Roman" charset="0"/>
        <a:ea typeface="+mn-ea"/>
        <a:cs typeface="+mn-cs"/>
      </a:defRPr>
    </a:lvl2pPr>
    <a:lvl3pPr marL="914400" algn="l" rtl="0" fontAlgn="base">
      <a:spcBef>
        <a:spcPct val="0"/>
      </a:spcBef>
      <a:spcAft>
        <a:spcPct val="0"/>
      </a:spcAft>
      <a:defRPr sz="2400" kern="1200">
        <a:solidFill>
          <a:schemeClr val="tx1"/>
        </a:solidFill>
        <a:latin typeface="Times New Roman" charset="0"/>
        <a:ea typeface="+mn-ea"/>
        <a:cs typeface="+mn-cs"/>
      </a:defRPr>
    </a:lvl3pPr>
    <a:lvl4pPr marL="1371600" algn="l" rtl="0" fontAlgn="base">
      <a:spcBef>
        <a:spcPct val="0"/>
      </a:spcBef>
      <a:spcAft>
        <a:spcPct val="0"/>
      </a:spcAft>
      <a:defRPr sz="2400" kern="1200">
        <a:solidFill>
          <a:schemeClr val="tx1"/>
        </a:solidFill>
        <a:latin typeface="Times New Roman" charset="0"/>
        <a:ea typeface="+mn-ea"/>
        <a:cs typeface="+mn-cs"/>
      </a:defRPr>
    </a:lvl4pPr>
    <a:lvl5pPr marL="1828800" algn="l" rtl="0" fontAlgn="base">
      <a:spcBef>
        <a:spcPct val="0"/>
      </a:spcBef>
      <a:spcAft>
        <a:spcPct val="0"/>
      </a:spcAft>
      <a:defRPr sz="2400" kern="1200">
        <a:solidFill>
          <a:schemeClr val="tx1"/>
        </a:solidFill>
        <a:latin typeface="Times New Roman" charset="0"/>
        <a:ea typeface="+mn-ea"/>
        <a:cs typeface="+mn-cs"/>
      </a:defRPr>
    </a:lvl5pPr>
    <a:lvl6pPr marL="2286000" algn="l" defTabSz="914400" rtl="0" eaLnBrk="1" latinLnBrk="0" hangingPunct="1">
      <a:defRPr sz="2400" kern="1200">
        <a:solidFill>
          <a:schemeClr val="tx1"/>
        </a:solidFill>
        <a:latin typeface="Times New Roman" charset="0"/>
        <a:ea typeface="+mn-ea"/>
        <a:cs typeface="+mn-cs"/>
      </a:defRPr>
    </a:lvl6pPr>
    <a:lvl7pPr marL="2743200" algn="l" defTabSz="914400" rtl="0" eaLnBrk="1" latinLnBrk="0" hangingPunct="1">
      <a:defRPr sz="2400" kern="1200">
        <a:solidFill>
          <a:schemeClr val="tx1"/>
        </a:solidFill>
        <a:latin typeface="Times New Roman" charset="0"/>
        <a:ea typeface="+mn-ea"/>
        <a:cs typeface="+mn-cs"/>
      </a:defRPr>
    </a:lvl7pPr>
    <a:lvl8pPr marL="3200400" algn="l" defTabSz="914400" rtl="0" eaLnBrk="1" latinLnBrk="0" hangingPunct="1">
      <a:defRPr sz="2400" kern="1200">
        <a:solidFill>
          <a:schemeClr val="tx1"/>
        </a:solidFill>
        <a:latin typeface="Times New Roman" charset="0"/>
        <a:ea typeface="+mn-ea"/>
        <a:cs typeface="+mn-cs"/>
      </a:defRPr>
    </a:lvl8pPr>
    <a:lvl9pPr marL="3657600" algn="l" defTabSz="914400" rtl="0" eaLnBrk="1" latinLnBrk="0" hangingPunct="1">
      <a:defRPr sz="24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777777"/>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250" autoAdjust="0"/>
    <p:restoredTop sz="90929"/>
  </p:normalViewPr>
  <p:slideViewPr>
    <p:cSldViewPr>
      <p:cViewPr varScale="1">
        <p:scale>
          <a:sx n="86" d="100"/>
          <a:sy n="86" d="100"/>
        </p:scale>
        <p:origin x="1236" y="84"/>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67.xml"/><Relationship Id="rId2" Type="http://schemas.openxmlformats.org/officeDocument/2006/relationships/slide" Target="slides/slide18.xml"/><Relationship Id="rId1"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s-ES"/>
          </a:p>
        </p:txBody>
      </p:sp>
      <p:sp>
        <p:nvSpPr>
          <p:cNvPr id="9625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s-ES"/>
          </a:p>
        </p:txBody>
      </p:sp>
      <p:sp>
        <p:nvSpPr>
          <p:cNvPr id="962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s-E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CDC558D-6FA7-454A-96C1-F87AA1575C04}" type="slidenum">
              <a:rPr lang="es-ES"/>
              <a:pPr/>
              <a:t>‹Nº›</a:t>
            </a:fld>
            <a:endParaRPr lang="es-E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charset="0"/>
        <a:ea typeface="+mn-ea"/>
        <a:cs typeface="+mn-cs"/>
      </a:defRPr>
    </a:lvl1pPr>
    <a:lvl2pPr marL="457200" algn="l" rtl="0" fontAlgn="base">
      <a:spcBef>
        <a:spcPct val="30000"/>
      </a:spcBef>
      <a:spcAft>
        <a:spcPct val="0"/>
      </a:spcAft>
      <a:defRPr kumimoji="1" sz="1200" kern="1200">
        <a:solidFill>
          <a:schemeClr val="tx1"/>
        </a:solidFill>
        <a:latin typeface="Times New Roman" charset="0"/>
        <a:ea typeface="+mn-ea"/>
        <a:cs typeface="+mn-cs"/>
      </a:defRPr>
    </a:lvl2pPr>
    <a:lvl3pPr marL="914400" algn="l" rtl="0" fontAlgn="base">
      <a:spcBef>
        <a:spcPct val="30000"/>
      </a:spcBef>
      <a:spcAft>
        <a:spcPct val="0"/>
      </a:spcAft>
      <a:defRPr kumimoji="1" sz="1200" kern="1200">
        <a:solidFill>
          <a:schemeClr val="tx1"/>
        </a:solidFill>
        <a:latin typeface="Times New Roman" charset="0"/>
        <a:ea typeface="+mn-ea"/>
        <a:cs typeface="+mn-cs"/>
      </a:defRPr>
    </a:lvl3pPr>
    <a:lvl4pPr marL="1371600" algn="l" rtl="0" fontAlgn="base">
      <a:spcBef>
        <a:spcPct val="30000"/>
      </a:spcBef>
      <a:spcAft>
        <a:spcPct val="0"/>
      </a:spcAft>
      <a:defRPr kumimoji="1" sz="1200" kern="1200">
        <a:solidFill>
          <a:schemeClr val="tx1"/>
        </a:solidFill>
        <a:latin typeface="Times New Roman" charset="0"/>
        <a:ea typeface="+mn-ea"/>
        <a:cs typeface="+mn-cs"/>
      </a:defRPr>
    </a:lvl4pPr>
    <a:lvl5pPr marL="1828800" algn="l" rtl="0" fontAlgn="base">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709E95-E77F-4B92-9B0A-0AE7008FDFDE}" type="slidenum">
              <a:rPr lang="es-ES"/>
              <a:pPr/>
              <a:t>1</a:t>
            </a:fld>
            <a:endParaRPr lang="es-ES"/>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098" name="Group 2"/>
          <p:cNvGrpSpPr>
            <a:grpSpLocks/>
          </p:cNvGrpSpPr>
          <p:nvPr/>
        </p:nvGrpSpPr>
        <p:grpSpPr bwMode="auto">
          <a:xfrm>
            <a:off x="-3175" y="2438400"/>
            <a:ext cx="9147175" cy="1063625"/>
            <a:chOff x="-2" y="1536"/>
            <a:chExt cx="5762" cy="670"/>
          </a:xfrm>
        </p:grpSpPr>
        <p:grpSp>
          <p:nvGrpSpPr>
            <p:cNvPr id="4099" name="Group 3"/>
            <p:cNvGrpSpPr>
              <a:grpSpLocks/>
            </p:cNvGrpSpPr>
            <p:nvPr/>
          </p:nvGrpSpPr>
          <p:grpSpPr bwMode="auto">
            <a:xfrm flipH="1">
              <a:off x="-2" y="1562"/>
              <a:ext cx="5762" cy="638"/>
              <a:chOff x="-2" y="1562"/>
              <a:chExt cx="5762" cy="638"/>
            </a:xfrm>
          </p:grpSpPr>
          <p:sp>
            <p:nvSpPr>
              <p:cNvPr id="4100"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4101"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2"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4103"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4104"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4105"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06"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4107"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4108"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4109"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4110"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4111"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2"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4113"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4114"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4115"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4116"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4117"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4118"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4119" name="Freeform 23"/>
            <p:cNvSpPr>
              <a:spLocks/>
            </p:cNvSpPr>
            <p:nvPr/>
          </p:nvSpPr>
          <p:spPr bwMode="ltGray">
            <a:xfrm flipH="1">
              <a:off x="-2" y="1536"/>
              <a:ext cx="5762"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w="9525" cap="flat">
              <a:noFill/>
              <a:prstDash val="solid"/>
              <a:miter lim="800000"/>
              <a:headEnd type="none" w="med" len="med"/>
              <a:tailEnd type="none" w="med" len="med"/>
            </a:ln>
            <a:effectLst/>
          </p:spPr>
          <p:txBody>
            <a:bodyPr wrap="none" anchor="ctr"/>
            <a:lstStyle/>
            <a:p>
              <a:endParaRPr lang="es-MX"/>
            </a:p>
          </p:txBody>
        </p:sp>
        <p:sp>
          <p:nvSpPr>
            <p:cNvPr id="4120" name="Freeform 24"/>
            <p:cNvSpPr>
              <a:spLocks/>
            </p:cNvSpPr>
            <p:nvPr/>
          </p:nvSpPr>
          <p:spPr bwMode="ltGray">
            <a:xfrm flipH="1">
              <a:off x="-2" y="2017"/>
              <a:ext cx="5761"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w="9525" cap="flat">
              <a:noFill/>
              <a:prstDash val="solid"/>
              <a:miter lim="800000"/>
              <a:headEnd/>
              <a:tailEnd/>
            </a:ln>
            <a:effectLst/>
          </p:spPr>
          <p:txBody>
            <a:bodyPr wrap="none" anchor="ctr"/>
            <a:lstStyle/>
            <a:p>
              <a:endParaRPr lang="es-MX"/>
            </a:p>
          </p:txBody>
        </p:sp>
      </p:grpSp>
      <p:sp>
        <p:nvSpPr>
          <p:cNvPr id="4121" name="Rectangle 25"/>
          <p:cNvSpPr>
            <a:spLocks noGrp="1" noChangeArrowheads="1"/>
          </p:cNvSpPr>
          <p:nvPr>
            <p:ph type="ctrTitle"/>
          </p:nvPr>
        </p:nvSpPr>
        <p:spPr>
          <a:xfrm>
            <a:off x="1173163" y="-74613"/>
            <a:ext cx="7772400" cy="2559051"/>
          </a:xfrm>
        </p:spPr>
        <p:txBody>
          <a:bodyPr anchor="b">
            <a:spAutoFit/>
          </a:bodyPr>
          <a:lstStyle>
            <a:lvl1pPr>
              <a:defRPr sz="5400"/>
            </a:lvl1pPr>
          </a:lstStyle>
          <a:p>
            <a:r>
              <a:rPr lang="es-ES"/>
              <a:t>Haga clic para modificar el estilo de título del patrón</a:t>
            </a:r>
          </a:p>
        </p:txBody>
      </p:sp>
      <p:sp>
        <p:nvSpPr>
          <p:cNvPr id="4122" name="Rectangle 26"/>
          <p:cNvSpPr>
            <a:spLocks noGrp="1" noChangeArrowheads="1"/>
          </p:cNvSpPr>
          <p:nvPr>
            <p:ph type="subTitle" idx="1"/>
          </p:nvPr>
        </p:nvSpPr>
        <p:spPr>
          <a:xfrm>
            <a:off x="1166813" y="3886200"/>
            <a:ext cx="6400800" cy="1752600"/>
          </a:xfrm>
        </p:spPr>
        <p:txBody>
          <a:bodyPr/>
          <a:lstStyle>
            <a:lvl1pPr>
              <a:defRPr sz="3600"/>
            </a:lvl1pPr>
          </a:lstStyle>
          <a:p>
            <a:r>
              <a:rPr lang="es-ES"/>
              <a:t>Haga clic para modificar el estilo de subtítulo del patrón</a:t>
            </a:r>
          </a:p>
        </p:txBody>
      </p:sp>
      <p:sp>
        <p:nvSpPr>
          <p:cNvPr id="4123" name="Rectangle 27"/>
          <p:cNvSpPr>
            <a:spLocks noGrp="1" noChangeArrowheads="1"/>
          </p:cNvSpPr>
          <p:nvPr>
            <p:ph type="dt" sz="half" idx="2"/>
          </p:nvPr>
        </p:nvSpPr>
        <p:spPr>
          <a:xfrm>
            <a:off x="1166813" y="6248400"/>
            <a:ext cx="1905000" cy="457200"/>
          </a:xfrm>
        </p:spPr>
        <p:txBody>
          <a:bodyPr/>
          <a:lstStyle>
            <a:lvl1pPr>
              <a:defRPr>
                <a:solidFill>
                  <a:srgbClr val="000000"/>
                </a:solidFill>
              </a:defRPr>
            </a:lvl1pPr>
          </a:lstStyle>
          <a:p>
            <a:endParaRPr lang="es-ES"/>
          </a:p>
        </p:txBody>
      </p:sp>
      <p:sp>
        <p:nvSpPr>
          <p:cNvPr id="4124" name="Rectangle 28"/>
          <p:cNvSpPr>
            <a:spLocks noGrp="1" noChangeArrowheads="1"/>
          </p:cNvSpPr>
          <p:nvPr>
            <p:ph type="ftr" sz="quarter" idx="3"/>
          </p:nvPr>
        </p:nvSpPr>
        <p:spPr/>
        <p:txBody>
          <a:bodyPr/>
          <a:lstStyle>
            <a:lvl1pPr>
              <a:defRPr>
                <a:solidFill>
                  <a:srgbClr val="000000"/>
                </a:solidFill>
              </a:defRPr>
            </a:lvl1pPr>
          </a:lstStyle>
          <a:p>
            <a:endParaRPr lang="es-ES"/>
          </a:p>
        </p:txBody>
      </p:sp>
      <p:sp>
        <p:nvSpPr>
          <p:cNvPr id="4125" name="Rectangle 29"/>
          <p:cNvSpPr>
            <a:spLocks noGrp="1" noChangeArrowheads="1"/>
          </p:cNvSpPr>
          <p:nvPr>
            <p:ph type="sldNum" sz="quarter" idx="4"/>
          </p:nvPr>
        </p:nvSpPr>
        <p:spPr>
          <a:xfrm>
            <a:off x="7010400" y="6248400"/>
            <a:ext cx="1905000" cy="457200"/>
          </a:xfrm>
        </p:spPr>
        <p:txBody>
          <a:bodyPr/>
          <a:lstStyle>
            <a:lvl1pPr>
              <a:defRPr sz="1400" b="0">
                <a:solidFill>
                  <a:srgbClr val="000000"/>
                </a:solidFill>
              </a:defRPr>
            </a:lvl1pPr>
          </a:lstStyle>
          <a:p>
            <a:fld id="{8DB9E4FF-E0B3-46FA-8406-94DE67C6BA6F}" type="slidenum">
              <a:rPr lang="es-ES"/>
              <a:pPr/>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1D1BF984-B077-4650-B3FA-BF221E3073F1}" type="slidenum">
              <a:rPr lang="es-ES"/>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938963" y="112713"/>
            <a:ext cx="2006600" cy="6592887"/>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914400" y="112713"/>
            <a:ext cx="5872163" cy="6592887"/>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977126A9-10D9-4B7E-B6BE-70E3B5B6B350}" type="slidenum">
              <a:rPr lang="es-ES"/>
              <a:pPr/>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BFA8B72E-2E4F-42EB-B80D-EBAB54B23F2A}" type="slidenum">
              <a:rPr lang="es-ES"/>
              <a:pPr/>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lvl1pPr>
              <a:defRPr/>
            </a:lvl1pPr>
          </a:lstStyle>
          <a:p>
            <a:endParaRPr lang="es-ES"/>
          </a:p>
        </p:txBody>
      </p:sp>
      <p:sp>
        <p:nvSpPr>
          <p:cNvPr id="5" name="4 Marcador de pie de página"/>
          <p:cNvSpPr>
            <a:spLocks noGrp="1"/>
          </p:cNvSpPr>
          <p:nvPr>
            <p:ph type="ftr" sz="quarter" idx="11"/>
          </p:nvPr>
        </p:nvSpPr>
        <p:spPr/>
        <p:txBody>
          <a:bodyPr/>
          <a:lstStyle>
            <a:lvl1pPr>
              <a:defRPr/>
            </a:lvl1pPr>
          </a:lstStyle>
          <a:p>
            <a:endParaRPr lang="es-ES"/>
          </a:p>
        </p:txBody>
      </p:sp>
      <p:sp>
        <p:nvSpPr>
          <p:cNvPr id="6" name="5 Marcador de número de diapositiva"/>
          <p:cNvSpPr>
            <a:spLocks noGrp="1"/>
          </p:cNvSpPr>
          <p:nvPr>
            <p:ph type="sldNum" sz="quarter" idx="12"/>
          </p:nvPr>
        </p:nvSpPr>
        <p:spPr/>
        <p:txBody>
          <a:bodyPr/>
          <a:lstStyle>
            <a:lvl1pPr>
              <a:defRPr/>
            </a:lvl1pPr>
          </a:lstStyle>
          <a:p>
            <a:fld id="{27D4EC5E-FE42-4812-AA7A-FE27736CB199}" type="slidenum">
              <a:rPr lang="es-ES"/>
              <a:pPr/>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914400" y="1447800"/>
            <a:ext cx="3938588"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5005388" y="1447800"/>
            <a:ext cx="3940175" cy="5257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3A3E58BC-8EE7-4112-A0CC-271383B6C62D}" type="slidenum">
              <a:rPr lang="es-ES"/>
              <a:pPr/>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lvl1pPr>
              <a:defRPr/>
            </a:lvl1pPr>
          </a:lstStyle>
          <a:p>
            <a:endParaRPr lang="es-ES"/>
          </a:p>
        </p:txBody>
      </p:sp>
      <p:sp>
        <p:nvSpPr>
          <p:cNvPr id="8" name="7 Marcador de pie de página"/>
          <p:cNvSpPr>
            <a:spLocks noGrp="1"/>
          </p:cNvSpPr>
          <p:nvPr>
            <p:ph type="ftr" sz="quarter" idx="11"/>
          </p:nvPr>
        </p:nvSpPr>
        <p:spPr/>
        <p:txBody>
          <a:bodyPr/>
          <a:lstStyle>
            <a:lvl1pPr>
              <a:defRPr/>
            </a:lvl1pPr>
          </a:lstStyle>
          <a:p>
            <a:endParaRPr lang="es-ES"/>
          </a:p>
        </p:txBody>
      </p:sp>
      <p:sp>
        <p:nvSpPr>
          <p:cNvPr id="9" name="8 Marcador de número de diapositiva"/>
          <p:cNvSpPr>
            <a:spLocks noGrp="1"/>
          </p:cNvSpPr>
          <p:nvPr>
            <p:ph type="sldNum" sz="quarter" idx="12"/>
          </p:nvPr>
        </p:nvSpPr>
        <p:spPr/>
        <p:txBody>
          <a:bodyPr/>
          <a:lstStyle>
            <a:lvl1pPr>
              <a:defRPr/>
            </a:lvl1pPr>
          </a:lstStyle>
          <a:p>
            <a:fld id="{30D46537-14B5-4F47-9FA5-1A766FAFEFFB}" type="slidenum">
              <a:rPr lang="es-ES"/>
              <a:pPr/>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lvl1pPr>
              <a:defRPr/>
            </a:lvl1pPr>
          </a:lstStyle>
          <a:p>
            <a:endParaRPr lang="es-ES"/>
          </a:p>
        </p:txBody>
      </p:sp>
      <p:sp>
        <p:nvSpPr>
          <p:cNvPr id="4" name="3 Marcador de pie de página"/>
          <p:cNvSpPr>
            <a:spLocks noGrp="1"/>
          </p:cNvSpPr>
          <p:nvPr>
            <p:ph type="ftr" sz="quarter" idx="11"/>
          </p:nvPr>
        </p:nvSpPr>
        <p:spPr/>
        <p:txBody>
          <a:bodyPr/>
          <a:lstStyle>
            <a:lvl1pPr>
              <a:defRPr/>
            </a:lvl1pPr>
          </a:lstStyle>
          <a:p>
            <a:endParaRPr lang="es-ES"/>
          </a:p>
        </p:txBody>
      </p:sp>
      <p:sp>
        <p:nvSpPr>
          <p:cNvPr id="5" name="4 Marcador de número de diapositiva"/>
          <p:cNvSpPr>
            <a:spLocks noGrp="1"/>
          </p:cNvSpPr>
          <p:nvPr>
            <p:ph type="sldNum" sz="quarter" idx="12"/>
          </p:nvPr>
        </p:nvSpPr>
        <p:spPr/>
        <p:txBody>
          <a:bodyPr/>
          <a:lstStyle>
            <a:lvl1pPr>
              <a:defRPr/>
            </a:lvl1pPr>
          </a:lstStyle>
          <a:p>
            <a:fld id="{6F6C51CA-DE23-4DAB-82EE-BB0AB2CA0AF6}" type="slidenum">
              <a:rPr lang="es-ES"/>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lvl1pPr>
              <a:defRPr/>
            </a:lvl1pPr>
          </a:lstStyle>
          <a:p>
            <a:endParaRPr lang="es-ES"/>
          </a:p>
        </p:txBody>
      </p:sp>
      <p:sp>
        <p:nvSpPr>
          <p:cNvPr id="3" name="2 Marcador de pie de página"/>
          <p:cNvSpPr>
            <a:spLocks noGrp="1"/>
          </p:cNvSpPr>
          <p:nvPr>
            <p:ph type="ftr" sz="quarter" idx="11"/>
          </p:nvPr>
        </p:nvSpPr>
        <p:spPr/>
        <p:txBody>
          <a:bodyPr/>
          <a:lstStyle>
            <a:lvl1pPr>
              <a:defRPr/>
            </a:lvl1pPr>
          </a:lstStyle>
          <a:p>
            <a:endParaRPr lang="es-ES"/>
          </a:p>
        </p:txBody>
      </p:sp>
      <p:sp>
        <p:nvSpPr>
          <p:cNvPr id="4" name="3 Marcador de número de diapositiva"/>
          <p:cNvSpPr>
            <a:spLocks noGrp="1"/>
          </p:cNvSpPr>
          <p:nvPr>
            <p:ph type="sldNum" sz="quarter" idx="12"/>
          </p:nvPr>
        </p:nvSpPr>
        <p:spPr/>
        <p:txBody>
          <a:bodyPr/>
          <a:lstStyle>
            <a:lvl1pPr>
              <a:defRPr/>
            </a:lvl1pPr>
          </a:lstStyle>
          <a:p>
            <a:fld id="{7B7EDFE2-7A27-48F7-8AB2-5BD744D09A4C}" type="slidenum">
              <a:rPr lang="es-ES"/>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533C206A-33DC-46F6-A6E9-97B9B88F0878}" type="slidenum">
              <a:rPr lang="es-ES"/>
              <a:pPr/>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lvl1pPr>
              <a:defRPr/>
            </a:lvl1pPr>
          </a:lstStyle>
          <a:p>
            <a:endParaRPr lang="es-ES"/>
          </a:p>
        </p:txBody>
      </p:sp>
      <p:sp>
        <p:nvSpPr>
          <p:cNvPr id="6" name="5 Marcador de pie de página"/>
          <p:cNvSpPr>
            <a:spLocks noGrp="1"/>
          </p:cNvSpPr>
          <p:nvPr>
            <p:ph type="ftr" sz="quarter" idx="11"/>
          </p:nvPr>
        </p:nvSpPr>
        <p:spPr/>
        <p:txBody>
          <a:bodyPr/>
          <a:lstStyle>
            <a:lvl1pPr>
              <a:defRPr/>
            </a:lvl1pPr>
          </a:lstStyle>
          <a:p>
            <a:endParaRPr lang="es-ES"/>
          </a:p>
        </p:txBody>
      </p:sp>
      <p:sp>
        <p:nvSpPr>
          <p:cNvPr id="7" name="6 Marcador de número de diapositiva"/>
          <p:cNvSpPr>
            <a:spLocks noGrp="1"/>
          </p:cNvSpPr>
          <p:nvPr>
            <p:ph type="sldNum" sz="quarter" idx="12"/>
          </p:nvPr>
        </p:nvSpPr>
        <p:spPr/>
        <p:txBody>
          <a:bodyPr/>
          <a:lstStyle>
            <a:lvl1pPr>
              <a:defRPr/>
            </a:lvl1pPr>
          </a:lstStyle>
          <a:p>
            <a:fld id="{8BDB3128-2633-4592-B888-5A5BDD8B8946}" type="slidenum">
              <a:rPr lang="es-ES"/>
              <a:pPr/>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88900" y="-4763"/>
            <a:ext cx="1008063" cy="6858001"/>
            <a:chOff x="0" y="-3"/>
            <a:chExt cx="670" cy="4320"/>
          </a:xfrm>
        </p:grpSpPr>
        <p:grpSp>
          <p:nvGrpSpPr>
            <p:cNvPr id="3075"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9" y="-993"/>
                <a:ext cx="624" cy="5745"/>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endParaRPr lang="es-MX"/>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78" name="Freeform 6"/>
              <p:cNvSpPr>
                <a:spLocks/>
              </p:cNvSpPr>
              <p:nvPr/>
            </p:nvSpPr>
            <p:spPr bwMode="ltGray">
              <a:xfrm rot="-5400000">
                <a:off x="982"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endParaRPr lang="es-MX"/>
              </a:p>
            </p:txBody>
          </p:sp>
          <p:sp>
            <p:nvSpPr>
              <p:cNvPr id="3079" name="Freeform 7"/>
              <p:cNvSpPr>
                <a:spLocks/>
              </p:cNvSpPr>
              <p:nvPr/>
            </p:nvSpPr>
            <p:spPr bwMode="ltGray">
              <a:xfrm rot="-5400000">
                <a:off x="-57" y="175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endParaRPr lang="es-MX"/>
              </a:p>
            </p:txBody>
          </p:sp>
          <p:sp>
            <p:nvSpPr>
              <p:cNvPr id="3080" name="Freeform 8"/>
              <p:cNvSpPr>
                <a:spLocks/>
              </p:cNvSpPr>
              <p:nvPr/>
            </p:nvSpPr>
            <p:spPr bwMode="ltGray">
              <a:xfrm rot="-5400000">
                <a:off x="664" y="1733"/>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endParaRPr lang="es-MX"/>
              </a:p>
            </p:txBody>
          </p:sp>
          <p:sp>
            <p:nvSpPr>
              <p:cNvPr id="3081" name="Freeform 9"/>
              <p:cNvSpPr>
                <a:spLocks/>
              </p:cNvSpPr>
              <p:nvPr/>
            </p:nvSpPr>
            <p:spPr bwMode="ltGray">
              <a:xfrm rot="-5400000">
                <a:off x="442" y="1699"/>
                <a:ext cx="624" cy="362"/>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2" name="Freeform 10"/>
              <p:cNvSpPr>
                <a:spLocks/>
              </p:cNvSpPr>
              <p:nvPr/>
            </p:nvSpPr>
            <p:spPr bwMode="ltGray">
              <a:xfrm rot="-5400000">
                <a:off x="156" y="1726"/>
                <a:ext cx="632" cy="315"/>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sp>
            <p:nvSpPr>
              <p:cNvPr id="3083" name="Freeform 11"/>
              <p:cNvSpPr>
                <a:spLocks/>
              </p:cNvSpPr>
              <p:nvPr/>
            </p:nvSpPr>
            <p:spPr bwMode="ltGray">
              <a:xfrm rot="-5400000">
                <a:off x="3211"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endParaRPr lang="es-MX"/>
              </a:p>
            </p:txBody>
          </p:sp>
          <p:sp>
            <p:nvSpPr>
              <p:cNvPr id="3084" name="Freeform 12"/>
              <p:cNvSpPr>
                <a:spLocks/>
              </p:cNvSpPr>
              <p:nvPr/>
            </p:nvSpPr>
            <p:spPr bwMode="ltGray">
              <a:xfrm rot="-5400000">
                <a:off x="2870" y="1664"/>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endParaRPr lang="es-MX"/>
              </a:p>
            </p:txBody>
          </p:sp>
          <p:sp>
            <p:nvSpPr>
              <p:cNvPr id="3085" name="Freeform 13"/>
              <p:cNvSpPr>
                <a:spLocks/>
              </p:cNvSpPr>
              <p:nvPr/>
            </p:nvSpPr>
            <p:spPr bwMode="ltGray">
              <a:xfrm rot="-5400000">
                <a:off x="1830"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endParaRPr lang="es-MX"/>
              </a:p>
            </p:txBody>
          </p:sp>
          <p:sp>
            <p:nvSpPr>
              <p:cNvPr id="3086" name="Freeform 14"/>
              <p:cNvSpPr>
                <a:spLocks/>
              </p:cNvSpPr>
              <p:nvPr/>
            </p:nvSpPr>
            <p:spPr bwMode="ltGray">
              <a:xfrm rot="-5400000">
                <a:off x="2551" y="1728"/>
                <a:ext cx="624" cy="294"/>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endParaRPr lang="es-MX"/>
              </a:p>
            </p:txBody>
          </p:sp>
          <p:sp>
            <p:nvSpPr>
              <p:cNvPr id="3087" name="Freeform 15"/>
              <p:cNvSpPr>
                <a:spLocks/>
              </p:cNvSpPr>
              <p:nvPr/>
            </p:nvSpPr>
            <p:spPr bwMode="ltGray">
              <a:xfrm rot="-5400000">
                <a:off x="2330"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88" name="Freeform 16"/>
              <p:cNvSpPr>
                <a:spLocks/>
              </p:cNvSpPr>
              <p:nvPr/>
            </p:nvSpPr>
            <p:spPr bwMode="ltGray">
              <a:xfrm rot="-5400000">
                <a:off x="2043"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endParaRPr lang="es-MX"/>
              </a:p>
            </p:txBody>
          </p:sp>
          <p:sp>
            <p:nvSpPr>
              <p:cNvPr id="3089" name="Freeform 17"/>
              <p:cNvSpPr>
                <a:spLocks/>
              </p:cNvSpPr>
              <p:nvPr/>
            </p:nvSpPr>
            <p:spPr bwMode="ltGray">
              <a:xfrm rot="-5400000">
                <a:off x="4077"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endParaRPr lang="es-MX"/>
              </a:p>
            </p:txBody>
          </p:sp>
          <p:sp>
            <p:nvSpPr>
              <p:cNvPr id="3090" name="Freeform 18"/>
              <p:cNvSpPr>
                <a:spLocks/>
              </p:cNvSpPr>
              <p:nvPr/>
            </p:nvSpPr>
            <p:spPr bwMode="ltGray">
              <a:xfrm rot="-5400000">
                <a:off x="3736" y="1669"/>
                <a:ext cx="624" cy="42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endParaRPr lang="es-MX"/>
              </a:p>
            </p:txBody>
          </p:sp>
          <p:sp>
            <p:nvSpPr>
              <p:cNvPr id="3091" name="Freeform 19"/>
              <p:cNvSpPr>
                <a:spLocks/>
              </p:cNvSpPr>
              <p:nvPr/>
            </p:nvSpPr>
            <p:spPr bwMode="ltGray">
              <a:xfrm rot="-5400000">
                <a:off x="4584" y="174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endParaRPr lang="es-MX"/>
              </a:p>
            </p:txBody>
          </p:sp>
          <p:sp>
            <p:nvSpPr>
              <p:cNvPr id="3092" name="Freeform 20"/>
              <p:cNvSpPr>
                <a:spLocks/>
              </p:cNvSpPr>
              <p:nvPr/>
            </p:nvSpPr>
            <p:spPr bwMode="ltGray">
              <a:xfrm>
                <a:off x="5469" y="156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endParaRPr lang="es-MX"/>
              </a:p>
            </p:txBody>
          </p:sp>
          <p:sp>
            <p:nvSpPr>
              <p:cNvPr id="3093" name="Freeform 21"/>
              <p:cNvSpPr>
                <a:spLocks/>
              </p:cNvSpPr>
              <p:nvPr/>
            </p:nvSpPr>
            <p:spPr bwMode="ltGray">
              <a:xfrm rot="-5400000">
                <a:off x="5084" y="1694"/>
                <a:ext cx="624" cy="361"/>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endParaRPr lang="es-MX"/>
              </a:p>
            </p:txBody>
          </p:sp>
          <p:sp>
            <p:nvSpPr>
              <p:cNvPr id="3094" name="Freeform 22"/>
              <p:cNvSpPr>
                <a:spLocks/>
              </p:cNvSpPr>
              <p:nvPr/>
            </p:nvSpPr>
            <p:spPr bwMode="ltGray">
              <a:xfrm rot="-5400000">
                <a:off x="4797"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endParaRPr lang="es-MX"/>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endParaRPr lang="es-MX"/>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endParaRPr lang="es-MX"/>
            </a:p>
          </p:txBody>
        </p:sp>
      </p:grpSp>
      <p:sp>
        <p:nvSpPr>
          <p:cNvPr id="3097" name="Rectangle 25"/>
          <p:cNvSpPr>
            <a:spLocks noGrp="1" noChangeArrowheads="1"/>
          </p:cNvSpPr>
          <p:nvPr>
            <p:ph type="title"/>
          </p:nvPr>
        </p:nvSpPr>
        <p:spPr bwMode="auto">
          <a:xfrm>
            <a:off x="914400" y="112713"/>
            <a:ext cx="8031163"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smtClean="0"/>
              <a:t>Haga clic para modificar el estilo de título del patrón</a:t>
            </a:r>
          </a:p>
        </p:txBody>
      </p:sp>
      <p:sp>
        <p:nvSpPr>
          <p:cNvPr id="3098" name="Rectangle 26"/>
          <p:cNvSpPr>
            <a:spLocks noGrp="1" noChangeArrowheads="1"/>
          </p:cNvSpPr>
          <p:nvPr>
            <p:ph type="body" idx="1"/>
          </p:nvPr>
        </p:nvSpPr>
        <p:spPr bwMode="auto">
          <a:xfrm>
            <a:off x="914400" y="1447800"/>
            <a:ext cx="8031163" cy="5257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endParaRPr lang="es-E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endParaRPr lang="es-ES"/>
          </a:p>
        </p:txBody>
      </p:sp>
      <p:sp>
        <p:nvSpPr>
          <p:cNvPr id="3101" name="Rectangle 29"/>
          <p:cNvSpPr>
            <a:spLocks noGrp="1" noChangeArrowheads="1"/>
          </p:cNvSpPr>
          <p:nvPr>
            <p:ph type="sldNum" sz="quarter" idx="4"/>
          </p:nvPr>
        </p:nvSpPr>
        <p:spPr bwMode="auto">
          <a:xfrm>
            <a:off x="7043738" y="6592888"/>
            <a:ext cx="1905000" cy="2397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000" b="1">
                <a:latin typeface="+mn-lt"/>
              </a:defRPr>
            </a:lvl1pPr>
          </a:lstStyle>
          <a:p>
            <a:fld id="{0C7491B2-5DD3-418F-AE28-BA75E92F490A}" type="slidenum">
              <a:rPr lang="es-ES"/>
              <a:pPr/>
              <a:t>‹Nº›</a:t>
            </a:fld>
            <a:endParaRPr lang="es-ES"/>
          </a:p>
        </p:txBody>
      </p:sp>
      <p:sp>
        <p:nvSpPr>
          <p:cNvPr id="3102" name="Rectangle 30"/>
          <p:cNvSpPr>
            <a:spLocks noChangeArrowheads="1"/>
          </p:cNvSpPr>
          <p:nvPr userDrawn="1"/>
        </p:nvSpPr>
        <p:spPr bwMode="auto">
          <a:xfrm>
            <a:off x="914400" y="1296988"/>
            <a:ext cx="8077200" cy="74612"/>
          </a:xfrm>
          <a:prstGeom prst="rect">
            <a:avLst/>
          </a:prstGeom>
          <a:solidFill>
            <a:schemeClr val="accent1"/>
          </a:solidFill>
          <a:ln w="9525">
            <a:noFill/>
            <a:miter lim="800000"/>
            <a:headEnd/>
            <a:tailEnd/>
          </a:ln>
          <a:effectLst/>
        </p:spPr>
        <p:txBody>
          <a:bodyPr wrap="none" anchor="ctr"/>
          <a:lstStyle/>
          <a:p>
            <a:endParaRPr lang="es-MX"/>
          </a:p>
        </p:txBody>
      </p:sp>
      <p:sp>
        <p:nvSpPr>
          <p:cNvPr id="3104" name="Text Box 32"/>
          <p:cNvSpPr txBox="1">
            <a:spLocks noChangeArrowheads="1"/>
          </p:cNvSpPr>
          <p:nvPr userDrawn="1"/>
        </p:nvSpPr>
        <p:spPr bwMode="auto">
          <a:xfrm>
            <a:off x="930275" y="6624638"/>
            <a:ext cx="2590800" cy="244475"/>
          </a:xfrm>
          <a:prstGeom prst="rect">
            <a:avLst/>
          </a:prstGeom>
          <a:noFill/>
          <a:ln w="9525">
            <a:noFill/>
            <a:miter lim="800000"/>
            <a:headEnd/>
            <a:tailEnd/>
          </a:ln>
          <a:effectLst/>
        </p:spPr>
        <p:txBody>
          <a:bodyPr>
            <a:spAutoFit/>
          </a:bodyPr>
          <a:lstStyle/>
          <a:p>
            <a:pPr>
              <a:spcBef>
                <a:spcPct val="50000"/>
              </a:spcBef>
            </a:pPr>
            <a:r>
              <a:rPr lang="es-MX" sz="1000" b="1">
                <a:solidFill>
                  <a:srgbClr val="777777"/>
                </a:solidFill>
                <a:latin typeface="Verdana" pitchFamily="34" charset="0"/>
              </a:rPr>
              <a:t>M.C. Daniel Esparza Soto</a:t>
            </a:r>
            <a:endParaRPr lang="es-ES" sz="1000" b="1">
              <a:solidFill>
                <a:srgbClr val="777777"/>
              </a:solidFill>
              <a:latin typeface="Verdana" pitchFamily="34" charset="0"/>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lvl1pPr algn="l" rtl="0" fontAlgn="base">
        <a:spcBef>
          <a:spcPct val="0"/>
        </a:spcBef>
        <a:spcAft>
          <a:spcPct val="0"/>
        </a:spcAft>
        <a:defRPr sz="3200" b="1">
          <a:solidFill>
            <a:schemeClr val="tx2"/>
          </a:solidFill>
          <a:latin typeface="+mj-lt"/>
          <a:ea typeface="+mj-ea"/>
          <a:cs typeface="+mj-cs"/>
        </a:defRPr>
      </a:lvl1pPr>
      <a:lvl2pPr algn="l" rtl="0" fontAlgn="base">
        <a:spcBef>
          <a:spcPct val="0"/>
        </a:spcBef>
        <a:spcAft>
          <a:spcPct val="0"/>
        </a:spcAft>
        <a:defRPr sz="3200" b="1">
          <a:solidFill>
            <a:schemeClr val="tx2"/>
          </a:solidFill>
          <a:latin typeface="Arial" charset="0"/>
        </a:defRPr>
      </a:lvl2pPr>
      <a:lvl3pPr algn="l" rtl="0" fontAlgn="base">
        <a:spcBef>
          <a:spcPct val="0"/>
        </a:spcBef>
        <a:spcAft>
          <a:spcPct val="0"/>
        </a:spcAft>
        <a:defRPr sz="3200" b="1">
          <a:solidFill>
            <a:schemeClr val="tx2"/>
          </a:solidFill>
          <a:latin typeface="Arial" charset="0"/>
        </a:defRPr>
      </a:lvl3pPr>
      <a:lvl4pPr algn="l" rtl="0" fontAlgn="base">
        <a:spcBef>
          <a:spcPct val="0"/>
        </a:spcBef>
        <a:spcAft>
          <a:spcPct val="0"/>
        </a:spcAft>
        <a:defRPr sz="3200" b="1">
          <a:solidFill>
            <a:schemeClr val="tx2"/>
          </a:solidFill>
          <a:latin typeface="Arial" charset="0"/>
        </a:defRPr>
      </a:lvl4pPr>
      <a:lvl5pPr algn="l" rtl="0" fontAlgn="base">
        <a:spcBef>
          <a:spcPct val="0"/>
        </a:spcBef>
        <a:spcAft>
          <a:spcPct val="0"/>
        </a:spcAft>
        <a:defRPr sz="3200" b="1">
          <a:solidFill>
            <a:schemeClr val="tx2"/>
          </a:solidFill>
          <a:latin typeface="Arial" charset="0"/>
        </a:defRPr>
      </a:lvl5pPr>
      <a:lvl6pPr marL="457200" algn="l" rtl="0" fontAlgn="base">
        <a:spcBef>
          <a:spcPct val="0"/>
        </a:spcBef>
        <a:spcAft>
          <a:spcPct val="0"/>
        </a:spcAft>
        <a:defRPr sz="3200" b="1">
          <a:solidFill>
            <a:schemeClr val="tx2"/>
          </a:solidFill>
          <a:latin typeface="Arial" charset="0"/>
        </a:defRPr>
      </a:lvl6pPr>
      <a:lvl7pPr marL="914400" algn="l" rtl="0" fontAlgn="base">
        <a:spcBef>
          <a:spcPct val="0"/>
        </a:spcBef>
        <a:spcAft>
          <a:spcPct val="0"/>
        </a:spcAft>
        <a:defRPr sz="3200" b="1">
          <a:solidFill>
            <a:schemeClr val="tx2"/>
          </a:solidFill>
          <a:latin typeface="Arial" charset="0"/>
        </a:defRPr>
      </a:lvl7pPr>
      <a:lvl8pPr marL="1371600" algn="l" rtl="0" fontAlgn="base">
        <a:spcBef>
          <a:spcPct val="0"/>
        </a:spcBef>
        <a:spcAft>
          <a:spcPct val="0"/>
        </a:spcAft>
        <a:defRPr sz="3200" b="1">
          <a:solidFill>
            <a:schemeClr val="tx2"/>
          </a:solidFill>
          <a:latin typeface="Arial" charset="0"/>
        </a:defRPr>
      </a:lvl8pPr>
      <a:lvl9pPr marL="1828800" algn="l" rtl="0" fontAlgn="base">
        <a:spcBef>
          <a:spcPct val="0"/>
        </a:spcBef>
        <a:spcAft>
          <a:spcPct val="0"/>
        </a:spcAft>
        <a:defRPr sz="3200" b="1">
          <a:solidFill>
            <a:schemeClr val="tx2"/>
          </a:solidFill>
          <a:latin typeface="Arial" charset="0"/>
        </a:defRPr>
      </a:lvl9pPr>
    </p:titleStyle>
    <p:bodyStyle>
      <a:lvl1pPr algn="l" rtl="0" fontAlgn="base">
        <a:spcBef>
          <a:spcPct val="20000"/>
        </a:spcBef>
        <a:spcAft>
          <a:spcPct val="0"/>
        </a:spcAft>
        <a:buClr>
          <a:schemeClr val="accent1"/>
        </a:buClr>
        <a:buSzPct val="80000"/>
        <a:buFont typeface="Wingdings" pitchFamily="2" charset="2"/>
        <a:defRPr sz="2800">
          <a:solidFill>
            <a:schemeClr val="tx1"/>
          </a:solidFill>
          <a:latin typeface="+mn-lt"/>
          <a:ea typeface="+mn-ea"/>
          <a:cs typeface="+mn-cs"/>
        </a:defRPr>
      </a:lvl1pPr>
      <a:lvl2pPr marL="760413" indent="-285750" algn="l" rtl="0" fontAlgn="base">
        <a:spcBef>
          <a:spcPct val="20000"/>
        </a:spcBef>
        <a:spcAft>
          <a:spcPct val="0"/>
        </a:spcAft>
        <a:buChar char="–"/>
        <a:defRPr sz="2000">
          <a:solidFill>
            <a:schemeClr val="tx1"/>
          </a:solidFill>
          <a:latin typeface="+mn-lt"/>
        </a:defRPr>
      </a:lvl2pPr>
      <a:lvl3pPr marL="1179513" indent="-228600" algn="l" rtl="0" fontAlgn="base">
        <a:spcBef>
          <a:spcPct val="20000"/>
        </a:spcBef>
        <a:spcAft>
          <a:spcPct val="0"/>
        </a:spcAft>
        <a:buChar char="•"/>
        <a:defRPr>
          <a:solidFill>
            <a:schemeClr val="tx1"/>
          </a:solidFill>
          <a:latin typeface="+mn-lt"/>
        </a:defRPr>
      </a:lvl3pPr>
      <a:lvl4pPr marL="1600200" indent="-228600" algn="l" rtl="0" fontAlgn="base">
        <a:spcBef>
          <a:spcPct val="20000"/>
        </a:spcBef>
        <a:spcAft>
          <a:spcPct val="0"/>
        </a:spcAft>
        <a:buChar char="–"/>
        <a:defRPr sz="1600">
          <a:solidFill>
            <a:schemeClr val="tx1"/>
          </a:solidFill>
          <a:latin typeface="+mn-lt"/>
        </a:defRPr>
      </a:lvl4pPr>
      <a:lvl5pPr marL="2057400" indent="-228600" algn="l" rtl="0" fontAlgn="base">
        <a:spcBef>
          <a:spcPct val="20000"/>
        </a:spcBef>
        <a:spcAft>
          <a:spcPct val="0"/>
        </a:spcAft>
        <a:buChar char="»"/>
        <a:defRPr sz="1400">
          <a:solidFill>
            <a:schemeClr val="tx1"/>
          </a:solidFill>
          <a:latin typeface="+mn-lt"/>
        </a:defRPr>
      </a:lvl5pPr>
      <a:lvl6pPr marL="2514600" indent="-228600" algn="l" rtl="0" fontAlgn="base">
        <a:spcBef>
          <a:spcPct val="20000"/>
        </a:spcBef>
        <a:spcAft>
          <a:spcPct val="0"/>
        </a:spcAft>
        <a:buChar char="»"/>
        <a:defRPr sz="1400">
          <a:solidFill>
            <a:schemeClr val="tx1"/>
          </a:solidFill>
          <a:latin typeface="+mn-lt"/>
        </a:defRPr>
      </a:lvl6pPr>
      <a:lvl7pPr marL="2971800" indent="-228600" algn="l" rtl="0" fontAlgn="base">
        <a:spcBef>
          <a:spcPct val="20000"/>
        </a:spcBef>
        <a:spcAft>
          <a:spcPct val="0"/>
        </a:spcAft>
        <a:buChar char="»"/>
        <a:defRPr sz="1400">
          <a:solidFill>
            <a:schemeClr val="tx1"/>
          </a:solidFill>
          <a:latin typeface="+mn-lt"/>
        </a:defRPr>
      </a:lvl7pPr>
      <a:lvl8pPr marL="3429000" indent="-228600" algn="l" rtl="0" fontAlgn="base">
        <a:spcBef>
          <a:spcPct val="20000"/>
        </a:spcBef>
        <a:spcAft>
          <a:spcPct val="0"/>
        </a:spcAft>
        <a:buChar char="»"/>
        <a:defRPr sz="1400">
          <a:solidFill>
            <a:schemeClr val="tx1"/>
          </a:solidFill>
          <a:latin typeface="+mn-lt"/>
        </a:defRPr>
      </a:lvl8pPr>
      <a:lvl9pPr marL="3886200" indent="-228600" algn="l" rtl="0" fontAlgn="base">
        <a:spcBef>
          <a:spcPct val="20000"/>
        </a:spcBef>
        <a:spcAft>
          <a:spcPct val="0"/>
        </a:spcAft>
        <a:buChar char="»"/>
        <a:defRPr sz="1400">
          <a:solidFill>
            <a:schemeClr val="tx1"/>
          </a:solidFill>
          <a:latin typeface="+mn-lt"/>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4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7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32.png"/><Relationship Id="rId4" Type="http://schemas.openxmlformats.org/officeDocument/2006/relationships/image" Target="../media/image5.png"/><Relationship Id="rId9" Type="http://schemas.openxmlformats.org/officeDocument/2006/relationships/image" Target="../media/image10.png"/></Relationships>
</file>

<file path=ppt/slides/_rels/slide74.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7.png"/><Relationship Id="rId7" Type="http://schemas.openxmlformats.org/officeDocument/2006/relationships/image" Target="../media/image34.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10.png"/><Relationship Id="rId10" Type="http://schemas.openxmlformats.org/officeDocument/2006/relationships/image" Target="../media/image37.png"/><Relationship Id="rId4" Type="http://schemas.openxmlformats.org/officeDocument/2006/relationships/image" Target="../media/image8.png"/><Relationship Id="rId9" Type="http://schemas.openxmlformats.org/officeDocument/2006/relationships/image" Target="../media/image36.png"/></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8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8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9"/>
          <p:cNvSpPr>
            <a:spLocks noGrp="1" noChangeArrowheads="1"/>
          </p:cNvSpPr>
          <p:nvPr>
            <p:ph type="sldNum" sz="quarter" idx="4"/>
          </p:nvPr>
        </p:nvSpPr>
        <p:spPr/>
        <p:txBody>
          <a:bodyPr/>
          <a:lstStyle/>
          <a:p>
            <a:fld id="{99EFF88A-3E33-455F-8E43-5BD72E368484}" type="slidenum">
              <a:rPr lang="es-ES"/>
              <a:pPr/>
              <a:t>1</a:t>
            </a:fld>
            <a:endParaRPr lang="es-ES"/>
          </a:p>
        </p:txBody>
      </p:sp>
      <p:sp>
        <p:nvSpPr>
          <p:cNvPr id="24578" name="Rectangle 2"/>
          <p:cNvSpPr>
            <a:spLocks noGrp="1" noChangeArrowheads="1"/>
          </p:cNvSpPr>
          <p:nvPr>
            <p:ph type="ctrTitle"/>
          </p:nvPr>
        </p:nvSpPr>
        <p:spPr>
          <a:xfrm>
            <a:off x="1173163" y="747713"/>
            <a:ext cx="7772400" cy="1736725"/>
          </a:xfrm>
        </p:spPr>
        <p:txBody>
          <a:bodyPr/>
          <a:lstStyle/>
          <a:p>
            <a:r>
              <a:rPr lang="es-MX" dirty="0"/>
              <a:t>Diseño de Base de Datos Relacionales</a:t>
            </a:r>
            <a:endParaRPr lang="es-ES" dirty="0"/>
          </a:p>
        </p:txBody>
      </p:sp>
      <p:sp>
        <p:nvSpPr>
          <p:cNvPr id="24579" name="Rectangle 3"/>
          <p:cNvSpPr>
            <a:spLocks noGrp="1" noChangeArrowheads="1"/>
          </p:cNvSpPr>
          <p:nvPr>
            <p:ph type="subTitle" idx="1"/>
          </p:nvPr>
        </p:nvSpPr>
        <p:spPr>
          <a:xfrm>
            <a:off x="228600" y="3657600"/>
            <a:ext cx="8662988" cy="2362200"/>
          </a:xfrm>
        </p:spPr>
        <p:txBody>
          <a:bodyPr/>
          <a:lstStyle/>
          <a:p>
            <a:pPr fontAlgn="t"/>
            <a:endParaRPr lang="es-E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96CF51F-9C7F-4DAD-805E-B96E45F04856}" type="slidenum">
              <a:rPr lang="es-ES"/>
              <a:pPr/>
              <a:t>10</a:t>
            </a:fld>
            <a:endParaRPr lang="es-ES"/>
          </a:p>
        </p:txBody>
      </p:sp>
      <p:sp>
        <p:nvSpPr>
          <p:cNvPr id="112642" name="Rectangle 2"/>
          <p:cNvSpPr>
            <a:spLocks noGrp="1" noChangeArrowheads="1"/>
          </p:cNvSpPr>
          <p:nvPr>
            <p:ph type="title"/>
          </p:nvPr>
        </p:nvSpPr>
        <p:spPr/>
        <p:txBody>
          <a:bodyPr/>
          <a:lstStyle/>
          <a:p>
            <a:r>
              <a:rPr lang="es-MX" dirty="0"/>
              <a:t>Espacio del problema:</a:t>
            </a:r>
            <a:br>
              <a:rPr lang="es-MX" dirty="0"/>
            </a:br>
            <a:r>
              <a:rPr lang="es-MX" dirty="0" err="1"/>
              <a:t>Ferreteria</a:t>
            </a:r>
            <a:endParaRPr lang="es-ES" dirty="0"/>
          </a:p>
        </p:txBody>
      </p:sp>
      <p:sp>
        <p:nvSpPr>
          <p:cNvPr id="112643" name="Rectangle 3"/>
          <p:cNvSpPr>
            <a:spLocks noGrp="1" noChangeArrowheads="1"/>
          </p:cNvSpPr>
          <p:nvPr>
            <p:ph type="body" idx="1"/>
          </p:nvPr>
        </p:nvSpPr>
        <p:spPr/>
        <p:txBody>
          <a:bodyPr/>
          <a:lstStyle/>
          <a:p>
            <a:r>
              <a:rPr lang="es-MX" dirty="0"/>
              <a:t>Administrar las ventas de una </a:t>
            </a:r>
            <a:r>
              <a:rPr lang="es-MX" dirty="0" smtClean="0"/>
              <a:t>ferretería  </a:t>
            </a:r>
            <a:r>
              <a:rPr lang="es-MX" dirty="0"/>
              <a:t>llevando el control de </a:t>
            </a:r>
            <a:r>
              <a:rPr lang="es-MX" dirty="0" smtClean="0"/>
              <a:t>artículos </a:t>
            </a:r>
            <a:r>
              <a:rPr lang="es-MX" dirty="0"/>
              <a:t>agrupados por familias. Las ventas deben llevar el registro del cliente y el empleado que realiza la venta.</a:t>
            </a:r>
          </a:p>
          <a:p>
            <a:r>
              <a:rPr lang="es-MX" dirty="0"/>
              <a:t>Es necesario reportes:</a:t>
            </a:r>
          </a:p>
          <a:p>
            <a:r>
              <a:rPr lang="es-MX" dirty="0"/>
              <a:t>De Ventas Por municipio y colonia.</a:t>
            </a:r>
          </a:p>
          <a:p>
            <a:r>
              <a:rPr lang="es-MX" dirty="0"/>
              <a:t>De ventas por zonas de empleado.</a:t>
            </a:r>
            <a:endParaRPr lang="es-ES" dirty="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100</a:t>
            </a:fld>
            <a:endParaRPr lang="es-ES"/>
          </a:p>
        </p:txBody>
      </p:sp>
      <p:pic>
        <p:nvPicPr>
          <p:cNvPr id="5" name="Imagen 4"/>
          <p:cNvPicPr>
            <a:picLocks noChangeAspect="1"/>
          </p:cNvPicPr>
          <p:nvPr/>
        </p:nvPicPr>
        <p:blipFill>
          <a:blip r:embed="rId2"/>
          <a:stretch>
            <a:fillRect/>
          </a:stretch>
        </p:blipFill>
        <p:spPr>
          <a:xfrm>
            <a:off x="203003" y="1988840"/>
            <a:ext cx="8742560" cy="3191167"/>
          </a:xfrm>
          <a:prstGeom prst="rect">
            <a:avLst/>
          </a:prstGeom>
        </p:spPr>
      </p:pic>
    </p:spTree>
    <p:extLst>
      <p:ext uri="{BB962C8B-B14F-4D97-AF65-F5344CB8AC3E}">
        <p14:creationId xmlns:p14="http://schemas.microsoft.com/office/powerpoint/2010/main" val="1030331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96CF51F-9C7F-4DAD-805E-B96E45F04856}" type="slidenum">
              <a:rPr lang="es-ES"/>
              <a:pPr/>
              <a:t>11</a:t>
            </a:fld>
            <a:endParaRPr lang="es-ES"/>
          </a:p>
        </p:txBody>
      </p:sp>
      <p:sp>
        <p:nvSpPr>
          <p:cNvPr id="112642" name="Rectangle 2"/>
          <p:cNvSpPr>
            <a:spLocks noGrp="1" noChangeArrowheads="1"/>
          </p:cNvSpPr>
          <p:nvPr>
            <p:ph type="title"/>
          </p:nvPr>
        </p:nvSpPr>
        <p:spPr/>
        <p:txBody>
          <a:bodyPr/>
          <a:lstStyle/>
          <a:p>
            <a:r>
              <a:rPr lang="es-MX"/>
              <a:t>Espacio del problema:</a:t>
            </a:r>
            <a:br>
              <a:rPr lang="es-MX"/>
            </a:br>
            <a:r>
              <a:rPr lang="es-MX"/>
              <a:t>Ferreteria</a:t>
            </a:r>
            <a:endParaRPr lang="es-ES"/>
          </a:p>
        </p:txBody>
      </p:sp>
      <p:sp>
        <p:nvSpPr>
          <p:cNvPr id="112643" name="Rectangle 3"/>
          <p:cNvSpPr>
            <a:spLocks noGrp="1" noChangeArrowheads="1"/>
          </p:cNvSpPr>
          <p:nvPr>
            <p:ph type="body" idx="1"/>
          </p:nvPr>
        </p:nvSpPr>
        <p:spPr/>
        <p:txBody>
          <a:bodyPr/>
          <a:lstStyle/>
          <a:p>
            <a:r>
              <a:rPr lang="es-MX" dirty="0"/>
              <a:t>Administrar las </a:t>
            </a:r>
            <a:r>
              <a:rPr lang="es-MX" dirty="0">
                <a:solidFill>
                  <a:schemeClr val="hlink"/>
                </a:solidFill>
              </a:rPr>
              <a:t>ventas</a:t>
            </a:r>
            <a:r>
              <a:rPr lang="es-MX" dirty="0"/>
              <a:t> de una </a:t>
            </a:r>
            <a:r>
              <a:rPr lang="es-MX" dirty="0" smtClean="0">
                <a:solidFill>
                  <a:schemeClr val="hlink"/>
                </a:solidFill>
              </a:rPr>
              <a:t>ferretería  </a:t>
            </a:r>
            <a:r>
              <a:rPr lang="es-MX" dirty="0"/>
              <a:t>llevando el control de </a:t>
            </a:r>
            <a:r>
              <a:rPr lang="es-MX" dirty="0" smtClean="0">
                <a:solidFill>
                  <a:schemeClr val="hlink"/>
                </a:solidFill>
              </a:rPr>
              <a:t>artículos </a:t>
            </a:r>
            <a:r>
              <a:rPr lang="es-MX" dirty="0"/>
              <a:t>agrupados por </a:t>
            </a:r>
            <a:r>
              <a:rPr lang="es-MX" dirty="0">
                <a:solidFill>
                  <a:schemeClr val="hlink"/>
                </a:solidFill>
              </a:rPr>
              <a:t>familias</a:t>
            </a:r>
            <a:r>
              <a:rPr lang="es-MX" dirty="0"/>
              <a:t>. Las ventas deben llevar el registro del </a:t>
            </a:r>
            <a:r>
              <a:rPr lang="es-MX" dirty="0">
                <a:solidFill>
                  <a:schemeClr val="hlink"/>
                </a:solidFill>
              </a:rPr>
              <a:t>cliente </a:t>
            </a:r>
            <a:r>
              <a:rPr lang="es-MX" dirty="0"/>
              <a:t>y el </a:t>
            </a:r>
            <a:r>
              <a:rPr lang="es-MX" dirty="0">
                <a:solidFill>
                  <a:schemeClr val="hlink"/>
                </a:solidFill>
              </a:rPr>
              <a:t>empleado </a:t>
            </a:r>
            <a:r>
              <a:rPr lang="es-MX" dirty="0"/>
              <a:t>que realiza la venta.</a:t>
            </a:r>
          </a:p>
          <a:p>
            <a:r>
              <a:rPr lang="es-MX" dirty="0"/>
              <a:t>Es necesario reportes:</a:t>
            </a:r>
          </a:p>
          <a:p>
            <a:r>
              <a:rPr lang="es-MX" dirty="0"/>
              <a:t>De </a:t>
            </a:r>
            <a:r>
              <a:rPr lang="es-MX" dirty="0" smtClean="0"/>
              <a:t>ventas </a:t>
            </a:r>
            <a:r>
              <a:rPr lang="es-MX" dirty="0"/>
              <a:t>Por </a:t>
            </a:r>
            <a:r>
              <a:rPr lang="es-MX" dirty="0">
                <a:solidFill>
                  <a:schemeClr val="hlink"/>
                </a:solidFill>
              </a:rPr>
              <a:t>municipio </a:t>
            </a:r>
            <a:r>
              <a:rPr lang="es-MX" dirty="0"/>
              <a:t>y </a:t>
            </a:r>
            <a:r>
              <a:rPr lang="es-MX" dirty="0">
                <a:solidFill>
                  <a:schemeClr val="hlink"/>
                </a:solidFill>
              </a:rPr>
              <a:t>colonia</a:t>
            </a:r>
            <a:r>
              <a:rPr lang="es-MX" dirty="0"/>
              <a:t>.</a:t>
            </a:r>
          </a:p>
          <a:p>
            <a:r>
              <a:rPr lang="es-MX" dirty="0"/>
              <a:t>De ventas por </a:t>
            </a:r>
            <a:r>
              <a:rPr lang="es-MX" dirty="0">
                <a:solidFill>
                  <a:schemeClr val="hlink"/>
                </a:solidFill>
              </a:rPr>
              <a:t>zonas </a:t>
            </a:r>
            <a:r>
              <a:rPr lang="es-MX" dirty="0"/>
              <a:t>de </a:t>
            </a:r>
            <a:r>
              <a:rPr lang="es-MX" dirty="0">
                <a:solidFill>
                  <a:schemeClr val="hlink"/>
                </a:solidFill>
              </a:rPr>
              <a:t>empleado</a:t>
            </a:r>
            <a:r>
              <a:rPr lang="es-MX" dirty="0"/>
              <a:t>.</a:t>
            </a:r>
            <a:endParaRPr lang="es-E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A9CAC39-77B3-4A73-8D03-0A58C0D3D826}" type="slidenum">
              <a:rPr lang="es-ES"/>
              <a:pPr/>
              <a:t>12</a:t>
            </a:fld>
            <a:endParaRPr lang="es-ES"/>
          </a:p>
        </p:txBody>
      </p:sp>
      <p:sp>
        <p:nvSpPr>
          <p:cNvPr id="115714" name="Rectangle 2"/>
          <p:cNvSpPr>
            <a:spLocks noGrp="1" noChangeArrowheads="1"/>
          </p:cNvSpPr>
          <p:nvPr>
            <p:ph type="title"/>
          </p:nvPr>
        </p:nvSpPr>
        <p:spPr/>
        <p:txBody>
          <a:bodyPr/>
          <a:lstStyle/>
          <a:p>
            <a:r>
              <a:rPr lang="es-MX"/>
              <a:t>Entidades</a:t>
            </a:r>
            <a:endParaRPr lang="es-ES"/>
          </a:p>
        </p:txBody>
      </p:sp>
      <p:sp>
        <p:nvSpPr>
          <p:cNvPr id="115716" name="Rectangle 4"/>
          <p:cNvSpPr>
            <a:spLocks noChangeArrowheads="1"/>
          </p:cNvSpPr>
          <p:nvPr/>
        </p:nvSpPr>
        <p:spPr bwMode="auto">
          <a:xfrm>
            <a:off x="947928" y="1371600"/>
            <a:ext cx="2209800"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dirty="0" smtClean="0">
                <a:latin typeface="Arial" charset="0"/>
              </a:rPr>
              <a:t>Ferretería</a:t>
            </a:r>
            <a:r>
              <a:rPr lang="es-MX" sz="2800" dirty="0" smtClean="0">
                <a:latin typeface="Arial" charset="0"/>
              </a:rPr>
              <a:t>:</a:t>
            </a:r>
            <a:endParaRPr lang="es-MX" sz="2800" dirty="0">
              <a:latin typeface="Arial" charset="0"/>
            </a:endParaRPr>
          </a:p>
          <a:p>
            <a:pPr>
              <a:spcBef>
                <a:spcPct val="20000"/>
              </a:spcBef>
              <a:buClr>
                <a:schemeClr val="accent1"/>
              </a:buClr>
              <a:buSzPct val="80000"/>
              <a:buFont typeface="Wingdings" pitchFamily="2" charset="2"/>
              <a:buChar char="n"/>
            </a:pPr>
            <a:r>
              <a:rPr lang="es-MX" sz="2800" dirty="0" smtClean="0">
                <a:latin typeface="Arial" charset="0"/>
              </a:rPr>
              <a:t>Artículos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Familias</a:t>
            </a:r>
          </a:p>
          <a:p>
            <a:pPr>
              <a:spcBef>
                <a:spcPct val="20000"/>
              </a:spcBef>
              <a:buClr>
                <a:schemeClr val="accent1"/>
              </a:buClr>
              <a:buSzPct val="80000"/>
              <a:buFont typeface="Wingdings" pitchFamily="2" charset="2"/>
              <a:buChar char="n"/>
            </a:pPr>
            <a:r>
              <a:rPr lang="es-MX" sz="2800" dirty="0" smtClean="0">
                <a:latin typeface="Arial" charset="0"/>
              </a:rPr>
              <a:t>Ferreterías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Empleados</a:t>
            </a:r>
          </a:p>
          <a:p>
            <a:pPr>
              <a:spcBef>
                <a:spcPct val="20000"/>
              </a:spcBef>
              <a:buClr>
                <a:schemeClr val="accent1"/>
              </a:buClr>
              <a:buSzPct val="80000"/>
              <a:buFont typeface="Wingdings" pitchFamily="2" charset="2"/>
              <a:buChar char="n"/>
            </a:pPr>
            <a:r>
              <a:rPr lang="es-MX" sz="2800" dirty="0">
                <a:latin typeface="Arial" charset="0"/>
              </a:rPr>
              <a:t>Clientes</a:t>
            </a:r>
          </a:p>
          <a:p>
            <a:pPr>
              <a:spcBef>
                <a:spcPct val="20000"/>
              </a:spcBef>
              <a:buClr>
                <a:schemeClr val="accent1"/>
              </a:buClr>
              <a:buSzPct val="80000"/>
              <a:buFont typeface="Wingdings" pitchFamily="2" charset="2"/>
              <a:buChar char="n"/>
            </a:pPr>
            <a:r>
              <a:rPr lang="es-MX" sz="2800" dirty="0">
                <a:latin typeface="Arial" charset="0"/>
              </a:rPr>
              <a:t>Zonas</a:t>
            </a:r>
          </a:p>
          <a:p>
            <a:pPr>
              <a:spcBef>
                <a:spcPct val="20000"/>
              </a:spcBef>
              <a:buClr>
                <a:schemeClr val="accent1"/>
              </a:buClr>
              <a:buSzPct val="80000"/>
              <a:buFont typeface="Wingdings" pitchFamily="2" charset="2"/>
              <a:buChar char="n"/>
            </a:pPr>
            <a:r>
              <a:rPr lang="es-MX" sz="2800" dirty="0">
                <a:latin typeface="Arial" charset="0"/>
              </a:rPr>
              <a:t>Colonias</a:t>
            </a:r>
          </a:p>
          <a:p>
            <a:pPr>
              <a:spcBef>
                <a:spcPct val="20000"/>
              </a:spcBef>
              <a:buClr>
                <a:schemeClr val="accent1"/>
              </a:buClr>
              <a:buSzPct val="80000"/>
              <a:buFont typeface="Wingdings" pitchFamily="2" charset="2"/>
              <a:buChar char="n"/>
            </a:pPr>
            <a:r>
              <a:rPr lang="es-MX" sz="2800" dirty="0" smtClean="0">
                <a:latin typeface="Arial" charset="0"/>
              </a:rPr>
              <a:t>Municipios</a:t>
            </a:r>
          </a:p>
          <a:p>
            <a:pPr>
              <a:spcBef>
                <a:spcPct val="20000"/>
              </a:spcBef>
              <a:buClr>
                <a:schemeClr val="accent1"/>
              </a:buClr>
              <a:buSzPct val="80000"/>
              <a:buFont typeface="Wingdings" pitchFamily="2" charset="2"/>
              <a:buChar char="n"/>
            </a:pPr>
            <a:r>
              <a:rPr lang="es-MX" sz="2800" dirty="0" smtClean="0">
                <a:latin typeface="Arial" charset="0"/>
              </a:rPr>
              <a:t>Ventas</a:t>
            </a:r>
          </a:p>
          <a:p>
            <a:pPr>
              <a:spcBef>
                <a:spcPct val="20000"/>
              </a:spcBef>
              <a:buClr>
                <a:schemeClr val="accent1"/>
              </a:buClr>
              <a:buSzPct val="80000"/>
              <a:buFont typeface="Wingdings" pitchFamily="2" charset="2"/>
              <a:buNone/>
            </a:pPr>
            <a:endParaRPr lang="es-ES" sz="2800" dirty="0">
              <a:latin typeface="Arial"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76EEBA5-7A49-4C61-9C87-EABE71BBEDD9}" type="slidenum">
              <a:rPr lang="es-ES"/>
              <a:pPr/>
              <a:t>13</a:t>
            </a:fld>
            <a:endParaRPr lang="es-ES"/>
          </a:p>
        </p:txBody>
      </p:sp>
      <p:sp>
        <p:nvSpPr>
          <p:cNvPr id="72706" name="Rectangle 2"/>
          <p:cNvSpPr>
            <a:spLocks noGrp="1" noChangeArrowheads="1"/>
          </p:cNvSpPr>
          <p:nvPr>
            <p:ph type="title"/>
          </p:nvPr>
        </p:nvSpPr>
        <p:spPr/>
        <p:txBody>
          <a:bodyPr/>
          <a:lstStyle/>
          <a:p>
            <a:r>
              <a:rPr lang="es-MX"/>
              <a:t>Atributos</a:t>
            </a:r>
            <a:endParaRPr lang="es-ES"/>
          </a:p>
        </p:txBody>
      </p:sp>
      <p:sp>
        <p:nvSpPr>
          <p:cNvPr id="72707" name="Rectangle 3"/>
          <p:cNvSpPr>
            <a:spLocks noGrp="1" noChangeArrowheads="1"/>
          </p:cNvSpPr>
          <p:nvPr>
            <p:ph type="body" idx="1"/>
          </p:nvPr>
        </p:nvSpPr>
        <p:spPr/>
        <p:txBody>
          <a:bodyPr/>
          <a:lstStyle/>
          <a:p>
            <a:pPr>
              <a:lnSpc>
                <a:spcPct val="90000"/>
              </a:lnSpc>
            </a:pPr>
            <a:r>
              <a:rPr lang="es-MX"/>
              <a:t>El sistema tendrá que plasmar ciertos hechos de cada entidad. Esos hechos se refieren como los atributos de la entidad. </a:t>
            </a:r>
          </a:p>
          <a:p>
            <a:pPr>
              <a:lnSpc>
                <a:spcPct val="90000"/>
              </a:lnSpc>
            </a:pPr>
            <a:r>
              <a:rPr lang="es-MX"/>
              <a:t>La determinación de los atributos que hay que incluir en cada entidad es un proceso semántico, se deben tomar descisiones basadas en el significado de los datos y en cómo se utilizarán. </a:t>
            </a:r>
          </a:p>
          <a:p>
            <a:pPr>
              <a:lnSpc>
                <a:spcPct val="90000"/>
              </a:lnSpc>
            </a:pPr>
            <a:r>
              <a:rPr lang="es-MX"/>
              <a:t>Con el estado actual de la tecnología no hay forma de desarrollar un diseño de BD que se pueda demostrar que es correcto. Se puede probar que algunos diseños tienen fallas, pero no se puede probar que uno concreto no las tenga.</a:t>
            </a:r>
            <a:endParaRPr lang="es-E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3BEBE64F-5582-4FE1-9F28-0F4347008D81}" type="slidenum">
              <a:rPr lang="es-ES"/>
              <a:pPr/>
              <a:t>14</a:t>
            </a:fld>
            <a:endParaRPr lang="es-ES"/>
          </a:p>
        </p:txBody>
      </p:sp>
      <p:sp>
        <p:nvSpPr>
          <p:cNvPr id="80898" name="Rectangle 2"/>
          <p:cNvSpPr>
            <a:spLocks noGrp="1" noChangeArrowheads="1"/>
          </p:cNvSpPr>
          <p:nvPr>
            <p:ph type="title"/>
          </p:nvPr>
        </p:nvSpPr>
        <p:spPr/>
        <p:txBody>
          <a:bodyPr/>
          <a:lstStyle/>
          <a:p>
            <a:r>
              <a:rPr lang="es-MX"/>
              <a:t>Atributo identificador o clave principal</a:t>
            </a:r>
            <a:endParaRPr lang="es-ES"/>
          </a:p>
        </p:txBody>
      </p:sp>
      <p:sp>
        <p:nvSpPr>
          <p:cNvPr id="80899" name="Rectangle 3"/>
          <p:cNvSpPr>
            <a:spLocks noGrp="1" noChangeArrowheads="1"/>
          </p:cNvSpPr>
          <p:nvPr>
            <p:ph type="body" idx="1"/>
          </p:nvPr>
        </p:nvSpPr>
        <p:spPr>
          <a:xfrm>
            <a:off x="914400" y="1339552"/>
            <a:ext cx="8031163" cy="5257800"/>
          </a:xfrm>
        </p:spPr>
        <p:txBody>
          <a:bodyPr/>
          <a:lstStyle/>
          <a:p>
            <a:r>
              <a:rPr lang="es-MX" sz="2600" dirty="0"/>
              <a:t>Una vez definidas las entidades y sus respectivos atributos debemos considerar dentro de cada entidad, un atributo principal que identifique cada elemento de la entidad, a este atributo se le </a:t>
            </a:r>
            <a:r>
              <a:rPr lang="es-MX" sz="2600" dirty="0" smtClean="0"/>
              <a:t>conocerá </a:t>
            </a:r>
            <a:r>
              <a:rPr lang="es-MX" sz="2600" dirty="0"/>
              <a:t>como </a:t>
            </a:r>
            <a:r>
              <a:rPr lang="es-MX" sz="2600" b="1" dirty="0"/>
              <a:t>identificador, clave candidata </a:t>
            </a:r>
            <a:r>
              <a:rPr lang="es-MX" sz="2600" dirty="0"/>
              <a:t>o </a:t>
            </a:r>
            <a:r>
              <a:rPr lang="es-MX" sz="2600" b="1" dirty="0"/>
              <a:t>clave principal </a:t>
            </a:r>
            <a:r>
              <a:rPr lang="es-MX" sz="2600" dirty="0"/>
              <a:t>de la entidad.</a:t>
            </a:r>
          </a:p>
          <a:p>
            <a:endParaRPr lang="es-MX" sz="2600" dirty="0" smtClean="0"/>
          </a:p>
          <a:p>
            <a:r>
              <a:rPr lang="es-MX" sz="2600" dirty="0" smtClean="0"/>
              <a:t>Gráficamente es el primer elemento de la lista de atributos y se subraya para identificarla como clave principal.</a:t>
            </a:r>
          </a:p>
          <a:p>
            <a:endParaRPr lang="es-MX" sz="2600" dirty="0"/>
          </a:p>
          <a:p>
            <a:r>
              <a:rPr lang="es-MX" sz="2600" dirty="0"/>
              <a:t>Esta </a:t>
            </a:r>
            <a:r>
              <a:rPr lang="es-MX" sz="2600" b="1" dirty="0"/>
              <a:t>clave principal </a:t>
            </a:r>
            <a:r>
              <a:rPr lang="es-MX" sz="2600" dirty="0"/>
              <a:t>posteriormente se convertirá en la </a:t>
            </a:r>
            <a:r>
              <a:rPr lang="es-MX" sz="2600" b="1" dirty="0"/>
              <a:t>llave primaria </a:t>
            </a:r>
            <a:r>
              <a:rPr lang="es-MX" sz="2600" dirty="0"/>
              <a:t>de la tabla</a:t>
            </a:r>
            <a:r>
              <a:rPr lang="es-MX" sz="2600" dirty="0" smtClean="0"/>
              <a:t>.</a:t>
            </a:r>
          </a:p>
          <a:p>
            <a:endParaRPr lang="es-ES" sz="26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s-MX"/>
          </a:p>
        </p:txBody>
      </p:sp>
      <p:sp>
        <p:nvSpPr>
          <p:cNvPr id="3" name="Marcador de contenido 2"/>
          <p:cNvSpPr>
            <a:spLocks noGrp="1"/>
          </p:cNvSpPr>
          <p:nvPr>
            <p:ph idx="1"/>
          </p:nvPr>
        </p:nvSpPr>
        <p:spPr/>
        <p:txBody>
          <a:bodyPr/>
          <a:lstStyle/>
          <a:p>
            <a:endParaRPr lang="es-MX"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15</a:t>
            </a:fld>
            <a:endParaRPr lang="es-ES"/>
          </a:p>
        </p:txBody>
      </p:sp>
      <p:pic>
        <p:nvPicPr>
          <p:cNvPr id="1026" name="Picture 2" descr="diagrama-e-r-1"/>
          <p:cNvPicPr>
            <a:picLocks noChangeAspect="1" noChangeArrowheads="1"/>
          </p:cNvPicPr>
          <p:nvPr/>
        </p:nvPicPr>
        <p:blipFill rotWithShape="1">
          <a:blip r:embed="rId2">
            <a:extLst>
              <a:ext uri="{28A0092B-C50C-407E-A947-70E740481C1C}">
                <a14:useLocalDpi xmlns:a14="http://schemas.microsoft.com/office/drawing/2010/main" val="0"/>
              </a:ext>
            </a:extLst>
          </a:blip>
          <a:srcRect r="50601"/>
          <a:stretch/>
        </p:blipFill>
        <p:spPr bwMode="auto">
          <a:xfrm>
            <a:off x="1961655" y="1700808"/>
            <a:ext cx="5077519" cy="4039639"/>
          </a:xfrm>
          <a:prstGeom prst="rect">
            <a:avLst/>
          </a:prstGeom>
          <a:noFill/>
          <a:extLst>
            <a:ext uri="{909E8E84-426E-40DD-AFC4-6F175D3DCCD1}">
              <a14:hiddenFill xmlns:a14="http://schemas.microsoft.com/office/drawing/2010/main">
                <a:solidFill>
                  <a:srgbClr val="FFFFFF"/>
                </a:solidFill>
              </a14:hiddenFill>
            </a:ext>
          </a:extLst>
        </p:spPr>
      </p:pic>
      <p:sp>
        <p:nvSpPr>
          <p:cNvPr id="6" name="Rectángulo 5"/>
          <p:cNvSpPr/>
          <p:nvPr/>
        </p:nvSpPr>
        <p:spPr bwMode="auto">
          <a:xfrm>
            <a:off x="5148064" y="3501008"/>
            <a:ext cx="2664296" cy="2232248"/>
          </a:xfrm>
          <a:prstGeom prst="rect">
            <a:avLst/>
          </a:prstGeom>
          <a:solidFill>
            <a:schemeClr val="accent3"/>
          </a:solidFill>
          <a:ln w="9525" cap="flat" cmpd="sng" algn="ctr">
            <a:solidFill>
              <a:schemeClr val="bg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Tree>
    <p:extLst>
      <p:ext uri="{BB962C8B-B14F-4D97-AF65-F5344CB8AC3E}">
        <p14:creationId xmlns:p14="http://schemas.microsoft.com/office/powerpoint/2010/main" val="15205284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Representación gráfica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16</a:t>
            </a:fld>
            <a:endParaRPr lang="es-ES"/>
          </a:p>
        </p:txBody>
      </p:sp>
      <p:grpSp>
        <p:nvGrpSpPr>
          <p:cNvPr id="13" name="12 Grupo"/>
          <p:cNvGrpSpPr/>
          <p:nvPr/>
        </p:nvGrpSpPr>
        <p:grpSpPr>
          <a:xfrm>
            <a:off x="3563888" y="1700808"/>
            <a:ext cx="2592288" cy="2664296"/>
            <a:chOff x="899592" y="1628800"/>
            <a:chExt cx="2592288" cy="2664296"/>
          </a:xfrm>
          <a:solidFill>
            <a:schemeClr val="accent3"/>
          </a:solidFill>
        </p:grpSpPr>
        <p:sp>
          <p:nvSpPr>
            <p:cNvPr id="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Artículos</a:t>
              </a:r>
            </a:p>
            <a:p>
              <a:pPr>
                <a:spcBef>
                  <a:spcPct val="20000"/>
                </a:spcBef>
                <a:buClr>
                  <a:schemeClr val="accent1"/>
                </a:buClr>
                <a:buSzPct val="80000"/>
              </a:pPr>
              <a:r>
                <a:rPr lang="es-MX" sz="2800" u="sng" dirty="0" smtClean="0">
                  <a:latin typeface="Arial" charset="0"/>
                </a:rPr>
                <a:t>ArtID</a:t>
              </a:r>
            </a:p>
            <a:p>
              <a:pPr>
                <a:spcBef>
                  <a:spcPct val="20000"/>
                </a:spcBef>
                <a:buClr>
                  <a:schemeClr val="accent1"/>
                </a:buClr>
                <a:buSzPct val="80000"/>
              </a:pPr>
              <a:r>
                <a:rPr lang="es-ES" sz="2800" dirty="0" smtClean="0">
                  <a:latin typeface="Arial" charset="0"/>
                </a:rPr>
                <a:t>ArtNombre</a:t>
              </a:r>
            </a:p>
            <a:p>
              <a:pPr>
                <a:spcBef>
                  <a:spcPct val="20000"/>
                </a:spcBef>
                <a:buClr>
                  <a:schemeClr val="accent1"/>
                </a:buClr>
                <a:buSzPct val="80000"/>
              </a:pPr>
              <a:r>
                <a:rPr lang="es-ES" sz="2800" dirty="0" smtClean="0">
                  <a:latin typeface="Arial" charset="0"/>
                </a:rPr>
                <a:t>ArtDescripción</a:t>
              </a:r>
            </a:p>
            <a:p>
              <a:pPr>
                <a:spcBef>
                  <a:spcPct val="20000"/>
                </a:spcBef>
                <a:buClr>
                  <a:schemeClr val="accent1"/>
                </a:buClr>
                <a:buSzPct val="80000"/>
              </a:pPr>
              <a:r>
                <a:rPr lang="es-ES" sz="2800" dirty="0" err="1" smtClean="0">
                  <a:latin typeface="Arial" charset="0"/>
                </a:rPr>
                <a:t>ArtPrecio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sp>
        <p:nvSpPr>
          <p:cNvPr id="17" name="16 CuadroTexto"/>
          <p:cNvSpPr txBox="1"/>
          <p:nvPr/>
        </p:nvSpPr>
        <p:spPr>
          <a:xfrm>
            <a:off x="760152" y="1469160"/>
            <a:ext cx="2304256" cy="2308324"/>
          </a:xfrm>
          <a:prstGeom prst="rect">
            <a:avLst/>
          </a:prstGeom>
          <a:noFill/>
        </p:spPr>
        <p:txBody>
          <a:bodyPr wrap="square" rtlCol="0">
            <a:spAutoFit/>
          </a:bodyPr>
          <a:lstStyle/>
          <a:p>
            <a:pPr algn="ctr"/>
            <a:r>
              <a:rPr lang="es-MX" dirty="0" smtClean="0">
                <a:latin typeface="+mn-lt"/>
              </a:rPr>
              <a:t>Nombre de la Entidad</a:t>
            </a:r>
          </a:p>
          <a:p>
            <a:pPr algn="ctr"/>
            <a:endParaRPr lang="es-MX" dirty="0" smtClean="0">
              <a:latin typeface="+mn-lt"/>
            </a:endParaRPr>
          </a:p>
          <a:p>
            <a:pPr algn="ctr"/>
            <a:endParaRPr lang="es-MX" dirty="0" smtClean="0">
              <a:latin typeface="+mn-lt"/>
            </a:endParaRPr>
          </a:p>
          <a:p>
            <a:pPr algn="ctr"/>
            <a:r>
              <a:rPr lang="es-MX" dirty="0" smtClean="0">
                <a:latin typeface="+mn-lt"/>
              </a:rPr>
              <a:t>Listado de atributos</a:t>
            </a:r>
            <a:endParaRPr lang="es-MX" dirty="0">
              <a:latin typeface="+mn-lt"/>
            </a:endParaRPr>
          </a:p>
        </p:txBody>
      </p:sp>
      <p:sp>
        <p:nvSpPr>
          <p:cNvPr id="18" name="17 Abrir llave"/>
          <p:cNvSpPr/>
          <p:nvPr/>
        </p:nvSpPr>
        <p:spPr bwMode="auto">
          <a:xfrm>
            <a:off x="2879240" y="2204864"/>
            <a:ext cx="576064" cy="2160240"/>
          </a:xfrm>
          <a:prstGeom prst="leftBrace">
            <a:avLst/>
          </a:prstGeom>
          <a:solidFill>
            <a:schemeClr val="bg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s-MX" sz="2400" b="0" i="0" u="none" strike="noStrike" cap="none" normalizeH="0" baseline="0" smtClean="0">
              <a:ln>
                <a:noFill/>
              </a:ln>
              <a:solidFill>
                <a:schemeClr val="tx1"/>
              </a:solidFill>
              <a:effectLst/>
              <a:latin typeface="Times New Roman" charset="0"/>
            </a:endParaRPr>
          </a:p>
        </p:txBody>
      </p:sp>
      <p:sp>
        <p:nvSpPr>
          <p:cNvPr id="19" name="18 CuadroTexto"/>
          <p:cNvSpPr txBox="1"/>
          <p:nvPr/>
        </p:nvSpPr>
        <p:spPr>
          <a:xfrm>
            <a:off x="6725768" y="2211728"/>
            <a:ext cx="2304256" cy="461665"/>
          </a:xfrm>
          <a:prstGeom prst="rect">
            <a:avLst/>
          </a:prstGeom>
          <a:noFill/>
        </p:spPr>
        <p:txBody>
          <a:bodyPr wrap="square" rtlCol="0">
            <a:spAutoFit/>
          </a:bodyPr>
          <a:lstStyle/>
          <a:p>
            <a:pPr algn="ctr"/>
            <a:r>
              <a:rPr lang="es-MX" dirty="0" smtClean="0">
                <a:latin typeface="+mn-lt"/>
              </a:rPr>
              <a:t>Clave Principal</a:t>
            </a:r>
            <a:endParaRPr lang="es-MX" dirty="0">
              <a:latin typeface="+mn-lt"/>
            </a:endParaRPr>
          </a:p>
        </p:txBody>
      </p:sp>
      <p:cxnSp>
        <p:nvCxnSpPr>
          <p:cNvPr id="21" name="20 Conector recto de flecha"/>
          <p:cNvCxnSpPr/>
          <p:nvPr/>
        </p:nvCxnSpPr>
        <p:spPr bwMode="auto">
          <a:xfrm>
            <a:off x="2987824" y="1916832"/>
            <a:ext cx="432048"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21 Conector recto de flecha"/>
          <p:cNvCxnSpPr/>
          <p:nvPr/>
        </p:nvCxnSpPr>
        <p:spPr bwMode="auto">
          <a:xfrm rot="10800000">
            <a:off x="5110344" y="2468512"/>
            <a:ext cx="1584176"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17</a:t>
            </a:fld>
            <a:endParaRPr lang="es-ES"/>
          </a:p>
        </p:txBody>
      </p:sp>
      <p:grpSp>
        <p:nvGrpSpPr>
          <p:cNvPr id="3" name="12 Grupo"/>
          <p:cNvGrpSpPr/>
          <p:nvPr/>
        </p:nvGrpSpPr>
        <p:grpSpPr>
          <a:xfrm>
            <a:off x="272472" y="1559080"/>
            <a:ext cx="2592288" cy="3022048"/>
            <a:chOff x="899592" y="1628800"/>
            <a:chExt cx="2592288" cy="3022048"/>
          </a:xfrm>
          <a:solidFill>
            <a:schemeClr val="accent3"/>
          </a:solidFill>
        </p:grpSpPr>
        <p:sp>
          <p:nvSpPr>
            <p:cNvPr id="5" name="Rectangle 4"/>
            <p:cNvSpPr>
              <a:spLocks noChangeArrowheads="1"/>
            </p:cNvSpPr>
            <p:nvPr/>
          </p:nvSpPr>
          <p:spPr bwMode="auto">
            <a:xfrm>
              <a:off x="899592" y="1628800"/>
              <a:ext cx="2592288" cy="3022048"/>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Artículos</a:t>
              </a:r>
            </a:p>
            <a:p>
              <a:pPr>
                <a:spcBef>
                  <a:spcPct val="20000"/>
                </a:spcBef>
                <a:buClr>
                  <a:schemeClr val="accent1"/>
                </a:buClr>
                <a:buSzPct val="80000"/>
              </a:pPr>
              <a:r>
                <a:rPr lang="es-MX" sz="2800" u="sng" dirty="0" smtClean="0">
                  <a:latin typeface="Arial" charset="0"/>
                </a:rPr>
                <a:t>ArtID</a:t>
              </a:r>
            </a:p>
            <a:p>
              <a:pPr>
                <a:spcBef>
                  <a:spcPct val="20000"/>
                </a:spcBef>
                <a:buClr>
                  <a:schemeClr val="accent1"/>
                </a:buClr>
                <a:buSzPct val="80000"/>
              </a:pPr>
              <a:r>
                <a:rPr lang="es-ES" sz="2800" dirty="0" smtClean="0">
                  <a:latin typeface="Arial" charset="0"/>
                </a:rPr>
                <a:t>ArtNombre</a:t>
              </a:r>
            </a:p>
            <a:p>
              <a:pPr>
                <a:spcBef>
                  <a:spcPct val="20000"/>
                </a:spcBef>
                <a:buClr>
                  <a:schemeClr val="accent1"/>
                </a:buClr>
                <a:buSzPct val="80000"/>
              </a:pPr>
              <a:r>
                <a:rPr lang="es-ES" sz="2800" dirty="0" smtClean="0">
                  <a:latin typeface="Arial" charset="0"/>
                </a:rPr>
                <a:t>ArtDescripción</a:t>
              </a:r>
            </a:p>
            <a:p>
              <a:pPr>
                <a:spcBef>
                  <a:spcPct val="20000"/>
                </a:spcBef>
                <a:buClr>
                  <a:schemeClr val="accent1"/>
                </a:buClr>
                <a:buSzPct val="80000"/>
              </a:pPr>
              <a:r>
                <a:rPr lang="es-ES" sz="2800" dirty="0" err="1" smtClean="0">
                  <a:latin typeface="Arial" charset="0"/>
                </a:rPr>
                <a:t>ArtPrecio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46896" y="1570128"/>
            <a:ext cx="2808312" cy="2088232"/>
            <a:chOff x="3779912" y="1556792"/>
            <a:chExt cx="2808312" cy="2088232"/>
          </a:xfrm>
        </p:grpSpPr>
        <p:sp>
          <p:nvSpPr>
            <p:cNvPr id="9" name="Rectangle 4"/>
            <p:cNvSpPr>
              <a:spLocks noChangeArrowheads="1"/>
            </p:cNvSpPr>
            <p:nvPr/>
          </p:nvSpPr>
          <p:spPr bwMode="auto">
            <a:xfrm>
              <a:off x="3779912" y="1556792"/>
              <a:ext cx="2808312" cy="2088232"/>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Familias</a:t>
              </a:r>
            </a:p>
            <a:p>
              <a:pPr>
                <a:spcBef>
                  <a:spcPct val="20000"/>
                </a:spcBef>
                <a:buClr>
                  <a:schemeClr val="accent1"/>
                </a:buClr>
                <a:buSzPct val="80000"/>
              </a:pPr>
              <a:r>
                <a:rPr lang="es-MX" sz="2800" u="sng" dirty="0" err="1" smtClean="0">
                  <a:latin typeface="Arial" charset="0"/>
                </a:rPr>
                <a:t>FamID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FamNombre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FamDescripción</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779912" y="2060848"/>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6640" y="1556792"/>
            <a:ext cx="2592288" cy="2664296"/>
            <a:chOff x="899592" y="1628800"/>
            <a:chExt cx="2592288" cy="2664296"/>
          </a:xfrm>
          <a:solidFill>
            <a:schemeClr val="accent3"/>
          </a:solidFill>
        </p:grpSpPr>
        <p:sp>
          <p:nvSpPr>
            <p:cNvPr id="1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err="1" smtClean="0">
                  <a:latin typeface="Arial" charset="0"/>
                </a:rPr>
                <a:t>Ferreterias</a:t>
              </a:r>
              <a:endParaRPr lang="es-MX" sz="2800" dirty="0" smtClean="0">
                <a:latin typeface="Arial" charset="0"/>
              </a:endParaRPr>
            </a:p>
            <a:p>
              <a:pPr>
                <a:spcBef>
                  <a:spcPct val="20000"/>
                </a:spcBef>
                <a:buClr>
                  <a:schemeClr val="accent1"/>
                </a:buClr>
                <a:buSzPct val="80000"/>
              </a:pPr>
              <a:r>
                <a:rPr lang="es-MX" sz="2800" u="sng" dirty="0" err="1" smtClean="0">
                  <a:latin typeface="Arial" charset="0"/>
                </a:rPr>
                <a:t>FerrID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FerrNombre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FerrTelefono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A9CAC39-77B3-4A73-8D03-0A58C0D3D826}" type="slidenum">
              <a:rPr lang="es-ES"/>
              <a:pPr/>
              <a:t>18</a:t>
            </a:fld>
            <a:endParaRPr lang="es-ES"/>
          </a:p>
        </p:txBody>
      </p:sp>
      <p:sp>
        <p:nvSpPr>
          <p:cNvPr id="115714" name="Rectangle 2"/>
          <p:cNvSpPr>
            <a:spLocks noGrp="1" noChangeArrowheads="1"/>
          </p:cNvSpPr>
          <p:nvPr>
            <p:ph type="title"/>
          </p:nvPr>
        </p:nvSpPr>
        <p:spPr/>
        <p:txBody>
          <a:bodyPr/>
          <a:lstStyle/>
          <a:p>
            <a:r>
              <a:rPr lang="es-MX"/>
              <a:t>Entidades</a:t>
            </a:r>
            <a:endParaRPr lang="es-ES"/>
          </a:p>
        </p:txBody>
      </p:sp>
      <p:sp>
        <p:nvSpPr>
          <p:cNvPr id="115716" name="Rectangle 4"/>
          <p:cNvSpPr>
            <a:spLocks noChangeArrowheads="1"/>
          </p:cNvSpPr>
          <p:nvPr/>
        </p:nvSpPr>
        <p:spPr bwMode="auto">
          <a:xfrm>
            <a:off x="947928" y="1371600"/>
            <a:ext cx="2209800"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dirty="0" smtClean="0">
                <a:latin typeface="Arial" charset="0"/>
              </a:rPr>
              <a:t>Ferretería</a:t>
            </a:r>
            <a:r>
              <a:rPr lang="es-MX" sz="2800" dirty="0" smtClean="0">
                <a:latin typeface="Arial" charset="0"/>
              </a:rPr>
              <a:t>:</a:t>
            </a:r>
            <a:endParaRPr lang="es-MX" sz="2800" dirty="0">
              <a:latin typeface="Arial" charset="0"/>
            </a:endParaRPr>
          </a:p>
          <a:p>
            <a:pPr>
              <a:spcBef>
                <a:spcPct val="20000"/>
              </a:spcBef>
              <a:buClr>
                <a:schemeClr val="accent1"/>
              </a:buClr>
              <a:buSzPct val="80000"/>
              <a:buFont typeface="Wingdings" pitchFamily="2" charset="2"/>
              <a:buChar char="n"/>
            </a:pPr>
            <a:r>
              <a:rPr lang="es-MX" sz="2800" dirty="0" smtClean="0">
                <a:latin typeface="Arial" charset="0"/>
              </a:rPr>
              <a:t>Artículos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Familias</a:t>
            </a:r>
          </a:p>
          <a:p>
            <a:pPr>
              <a:spcBef>
                <a:spcPct val="20000"/>
              </a:spcBef>
              <a:buClr>
                <a:schemeClr val="accent1"/>
              </a:buClr>
              <a:buSzPct val="80000"/>
              <a:buFont typeface="Wingdings" pitchFamily="2" charset="2"/>
              <a:buChar char="n"/>
            </a:pPr>
            <a:r>
              <a:rPr lang="es-MX" sz="2800" dirty="0" smtClean="0">
                <a:latin typeface="Arial" charset="0"/>
              </a:rPr>
              <a:t>Ferreterías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Empleados</a:t>
            </a:r>
          </a:p>
          <a:p>
            <a:pPr>
              <a:spcBef>
                <a:spcPct val="20000"/>
              </a:spcBef>
              <a:buClr>
                <a:schemeClr val="accent1"/>
              </a:buClr>
              <a:buSzPct val="80000"/>
              <a:buFont typeface="Wingdings" pitchFamily="2" charset="2"/>
              <a:buChar char="n"/>
            </a:pPr>
            <a:r>
              <a:rPr lang="es-MX" sz="2800" dirty="0">
                <a:latin typeface="Arial" charset="0"/>
              </a:rPr>
              <a:t>Clientes</a:t>
            </a:r>
          </a:p>
          <a:p>
            <a:pPr>
              <a:spcBef>
                <a:spcPct val="20000"/>
              </a:spcBef>
              <a:buClr>
                <a:schemeClr val="accent1"/>
              </a:buClr>
              <a:buSzPct val="80000"/>
              <a:buFont typeface="Wingdings" pitchFamily="2" charset="2"/>
              <a:buChar char="n"/>
            </a:pPr>
            <a:r>
              <a:rPr lang="es-MX" sz="2800" dirty="0">
                <a:latin typeface="Arial" charset="0"/>
              </a:rPr>
              <a:t>Zonas</a:t>
            </a:r>
          </a:p>
          <a:p>
            <a:pPr>
              <a:spcBef>
                <a:spcPct val="20000"/>
              </a:spcBef>
              <a:buClr>
                <a:schemeClr val="accent1"/>
              </a:buClr>
              <a:buSzPct val="80000"/>
              <a:buFont typeface="Wingdings" pitchFamily="2" charset="2"/>
              <a:buChar char="n"/>
            </a:pPr>
            <a:r>
              <a:rPr lang="es-MX" sz="2800" dirty="0">
                <a:latin typeface="Arial" charset="0"/>
              </a:rPr>
              <a:t>Colonias</a:t>
            </a:r>
          </a:p>
          <a:p>
            <a:pPr>
              <a:spcBef>
                <a:spcPct val="20000"/>
              </a:spcBef>
              <a:buClr>
                <a:schemeClr val="accent1"/>
              </a:buClr>
              <a:buSzPct val="80000"/>
              <a:buFont typeface="Wingdings" pitchFamily="2" charset="2"/>
              <a:buChar char="n"/>
            </a:pPr>
            <a:r>
              <a:rPr lang="es-MX" sz="2800" dirty="0" smtClean="0">
                <a:latin typeface="Arial" charset="0"/>
              </a:rPr>
              <a:t>Municipio</a:t>
            </a:r>
          </a:p>
          <a:p>
            <a:pPr>
              <a:spcBef>
                <a:spcPct val="20000"/>
              </a:spcBef>
              <a:buClr>
                <a:schemeClr val="accent1"/>
              </a:buClr>
              <a:buSzPct val="80000"/>
              <a:buFont typeface="Wingdings" pitchFamily="2" charset="2"/>
              <a:buChar char="n"/>
            </a:pPr>
            <a:r>
              <a:rPr lang="es-MX" sz="2800" dirty="0" smtClean="0">
                <a:latin typeface="Arial" charset="0"/>
              </a:rPr>
              <a:t>Ventas</a:t>
            </a:r>
          </a:p>
          <a:p>
            <a:pPr>
              <a:spcBef>
                <a:spcPct val="20000"/>
              </a:spcBef>
              <a:buClr>
                <a:schemeClr val="accent1"/>
              </a:buClr>
              <a:buSzPct val="80000"/>
              <a:buFont typeface="Wingdings" pitchFamily="2" charset="2"/>
              <a:buNone/>
            </a:pPr>
            <a:endParaRPr lang="es-ES" sz="2800" dirty="0">
              <a:latin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19</a:t>
            </a:fld>
            <a:endParaRPr lang="es-ES"/>
          </a:p>
        </p:txBody>
      </p:sp>
      <p:grpSp>
        <p:nvGrpSpPr>
          <p:cNvPr id="16" name="15 Grupo"/>
          <p:cNvGrpSpPr/>
          <p:nvPr/>
        </p:nvGrpSpPr>
        <p:grpSpPr>
          <a:xfrm>
            <a:off x="81584" y="73152"/>
            <a:ext cx="3482304" cy="6555016"/>
            <a:chOff x="776528" y="73152"/>
            <a:chExt cx="3003384" cy="6555016"/>
          </a:xfrm>
        </p:grpSpPr>
        <p:sp>
          <p:nvSpPr>
            <p:cNvPr id="5" name="Rectangle 4"/>
            <p:cNvSpPr>
              <a:spLocks noChangeArrowheads="1"/>
            </p:cNvSpPr>
            <p:nvPr/>
          </p:nvSpPr>
          <p:spPr bwMode="auto">
            <a:xfrm>
              <a:off x="776528" y="73152"/>
              <a:ext cx="3003384" cy="6555016"/>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Empleados</a:t>
              </a:r>
            </a:p>
            <a:p>
              <a:pPr>
                <a:spcBef>
                  <a:spcPct val="20000"/>
                </a:spcBef>
                <a:buClr>
                  <a:schemeClr val="accent1"/>
                </a:buClr>
                <a:buSzPct val="80000"/>
              </a:pPr>
              <a:r>
                <a:rPr lang="es-MX" sz="2800" u="sng" dirty="0" err="1" smtClean="0">
                  <a:latin typeface="Arial" charset="0"/>
                </a:rPr>
                <a:t>EmpID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EmpNombre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EmpTelefono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EmpCelular</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EmpFechaIngreso</a:t>
              </a:r>
              <a:endParaRPr lang="es-ES" sz="2800" dirty="0" smtClean="0">
                <a:latin typeface="Arial" charset="0"/>
              </a:endParaRPr>
            </a:p>
            <a:p>
              <a:pPr>
                <a:spcBef>
                  <a:spcPct val="20000"/>
                </a:spcBef>
                <a:buClr>
                  <a:schemeClr val="accent1"/>
                </a:buClr>
                <a:buSzPct val="80000"/>
              </a:pPr>
              <a:r>
                <a:rPr lang="es-ES" dirty="0" err="1" smtClean="0">
                  <a:latin typeface="Arial" charset="0"/>
                </a:rPr>
                <a:t>EmpFechaNacimiento</a:t>
              </a:r>
              <a:endParaRPr lang="es-ES" dirty="0" smtClean="0">
                <a:latin typeface="Arial" charset="0"/>
              </a:endParaRPr>
            </a:p>
            <a:p>
              <a:pPr>
                <a:spcBef>
                  <a:spcPct val="20000"/>
                </a:spcBef>
                <a:buClr>
                  <a:schemeClr val="accent1"/>
                </a:buClr>
                <a:buSzPct val="80000"/>
              </a:pPr>
              <a:endParaRPr lang="es-ES" dirty="0">
                <a:solidFill>
                  <a:srgbClr val="FF0000"/>
                </a:solidFill>
                <a:latin typeface="Arial" charset="0"/>
              </a:endParaRPr>
            </a:p>
          </p:txBody>
        </p:sp>
        <p:cxnSp>
          <p:nvCxnSpPr>
            <p:cNvPr id="8" name="7 Conector recto"/>
            <p:cNvCxnSpPr/>
            <p:nvPr/>
          </p:nvCxnSpPr>
          <p:spPr bwMode="auto">
            <a:xfrm>
              <a:off x="803200" y="620688"/>
              <a:ext cx="29767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16 Grupo"/>
          <p:cNvGrpSpPr/>
          <p:nvPr/>
        </p:nvGrpSpPr>
        <p:grpSpPr>
          <a:xfrm>
            <a:off x="3757424" y="60960"/>
            <a:ext cx="3622888" cy="6680408"/>
            <a:chOff x="1280584" y="73152"/>
            <a:chExt cx="3622888" cy="6680408"/>
          </a:xfrm>
        </p:grpSpPr>
        <p:sp>
          <p:nvSpPr>
            <p:cNvPr id="18" name="Rectangle 4"/>
            <p:cNvSpPr>
              <a:spLocks noChangeArrowheads="1"/>
            </p:cNvSpPr>
            <p:nvPr/>
          </p:nvSpPr>
          <p:spPr bwMode="auto">
            <a:xfrm>
              <a:off x="1280584" y="73152"/>
              <a:ext cx="3622888" cy="6680408"/>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Clientes</a:t>
              </a:r>
            </a:p>
            <a:p>
              <a:pPr>
                <a:spcBef>
                  <a:spcPct val="20000"/>
                </a:spcBef>
                <a:buClr>
                  <a:schemeClr val="accent1"/>
                </a:buClr>
                <a:buSzPct val="80000"/>
              </a:pPr>
              <a:r>
                <a:rPr lang="es-MX" sz="2800" u="sng" dirty="0" err="1" smtClean="0">
                  <a:latin typeface="Arial" charset="0"/>
                </a:rPr>
                <a:t>CteID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CteNombre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CteDom</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CteTel</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CteCel</a:t>
              </a:r>
              <a:r>
                <a:rPr lang="es-ES" sz="2800" dirty="0" smtClean="0">
                  <a:latin typeface="Arial" charset="0"/>
                </a:rPr>
                <a:t> </a:t>
              </a:r>
            </a:p>
            <a:p>
              <a:pPr>
                <a:spcBef>
                  <a:spcPct val="20000"/>
                </a:spcBef>
                <a:buClr>
                  <a:schemeClr val="accent1"/>
                </a:buClr>
                <a:buSzPct val="80000"/>
              </a:pPr>
              <a:r>
                <a:rPr lang="es-ES" sz="2800" dirty="0" err="1" smtClean="0">
                  <a:latin typeface="Arial" charset="0"/>
                </a:rPr>
                <a:t>CteRFC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CteFechaNacimiento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CteSexo</a:t>
              </a:r>
              <a:endParaRPr lang="es-ES" sz="2800" dirty="0" smtClean="0">
                <a:latin typeface="Arial" charset="0"/>
              </a:endParaRPr>
            </a:p>
            <a:p>
              <a:pPr>
                <a:spcBef>
                  <a:spcPct val="20000"/>
                </a:spcBef>
                <a:buClr>
                  <a:schemeClr val="accent1"/>
                </a:buClr>
                <a:buSzPct val="80000"/>
              </a:pPr>
              <a:endParaRPr lang="es-ES" sz="2800" dirty="0" smtClean="0">
                <a:solidFill>
                  <a:srgbClr val="FF0000"/>
                </a:solidFill>
                <a:latin typeface="Arial" charset="0"/>
              </a:endParaRPr>
            </a:p>
            <a:p>
              <a:pPr>
                <a:spcBef>
                  <a:spcPct val="20000"/>
                </a:spcBef>
                <a:buClr>
                  <a:schemeClr val="accent1"/>
                </a:buClr>
                <a:buSzPct val="80000"/>
              </a:pPr>
              <a:endParaRPr lang="es-ES" sz="2800" dirty="0">
                <a:latin typeface="Arial" charset="0"/>
              </a:endParaRPr>
            </a:p>
          </p:txBody>
        </p:sp>
        <p:cxnSp>
          <p:nvCxnSpPr>
            <p:cNvPr id="19" name="18 Conector recto"/>
            <p:cNvCxnSpPr/>
            <p:nvPr/>
          </p:nvCxnSpPr>
          <p:spPr bwMode="auto">
            <a:xfrm>
              <a:off x="1303072" y="620688"/>
              <a:ext cx="3596216" cy="1219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12"/>
          </p:nvPr>
        </p:nvSpPr>
        <p:spPr/>
        <p:txBody>
          <a:bodyPr/>
          <a:lstStyle/>
          <a:p>
            <a:fld id="{B5D75B0A-224B-4D84-ABFB-CDA0A0FF1C52}" type="slidenum">
              <a:rPr lang="es-ES"/>
              <a:pPr/>
              <a:t>2</a:t>
            </a:fld>
            <a:endParaRPr lang="es-ES"/>
          </a:p>
        </p:txBody>
      </p:sp>
      <p:sp>
        <p:nvSpPr>
          <p:cNvPr id="69634" name="Rectangle 2"/>
          <p:cNvSpPr>
            <a:spLocks noGrp="1" noChangeArrowheads="1"/>
          </p:cNvSpPr>
          <p:nvPr>
            <p:ph type="title"/>
          </p:nvPr>
        </p:nvSpPr>
        <p:spPr/>
        <p:txBody>
          <a:bodyPr/>
          <a:lstStyle/>
          <a:p>
            <a:r>
              <a:rPr lang="es-MX"/>
              <a:t>Diseño de una Base de Datos</a:t>
            </a:r>
            <a:endParaRPr lang="es-ES"/>
          </a:p>
        </p:txBody>
      </p:sp>
      <p:sp>
        <p:nvSpPr>
          <p:cNvPr id="69636" name="Text Box 4"/>
          <p:cNvSpPr txBox="1">
            <a:spLocks noChangeArrowheads="1"/>
          </p:cNvSpPr>
          <p:nvPr/>
        </p:nvSpPr>
        <p:spPr bwMode="auto">
          <a:xfrm>
            <a:off x="2743200" y="1524000"/>
            <a:ext cx="39624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Espacio del problema</a:t>
            </a:r>
            <a:endParaRPr lang="es-ES" b="1">
              <a:latin typeface="Arial" charset="0"/>
            </a:endParaRPr>
          </a:p>
        </p:txBody>
      </p:sp>
      <p:sp>
        <p:nvSpPr>
          <p:cNvPr id="69637" name="Text Box 5"/>
          <p:cNvSpPr txBox="1">
            <a:spLocks noChangeArrowheads="1"/>
          </p:cNvSpPr>
          <p:nvPr/>
        </p:nvSpPr>
        <p:spPr bwMode="auto">
          <a:xfrm>
            <a:off x="2483768" y="2679700"/>
            <a:ext cx="4536504"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Modelo de Datos: </a:t>
            </a:r>
            <a:r>
              <a:rPr lang="es-MX" b="1" dirty="0" smtClean="0">
                <a:latin typeface="Arial" charset="0"/>
              </a:rPr>
              <a:t>        Modelo de datos conceptual</a:t>
            </a:r>
            <a:endParaRPr lang="es-ES" b="1" dirty="0">
              <a:latin typeface="Arial" charset="0"/>
            </a:endParaRPr>
          </a:p>
        </p:txBody>
      </p:sp>
      <p:sp>
        <p:nvSpPr>
          <p:cNvPr id="69638" name="Text Box 6"/>
          <p:cNvSpPr txBox="1">
            <a:spLocks noChangeArrowheads="1"/>
          </p:cNvSpPr>
          <p:nvPr/>
        </p:nvSpPr>
        <p:spPr bwMode="auto">
          <a:xfrm>
            <a:off x="2411760" y="4241800"/>
            <a:ext cx="4608512" cy="860425"/>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Esquema de BD: </a:t>
            </a:r>
            <a:r>
              <a:rPr lang="es-MX" b="1" dirty="0" smtClean="0">
                <a:latin typeface="Arial" charset="0"/>
              </a:rPr>
              <a:t>           Modelo de datos lógico</a:t>
            </a:r>
            <a:endParaRPr lang="es-ES" b="1" dirty="0">
              <a:latin typeface="Arial" charset="0"/>
            </a:endParaRPr>
          </a:p>
        </p:txBody>
      </p:sp>
      <p:sp>
        <p:nvSpPr>
          <p:cNvPr id="69639" name="Text Box 7"/>
          <p:cNvSpPr txBox="1">
            <a:spLocks noChangeArrowheads="1"/>
          </p:cNvSpPr>
          <p:nvPr/>
        </p:nvSpPr>
        <p:spPr bwMode="auto">
          <a:xfrm>
            <a:off x="2411760" y="5880100"/>
            <a:ext cx="4608512"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Implementación en la </a:t>
            </a:r>
            <a:r>
              <a:rPr lang="es-MX" b="1" dirty="0" smtClean="0">
                <a:latin typeface="Arial" charset="0"/>
              </a:rPr>
              <a:t>BD: modelo de datos físico</a:t>
            </a:r>
            <a:endParaRPr lang="es-ES" b="1" dirty="0">
              <a:latin typeface="Arial" charset="0"/>
            </a:endParaRPr>
          </a:p>
        </p:txBody>
      </p:sp>
      <p:sp>
        <p:nvSpPr>
          <p:cNvPr id="69640" name="AutoShape 8"/>
          <p:cNvSpPr>
            <a:spLocks noChangeArrowheads="1"/>
          </p:cNvSpPr>
          <p:nvPr/>
        </p:nvSpPr>
        <p:spPr bwMode="auto">
          <a:xfrm rot="5400000">
            <a:off x="4419600" y="20955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
        <p:nvSpPr>
          <p:cNvPr id="69641" name="AutoShape 9"/>
          <p:cNvSpPr>
            <a:spLocks noChangeArrowheads="1"/>
          </p:cNvSpPr>
          <p:nvPr/>
        </p:nvSpPr>
        <p:spPr bwMode="auto">
          <a:xfrm rot="5400000">
            <a:off x="4419600" y="3632200"/>
            <a:ext cx="609600" cy="533400"/>
          </a:xfrm>
          <a:prstGeom prst="chevron">
            <a:avLst>
              <a:gd name="adj" fmla="val 28571"/>
            </a:avLst>
          </a:prstGeom>
          <a:solidFill>
            <a:schemeClr val="accent1"/>
          </a:solidFill>
          <a:ln w="9525">
            <a:solidFill>
              <a:schemeClr val="tx1"/>
            </a:solidFill>
            <a:miter lim="800000"/>
            <a:headEnd/>
            <a:tailEnd/>
          </a:ln>
          <a:effectLst/>
        </p:spPr>
        <p:txBody>
          <a:bodyPr rot="10800000" vert="eaVert" wrap="none" anchor="ctr"/>
          <a:lstStyle/>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ES"/>
          </a:p>
        </p:txBody>
      </p:sp>
      <p:sp>
        <p:nvSpPr>
          <p:cNvPr id="69642" name="AutoShape 10"/>
          <p:cNvSpPr>
            <a:spLocks noChangeArrowheads="1"/>
          </p:cNvSpPr>
          <p:nvPr/>
        </p:nvSpPr>
        <p:spPr bwMode="auto">
          <a:xfrm rot="5400000">
            <a:off x="4419600" y="52070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20</a:t>
            </a:fld>
            <a:endParaRPr lang="es-ES"/>
          </a:p>
        </p:txBody>
      </p:sp>
      <p:grpSp>
        <p:nvGrpSpPr>
          <p:cNvPr id="3" name="12 Grupo"/>
          <p:cNvGrpSpPr/>
          <p:nvPr/>
        </p:nvGrpSpPr>
        <p:grpSpPr>
          <a:xfrm>
            <a:off x="224790" y="1425668"/>
            <a:ext cx="2639970" cy="2157952"/>
            <a:chOff x="851910" y="1464084"/>
            <a:chExt cx="2639970" cy="2664296"/>
          </a:xfrm>
          <a:solidFill>
            <a:schemeClr val="accent3"/>
          </a:solidFill>
        </p:grpSpPr>
        <p:sp>
          <p:nvSpPr>
            <p:cNvPr id="5" name="Rectangle 4"/>
            <p:cNvSpPr>
              <a:spLocks noChangeArrowheads="1"/>
            </p:cNvSpPr>
            <p:nvPr/>
          </p:nvSpPr>
          <p:spPr bwMode="auto">
            <a:xfrm>
              <a:off x="851910" y="1464084"/>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Zonas</a:t>
              </a:r>
            </a:p>
            <a:p>
              <a:pPr>
                <a:spcBef>
                  <a:spcPct val="20000"/>
                </a:spcBef>
                <a:buClr>
                  <a:schemeClr val="accent1"/>
                </a:buClr>
                <a:buSzPct val="80000"/>
              </a:pPr>
              <a:r>
                <a:rPr lang="es-MX" sz="2800" u="sng" dirty="0" err="1" smtClean="0">
                  <a:latin typeface="Arial" charset="0"/>
                </a:rPr>
                <a:t>ZonaID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ZonaNombre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06544" y="1425668"/>
            <a:ext cx="2829148" cy="2650961"/>
            <a:chOff x="3629196" y="2523347"/>
            <a:chExt cx="2829148" cy="2434936"/>
          </a:xfrm>
        </p:grpSpPr>
        <p:sp>
          <p:nvSpPr>
            <p:cNvPr id="9" name="Rectangle 4"/>
            <p:cNvSpPr>
              <a:spLocks noChangeArrowheads="1"/>
            </p:cNvSpPr>
            <p:nvPr/>
          </p:nvSpPr>
          <p:spPr bwMode="auto">
            <a:xfrm>
              <a:off x="3629196" y="2523347"/>
              <a:ext cx="2808312" cy="2434936"/>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Colonias</a:t>
              </a:r>
            </a:p>
            <a:p>
              <a:pPr>
                <a:spcBef>
                  <a:spcPct val="20000"/>
                </a:spcBef>
                <a:buClr>
                  <a:schemeClr val="accent1"/>
                </a:buClr>
                <a:buSzPct val="80000"/>
              </a:pPr>
              <a:r>
                <a:rPr lang="es-MX" sz="2800" u="sng" dirty="0" smtClean="0">
                  <a:latin typeface="Arial" charset="0"/>
                </a:rPr>
                <a:t>ColID</a:t>
              </a:r>
            </a:p>
            <a:p>
              <a:pPr>
                <a:spcBef>
                  <a:spcPct val="20000"/>
                </a:spcBef>
                <a:buClr>
                  <a:schemeClr val="accent1"/>
                </a:buClr>
                <a:buSzPct val="80000"/>
              </a:pPr>
              <a:r>
                <a:rPr lang="es-ES" sz="2800" dirty="0" smtClean="0">
                  <a:latin typeface="Arial" charset="0"/>
                </a:rPr>
                <a:t>ColNombre</a:t>
              </a:r>
            </a:p>
            <a:p>
              <a:pPr>
                <a:spcBef>
                  <a:spcPct val="20000"/>
                </a:spcBef>
                <a:buClr>
                  <a:schemeClr val="accent1"/>
                </a:buClr>
                <a:buSzPct val="80000"/>
              </a:pPr>
              <a:r>
                <a:rPr lang="es-ES" sz="2800" dirty="0" smtClean="0">
                  <a:latin typeface="Arial" charset="0"/>
                </a:rPr>
                <a:t>CP</a:t>
              </a:r>
            </a:p>
            <a:p>
              <a:pPr>
                <a:spcBef>
                  <a:spcPct val="20000"/>
                </a:spcBef>
                <a:buClr>
                  <a:schemeClr val="accent1"/>
                </a:buClr>
                <a:buSzPct val="80000"/>
              </a:pPr>
              <a:endParaRPr lang="es-ES" sz="2800" dirty="0" smtClean="0">
                <a:solidFill>
                  <a:srgbClr val="FF0000"/>
                </a:solidFill>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650032" y="3015357"/>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3275" y="1425668"/>
            <a:ext cx="2592288" cy="2160240"/>
            <a:chOff x="899592" y="1628800"/>
            <a:chExt cx="2592288" cy="2448272"/>
          </a:xfrm>
          <a:solidFill>
            <a:schemeClr val="accent3"/>
          </a:solidFill>
        </p:grpSpPr>
        <p:sp>
          <p:nvSpPr>
            <p:cNvPr id="15" name="Rectangle 4"/>
            <p:cNvSpPr>
              <a:spLocks noChangeArrowheads="1"/>
            </p:cNvSpPr>
            <p:nvPr/>
          </p:nvSpPr>
          <p:spPr bwMode="auto">
            <a:xfrm>
              <a:off x="899592" y="1628800"/>
              <a:ext cx="2592288" cy="2448272"/>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Municipios</a:t>
              </a:r>
            </a:p>
            <a:p>
              <a:pPr>
                <a:spcBef>
                  <a:spcPct val="20000"/>
                </a:spcBef>
                <a:buClr>
                  <a:schemeClr val="accent1"/>
                </a:buClr>
                <a:buSzPct val="80000"/>
              </a:pPr>
              <a:r>
                <a:rPr lang="es-MX" sz="2800" u="sng" dirty="0" err="1" smtClean="0">
                  <a:latin typeface="Arial" charset="0"/>
                </a:rPr>
                <a:t>MunID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MunNombre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19" name="11 Grupo"/>
          <p:cNvGrpSpPr/>
          <p:nvPr/>
        </p:nvGrpSpPr>
        <p:grpSpPr>
          <a:xfrm>
            <a:off x="3227380" y="4761905"/>
            <a:ext cx="2808312" cy="1584176"/>
            <a:chOff x="3930628" y="4059083"/>
            <a:chExt cx="2808312" cy="2146904"/>
          </a:xfrm>
        </p:grpSpPr>
        <p:sp>
          <p:nvSpPr>
            <p:cNvPr id="20" name="Rectangle 4"/>
            <p:cNvSpPr>
              <a:spLocks noChangeArrowheads="1"/>
            </p:cNvSpPr>
            <p:nvPr/>
          </p:nvSpPr>
          <p:spPr bwMode="auto">
            <a:xfrm>
              <a:off x="3930628" y="4059083"/>
              <a:ext cx="2808312" cy="2146904"/>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Ventas</a:t>
              </a:r>
            </a:p>
            <a:p>
              <a:pPr>
                <a:spcBef>
                  <a:spcPct val="20000"/>
                </a:spcBef>
                <a:buClr>
                  <a:schemeClr val="accent1"/>
                </a:buClr>
                <a:buSzPct val="80000"/>
              </a:pPr>
              <a:r>
                <a:rPr lang="es-MX" sz="2800" u="sng" dirty="0" smtClean="0">
                  <a:latin typeface="Arial" charset="0"/>
                </a:rPr>
                <a:t>Folio</a:t>
              </a:r>
            </a:p>
            <a:p>
              <a:pPr>
                <a:spcBef>
                  <a:spcPct val="20000"/>
                </a:spcBef>
                <a:buClr>
                  <a:schemeClr val="accent1"/>
                </a:buClr>
                <a:buSzPct val="80000"/>
              </a:pPr>
              <a:r>
                <a:rPr lang="es-ES" sz="2800" dirty="0" smtClean="0">
                  <a:latin typeface="Arial" charset="0"/>
                </a:rPr>
                <a:t>Fecha</a:t>
              </a:r>
            </a:p>
            <a:p>
              <a:pPr>
                <a:spcBef>
                  <a:spcPct val="20000"/>
                </a:spcBef>
                <a:buClr>
                  <a:schemeClr val="accent1"/>
                </a:buClr>
                <a:buSzPct val="80000"/>
              </a:pPr>
              <a:r>
                <a:rPr lang="es-ES" sz="2800" dirty="0" smtClean="0">
                  <a:latin typeface="Arial" charset="0"/>
                </a:rPr>
                <a:t> </a:t>
              </a: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21" name="20 Conector recto"/>
            <p:cNvCxnSpPr/>
            <p:nvPr/>
          </p:nvCxnSpPr>
          <p:spPr bwMode="auto">
            <a:xfrm flipV="1">
              <a:off x="3930628" y="4679562"/>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B1F57CA9-492D-4042-AA64-E62140BAE70B}" type="slidenum">
              <a:rPr lang="es-ES"/>
              <a:pPr/>
              <a:t>21</a:t>
            </a:fld>
            <a:endParaRPr lang="es-ES"/>
          </a:p>
        </p:txBody>
      </p:sp>
      <p:sp>
        <p:nvSpPr>
          <p:cNvPr id="73730" name="Rectangle 2"/>
          <p:cNvSpPr>
            <a:spLocks noGrp="1" noChangeArrowheads="1"/>
          </p:cNvSpPr>
          <p:nvPr>
            <p:ph type="title"/>
          </p:nvPr>
        </p:nvSpPr>
        <p:spPr/>
        <p:txBody>
          <a:bodyPr/>
          <a:lstStyle/>
          <a:p>
            <a:r>
              <a:rPr lang="es-MX"/>
              <a:t>Dominios</a:t>
            </a:r>
            <a:endParaRPr lang="es-ES"/>
          </a:p>
        </p:txBody>
      </p:sp>
      <p:sp>
        <p:nvSpPr>
          <p:cNvPr id="73731" name="Rectangle 3"/>
          <p:cNvSpPr>
            <a:spLocks noGrp="1" noChangeArrowheads="1"/>
          </p:cNvSpPr>
          <p:nvPr>
            <p:ph type="body" idx="1"/>
          </p:nvPr>
        </p:nvSpPr>
        <p:spPr/>
        <p:txBody>
          <a:bodyPr/>
          <a:lstStyle/>
          <a:p>
            <a:r>
              <a:rPr lang="es-MX" dirty="0"/>
              <a:t>El dominio establece el conjunto de valores posibles que el atributo puede contener para hacer considerado como válido. A menudo se confunden los dominios con los tipos de datos, aunque no son exactamente lo mismo. </a:t>
            </a:r>
            <a:endParaRPr lang="es-MX" dirty="0" smtClean="0"/>
          </a:p>
          <a:p>
            <a:endParaRPr lang="es-MX" dirty="0" smtClean="0"/>
          </a:p>
          <a:p>
            <a:r>
              <a:rPr lang="es-MX" dirty="0" smtClean="0"/>
              <a:t>Tipo </a:t>
            </a:r>
            <a:r>
              <a:rPr lang="es-MX" dirty="0"/>
              <a:t>de dato es el </a:t>
            </a:r>
            <a:r>
              <a:rPr lang="es-MX" b="1" dirty="0"/>
              <a:t>concepto físico</a:t>
            </a:r>
            <a:r>
              <a:rPr lang="es-MX" dirty="0"/>
              <a:t>, mientras que dominio es un </a:t>
            </a:r>
            <a:r>
              <a:rPr lang="es-MX" b="1" dirty="0"/>
              <a:t>concepto lógico</a:t>
            </a:r>
            <a:r>
              <a:rPr lang="es-MX" dirty="0"/>
              <a:t>. El concepto de dominio es más amplio que el tipo de datos, un dominio establece una descripción más especifica de datos que son válidos.</a:t>
            </a:r>
            <a:endParaRPr lang="es-E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B1F57CA9-492D-4042-AA64-E62140BAE70B}" type="slidenum">
              <a:rPr lang="es-ES"/>
              <a:pPr/>
              <a:t>22</a:t>
            </a:fld>
            <a:endParaRPr lang="es-ES"/>
          </a:p>
        </p:txBody>
      </p:sp>
      <p:sp>
        <p:nvSpPr>
          <p:cNvPr id="73730" name="Rectangle 2"/>
          <p:cNvSpPr>
            <a:spLocks noGrp="1" noChangeArrowheads="1"/>
          </p:cNvSpPr>
          <p:nvPr>
            <p:ph type="title"/>
          </p:nvPr>
        </p:nvSpPr>
        <p:spPr/>
        <p:txBody>
          <a:bodyPr/>
          <a:lstStyle/>
          <a:p>
            <a:r>
              <a:rPr lang="es-MX"/>
              <a:t>Dominios</a:t>
            </a:r>
            <a:endParaRPr lang="es-ES"/>
          </a:p>
        </p:txBody>
      </p:sp>
      <p:sp>
        <p:nvSpPr>
          <p:cNvPr id="73731" name="Rectangle 3"/>
          <p:cNvSpPr>
            <a:spLocks noGrp="1" noChangeArrowheads="1"/>
          </p:cNvSpPr>
          <p:nvPr>
            <p:ph type="body" idx="1"/>
          </p:nvPr>
        </p:nvSpPr>
        <p:spPr>
          <a:xfrm>
            <a:off x="768912" y="1386840"/>
            <a:ext cx="8460432" cy="5257800"/>
          </a:xfrm>
        </p:spPr>
        <p:txBody>
          <a:bodyPr/>
          <a:lstStyle/>
          <a:p>
            <a:r>
              <a:rPr lang="es-MX" u="sng" dirty="0" smtClean="0"/>
              <a:t>Atributo	Tipo dato		Dominio</a:t>
            </a:r>
          </a:p>
          <a:p>
            <a:r>
              <a:rPr lang="es-MX" dirty="0" smtClean="0"/>
              <a:t>Sexo		</a:t>
            </a:r>
            <a:r>
              <a:rPr lang="es-MX" dirty="0" err="1" smtClean="0"/>
              <a:t>char</a:t>
            </a:r>
            <a:r>
              <a:rPr lang="es-MX" dirty="0" smtClean="0"/>
              <a:t>			F/M</a:t>
            </a:r>
          </a:p>
          <a:p>
            <a:r>
              <a:rPr lang="es-MX" dirty="0" smtClean="0"/>
              <a:t> </a:t>
            </a:r>
          </a:p>
          <a:p>
            <a:r>
              <a:rPr lang="es-MX" dirty="0" err="1" smtClean="0"/>
              <a:t>TipoPer</a:t>
            </a:r>
            <a:r>
              <a:rPr lang="es-MX" dirty="0" smtClean="0"/>
              <a:t>	</a:t>
            </a:r>
            <a:r>
              <a:rPr lang="es-MX" dirty="0" err="1" smtClean="0"/>
              <a:t>char</a:t>
            </a:r>
            <a:r>
              <a:rPr lang="es-MX" dirty="0" smtClean="0"/>
              <a:t>			M/F</a:t>
            </a:r>
          </a:p>
          <a:p>
            <a:r>
              <a:rPr lang="es-MX" dirty="0" smtClean="0"/>
              <a:t>Precio	Decimal		mayor a cero</a:t>
            </a:r>
          </a:p>
          <a:p>
            <a:r>
              <a:rPr lang="es-MX" dirty="0" err="1" smtClean="0"/>
              <a:t>FechaNac</a:t>
            </a:r>
            <a:r>
              <a:rPr lang="es-MX" dirty="0" smtClean="0"/>
              <a:t>	Fecha		nacidos antes de 1985</a:t>
            </a:r>
          </a:p>
          <a:p>
            <a:endParaRPr lang="es-MX" dirty="0" smtClean="0"/>
          </a:p>
        </p:txBody>
      </p:sp>
      <p:cxnSp>
        <p:nvCxnSpPr>
          <p:cNvPr id="6" name="5 Conector recto"/>
          <p:cNvCxnSpPr/>
          <p:nvPr/>
        </p:nvCxnSpPr>
        <p:spPr bwMode="auto">
          <a:xfrm rot="5400000">
            <a:off x="1140000" y="2924944"/>
            <a:ext cx="28803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7" name="6 Conector recto"/>
          <p:cNvCxnSpPr/>
          <p:nvPr/>
        </p:nvCxnSpPr>
        <p:spPr bwMode="auto">
          <a:xfrm rot="5400000">
            <a:off x="3635896" y="2949328"/>
            <a:ext cx="2880320"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23</a:t>
            </a:fld>
            <a:endParaRPr lang="es-ES"/>
          </a:p>
        </p:txBody>
      </p:sp>
      <p:sp>
        <p:nvSpPr>
          <p:cNvPr id="74754" name="Rectangle 2"/>
          <p:cNvSpPr>
            <a:spLocks noGrp="1" noChangeArrowheads="1"/>
          </p:cNvSpPr>
          <p:nvPr>
            <p:ph type="title"/>
          </p:nvPr>
        </p:nvSpPr>
        <p:spPr/>
        <p:txBody>
          <a:bodyPr/>
          <a:lstStyle/>
          <a:p>
            <a:r>
              <a:rPr lang="es-MX"/>
              <a:t>Asociaciones</a:t>
            </a:r>
            <a:endParaRPr lang="es-ES"/>
          </a:p>
        </p:txBody>
      </p:sp>
      <p:sp>
        <p:nvSpPr>
          <p:cNvPr id="74755" name="Rectangle 3"/>
          <p:cNvSpPr>
            <a:spLocks noGrp="1" noChangeArrowheads="1"/>
          </p:cNvSpPr>
          <p:nvPr>
            <p:ph type="body" idx="1"/>
          </p:nvPr>
        </p:nvSpPr>
        <p:spPr/>
        <p:txBody>
          <a:bodyPr/>
          <a:lstStyle/>
          <a:p>
            <a:r>
              <a:rPr lang="es-MX" dirty="0"/>
              <a:t>Además de los atributos de cada entidad, un modelo </a:t>
            </a:r>
            <a:r>
              <a:rPr lang="es-MX" dirty="0" smtClean="0"/>
              <a:t>entidad/relación debe </a:t>
            </a:r>
            <a:r>
              <a:rPr lang="es-MX" dirty="0"/>
              <a:t>especificar las asociaciones existentes entre las entidades. En el nivel conceptual, las asociaciones son simplemente relaciones existentes entre entidades. Las entidades se clasifican en :</a:t>
            </a:r>
          </a:p>
          <a:p>
            <a:endParaRPr lang="es-MX" dirty="0"/>
          </a:p>
          <a:p>
            <a:r>
              <a:rPr lang="es-MX" dirty="0"/>
              <a:t>- Entidades participantes.</a:t>
            </a:r>
          </a:p>
          <a:p>
            <a:r>
              <a:rPr lang="es-MX" dirty="0"/>
              <a:t>- Grado de una asociación.</a:t>
            </a:r>
            <a:endParaRPr lang="es-E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24</a:t>
            </a:fld>
            <a:endParaRPr lang="es-ES"/>
          </a:p>
        </p:txBody>
      </p:sp>
      <p:sp>
        <p:nvSpPr>
          <p:cNvPr id="3" name="Título 2"/>
          <p:cNvSpPr>
            <a:spLocks noGrp="1"/>
          </p:cNvSpPr>
          <p:nvPr>
            <p:ph type="title"/>
          </p:nvPr>
        </p:nvSpPr>
        <p:spPr/>
        <p:txBody>
          <a:bodyPr/>
          <a:lstStyle/>
          <a:p>
            <a:endParaRPr lang="es-MX"/>
          </a:p>
        </p:txBody>
      </p:sp>
      <p:pic>
        <p:nvPicPr>
          <p:cNvPr id="5" name="Imagen 4"/>
          <p:cNvPicPr>
            <a:picLocks noChangeAspect="1"/>
          </p:cNvPicPr>
          <p:nvPr/>
        </p:nvPicPr>
        <p:blipFill>
          <a:blip r:embed="rId2"/>
          <a:stretch>
            <a:fillRect/>
          </a:stretch>
        </p:blipFill>
        <p:spPr>
          <a:xfrm>
            <a:off x="1685572" y="3353143"/>
            <a:ext cx="1298844" cy="1293022"/>
          </a:xfrm>
          <a:prstGeom prst="rect">
            <a:avLst/>
          </a:prstGeom>
        </p:spPr>
      </p:pic>
      <p:pic>
        <p:nvPicPr>
          <p:cNvPr id="6" name="Imagen 5"/>
          <p:cNvPicPr>
            <a:picLocks noChangeAspect="1"/>
          </p:cNvPicPr>
          <p:nvPr/>
        </p:nvPicPr>
        <p:blipFill>
          <a:blip r:embed="rId3"/>
          <a:stretch>
            <a:fillRect/>
          </a:stretch>
        </p:blipFill>
        <p:spPr>
          <a:xfrm>
            <a:off x="3492755" y="3353142"/>
            <a:ext cx="1688845" cy="1293022"/>
          </a:xfrm>
          <a:prstGeom prst="rect">
            <a:avLst/>
          </a:prstGeom>
        </p:spPr>
      </p:pic>
      <p:pic>
        <p:nvPicPr>
          <p:cNvPr id="7" name="Imagen 6"/>
          <p:cNvPicPr>
            <a:picLocks noChangeAspect="1"/>
          </p:cNvPicPr>
          <p:nvPr/>
        </p:nvPicPr>
        <p:blipFill>
          <a:blip r:embed="rId4"/>
          <a:stretch>
            <a:fillRect/>
          </a:stretch>
        </p:blipFill>
        <p:spPr>
          <a:xfrm>
            <a:off x="5771800" y="3353142"/>
            <a:ext cx="1422530" cy="2668146"/>
          </a:xfrm>
          <a:prstGeom prst="rect">
            <a:avLst/>
          </a:prstGeom>
        </p:spPr>
      </p:pic>
      <p:pic>
        <p:nvPicPr>
          <p:cNvPr id="8" name="Imagen 7"/>
          <p:cNvPicPr>
            <a:picLocks noChangeAspect="1"/>
          </p:cNvPicPr>
          <p:nvPr/>
        </p:nvPicPr>
        <p:blipFill>
          <a:blip r:embed="rId5"/>
          <a:stretch>
            <a:fillRect/>
          </a:stretch>
        </p:blipFill>
        <p:spPr>
          <a:xfrm>
            <a:off x="3492755" y="36241"/>
            <a:ext cx="1688845" cy="2921062"/>
          </a:xfrm>
          <a:prstGeom prst="rect">
            <a:avLst/>
          </a:prstGeom>
        </p:spPr>
      </p:pic>
      <p:pic>
        <p:nvPicPr>
          <p:cNvPr id="9" name="Imagen 8"/>
          <p:cNvPicPr>
            <a:picLocks noChangeAspect="1"/>
          </p:cNvPicPr>
          <p:nvPr/>
        </p:nvPicPr>
        <p:blipFill>
          <a:blip r:embed="rId6"/>
          <a:stretch>
            <a:fillRect/>
          </a:stretch>
        </p:blipFill>
        <p:spPr>
          <a:xfrm>
            <a:off x="-52223" y="3340743"/>
            <a:ext cx="1261869" cy="952354"/>
          </a:xfrm>
          <a:prstGeom prst="rect">
            <a:avLst/>
          </a:prstGeom>
        </p:spPr>
      </p:pic>
      <p:pic>
        <p:nvPicPr>
          <p:cNvPr id="10" name="Imagen 9"/>
          <p:cNvPicPr>
            <a:picLocks noChangeAspect="1"/>
          </p:cNvPicPr>
          <p:nvPr/>
        </p:nvPicPr>
        <p:blipFill>
          <a:blip r:embed="rId7"/>
          <a:stretch>
            <a:fillRect/>
          </a:stretch>
        </p:blipFill>
        <p:spPr>
          <a:xfrm>
            <a:off x="3495784" y="4998598"/>
            <a:ext cx="1685816" cy="1742770"/>
          </a:xfrm>
          <a:prstGeom prst="rect">
            <a:avLst/>
          </a:prstGeom>
        </p:spPr>
      </p:pic>
      <p:pic>
        <p:nvPicPr>
          <p:cNvPr id="11" name="Imagen 10"/>
          <p:cNvPicPr>
            <a:picLocks noChangeAspect="1"/>
          </p:cNvPicPr>
          <p:nvPr/>
        </p:nvPicPr>
        <p:blipFill>
          <a:blip r:embed="rId8"/>
          <a:stretch>
            <a:fillRect/>
          </a:stretch>
        </p:blipFill>
        <p:spPr>
          <a:xfrm>
            <a:off x="7784530" y="3340743"/>
            <a:ext cx="1294112" cy="1079158"/>
          </a:xfrm>
          <a:prstGeom prst="rect">
            <a:avLst/>
          </a:prstGeom>
        </p:spPr>
      </p:pic>
      <p:pic>
        <p:nvPicPr>
          <p:cNvPr id="12" name="Imagen 11"/>
          <p:cNvPicPr>
            <a:picLocks noChangeAspect="1"/>
          </p:cNvPicPr>
          <p:nvPr/>
        </p:nvPicPr>
        <p:blipFill>
          <a:blip r:embed="rId9"/>
          <a:stretch>
            <a:fillRect/>
          </a:stretch>
        </p:blipFill>
        <p:spPr>
          <a:xfrm>
            <a:off x="5771799" y="1527494"/>
            <a:ext cx="1435451" cy="1109418"/>
          </a:xfrm>
          <a:prstGeom prst="rect">
            <a:avLst/>
          </a:prstGeom>
        </p:spPr>
      </p:pic>
      <p:pic>
        <p:nvPicPr>
          <p:cNvPr id="13" name="Imagen 12"/>
          <p:cNvPicPr>
            <a:picLocks noChangeAspect="1"/>
          </p:cNvPicPr>
          <p:nvPr/>
        </p:nvPicPr>
        <p:blipFill>
          <a:blip r:embed="rId10"/>
          <a:stretch>
            <a:fillRect/>
          </a:stretch>
        </p:blipFill>
        <p:spPr>
          <a:xfrm>
            <a:off x="7803625" y="1531066"/>
            <a:ext cx="1313745" cy="1105846"/>
          </a:xfrm>
          <a:prstGeom prst="rect">
            <a:avLst/>
          </a:prstGeom>
        </p:spPr>
      </p:pic>
      <p:cxnSp>
        <p:nvCxnSpPr>
          <p:cNvPr id="14" name="Conector recto 13"/>
          <p:cNvCxnSpPr/>
          <p:nvPr/>
        </p:nvCxnSpPr>
        <p:spPr bwMode="auto">
          <a:xfrm flipV="1">
            <a:off x="7188023" y="1971943"/>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6" name="Conector recto 15"/>
          <p:cNvCxnSpPr/>
          <p:nvPr/>
        </p:nvCxnSpPr>
        <p:spPr bwMode="auto">
          <a:xfrm flipV="1">
            <a:off x="5168899" y="2046642"/>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7" name="Conector recto 16"/>
          <p:cNvCxnSpPr/>
          <p:nvPr/>
        </p:nvCxnSpPr>
        <p:spPr bwMode="auto">
          <a:xfrm flipV="1">
            <a:off x="7159996" y="3885310"/>
            <a:ext cx="609426" cy="2967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0" name="Conector recto 19"/>
          <p:cNvCxnSpPr/>
          <p:nvPr/>
        </p:nvCxnSpPr>
        <p:spPr bwMode="auto">
          <a:xfrm flipV="1">
            <a:off x="1118803" y="3860530"/>
            <a:ext cx="609426" cy="2967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1" name="Conector recto 20"/>
          <p:cNvCxnSpPr/>
          <p:nvPr/>
        </p:nvCxnSpPr>
        <p:spPr bwMode="auto">
          <a:xfrm flipV="1">
            <a:off x="5127582" y="3914989"/>
            <a:ext cx="609426" cy="2967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2" name="Conector recto 21"/>
          <p:cNvCxnSpPr>
            <a:stCxn id="8" idx="2"/>
            <a:endCxn id="6" idx="0"/>
          </p:cNvCxnSpPr>
          <p:nvPr/>
        </p:nvCxnSpPr>
        <p:spPr bwMode="auto">
          <a:xfrm>
            <a:off x="4337178" y="2957303"/>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7" name="Conector recto 26"/>
          <p:cNvCxnSpPr/>
          <p:nvPr/>
        </p:nvCxnSpPr>
        <p:spPr bwMode="auto">
          <a:xfrm>
            <a:off x="4337177" y="4602759"/>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8" name="Conector recto 27"/>
          <p:cNvCxnSpPr>
            <a:stCxn id="5" idx="3"/>
          </p:cNvCxnSpPr>
          <p:nvPr/>
        </p:nvCxnSpPr>
        <p:spPr bwMode="auto">
          <a:xfrm flipV="1">
            <a:off x="2984416" y="3999653"/>
            <a:ext cx="502117"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H="1">
            <a:off x="2843808" y="2636912"/>
            <a:ext cx="651976" cy="71623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2" name="Conector recto 31"/>
          <p:cNvCxnSpPr>
            <a:endCxn id="5" idx="2"/>
          </p:cNvCxnSpPr>
          <p:nvPr/>
        </p:nvCxnSpPr>
        <p:spPr bwMode="auto">
          <a:xfrm flipH="1" flipV="1">
            <a:off x="2334994" y="4646165"/>
            <a:ext cx="1160790" cy="79905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5" name="Conector recto 34"/>
          <p:cNvCxnSpPr/>
          <p:nvPr/>
        </p:nvCxnSpPr>
        <p:spPr bwMode="auto">
          <a:xfrm flipH="1" flipV="1">
            <a:off x="5187776" y="648034"/>
            <a:ext cx="3060899" cy="95423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7" name="Conector recto 36"/>
          <p:cNvCxnSpPr/>
          <p:nvPr/>
        </p:nvCxnSpPr>
        <p:spPr bwMode="auto">
          <a:xfrm flipH="1" flipV="1">
            <a:off x="5129946" y="2629941"/>
            <a:ext cx="1160790" cy="799059"/>
          </a:xfrm>
          <a:prstGeom prst="line">
            <a:avLst/>
          </a:prstGeom>
          <a:solidFill>
            <a:schemeClr val="accent1"/>
          </a:solidFill>
          <a:ln w="635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36124989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25</a:t>
            </a:fld>
            <a:endParaRPr lang="es-ES"/>
          </a:p>
        </p:txBody>
      </p:sp>
      <p:sp>
        <p:nvSpPr>
          <p:cNvPr id="3" name="Título 2"/>
          <p:cNvSpPr>
            <a:spLocks noGrp="1"/>
          </p:cNvSpPr>
          <p:nvPr>
            <p:ph type="title"/>
          </p:nvPr>
        </p:nvSpPr>
        <p:spPr/>
        <p:txBody>
          <a:bodyPr/>
          <a:lstStyle/>
          <a:p>
            <a:endParaRPr lang="es-MX"/>
          </a:p>
        </p:txBody>
      </p:sp>
      <p:pic>
        <p:nvPicPr>
          <p:cNvPr id="5" name="Imagen 4"/>
          <p:cNvPicPr>
            <a:picLocks noChangeAspect="1"/>
          </p:cNvPicPr>
          <p:nvPr/>
        </p:nvPicPr>
        <p:blipFill>
          <a:blip r:embed="rId2"/>
          <a:stretch>
            <a:fillRect/>
          </a:stretch>
        </p:blipFill>
        <p:spPr>
          <a:xfrm>
            <a:off x="1685572" y="3353143"/>
            <a:ext cx="1298844" cy="1293022"/>
          </a:xfrm>
          <a:prstGeom prst="rect">
            <a:avLst/>
          </a:prstGeom>
        </p:spPr>
      </p:pic>
      <p:pic>
        <p:nvPicPr>
          <p:cNvPr id="6" name="Imagen 5"/>
          <p:cNvPicPr>
            <a:picLocks noChangeAspect="1"/>
          </p:cNvPicPr>
          <p:nvPr/>
        </p:nvPicPr>
        <p:blipFill>
          <a:blip r:embed="rId3"/>
          <a:stretch>
            <a:fillRect/>
          </a:stretch>
        </p:blipFill>
        <p:spPr>
          <a:xfrm>
            <a:off x="3492755" y="3353142"/>
            <a:ext cx="1688845" cy="1293022"/>
          </a:xfrm>
          <a:prstGeom prst="rect">
            <a:avLst/>
          </a:prstGeom>
        </p:spPr>
      </p:pic>
      <p:pic>
        <p:nvPicPr>
          <p:cNvPr id="7" name="Imagen 6"/>
          <p:cNvPicPr>
            <a:picLocks noChangeAspect="1"/>
          </p:cNvPicPr>
          <p:nvPr/>
        </p:nvPicPr>
        <p:blipFill>
          <a:blip r:embed="rId4"/>
          <a:stretch>
            <a:fillRect/>
          </a:stretch>
        </p:blipFill>
        <p:spPr>
          <a:xfrm>
            <a:off x="5771800" y="3353142"/>
            <a:ext cx="1422530" cy="2668146"/>
          </a:xfrm>
          <a:prstGeom prst="rect">
            <a:avLst/>
          </a:prstGeom>
        </p:spPr>
      </p:pic>
      <p:pic>
        <p:nvPicPr>
          <p:cNvPr id="8" name="Imagen 7"/>
          <p:cNvPicPr>
            <a:picLocks noChangeAspect="1"/>
          </p:cNvPicPr>
          <p:nvPr/>
        </p:nvPicPr>
        <p:blipFill>
          <a:blip r:embed="rId5"/>
          <a:stretch>
            <a:fillRect/>
          </a:stretch>
        </p:blipFill>
        <p:spPr>
          <a:xfrm>
            <a:off x="3492755" y="36241"/>
            <a:ext cx="1688845" cy="2921062"/>
          </a:xfrm>
          <a:prstGeom prst="rect">
            <a:avLst/>
          </a:prstGeom>
        </p:spPr>
      </p:pic>
      <p:pic>
        <p:nvPicPr>
          <p:cNvPr id="9" name="Imagen 8"/>
          <p:cNvPicPr>
            <a:picLocks noChangeAspect="1"/>
          </p:cNvPicPr>
          <p:nvPr/>
        </p:nvPicPr>
        <p:blipFill>
          <a:blip r:embed="rId6"/>
          <a:stretch>
            <a:fillRect/>
          </a:stretch>
        </p:blipFill>
        <p:spPr>
          <a:xfrm>
            <a:off x="-52223" y="3340743"/>
            <a:ext cx="1261869" cy="952354"/>
          </a:xfrm>
          <a:prstGeom prst="rect">
            <a:avLst/>
          </a:prstGeom>
        </p:spPr>
      </p:pic>
      <p:pic>
        <p:nvPicPr>
          <p:cNvPr id="10" name="Imagen 9"/>
          <p:cNvPicPr>
            <a:picLocks noChangeAspect="1"/>
          </p:cNvPicPr>
          <p:nvPr/>
        </p:nvPicPr>
        <p:blipFill>
          <a:blip r:embed="rId7"/>
          <a:stretch>
            <a:fillRect/>
          </a:stretch>
        </p:blipFill>
        <p:spPr>
          <a:xfrm>
            <a:off x="3495784" y="4998598"/>
            <a:ext cx="1685816" cy="1742770"/>
          </a:xfrm>
          <a:prstGeom prst="rect">
            <a:avLst/>
          </a:prstGeom>
        </p:spPr>
      </p:pic>
      <p:pic>
        <p:nvPicPr>
          <p:cNvPr id="11" name="Imagen 10"/>
          <p:cNvPicPr>
            <a:picLocks noChangeAspect="1"/>
          </p:cNvPicPr>
          <p:nvPr/>
        </p:nvPicPr>
        <p:blipFill>
          <a:blip r:embed="rId8"/>
          <a:stretch>
            <a:fillRect/>
          </a:stretch>
        </p:blipFill>
        <p:spPr>
          <a:xfrm>
            <a:off x="7784530" y="3340743"/>
            <a:ext cx="1294112" cy="1079158"/>
          </a:xfrm>
          <a:prstGeom prst="rect">
            <a:avLst/>
          </a:prstGeom>
        </p:spPr>
      </p:pic>
      <p:pic>
        <p:nvPicPr>
          <p:cNvPr id="12" name="Imagen 11"/>
          <p:cNvPicPr>
            <a:picLocks noChangeAspect="1"/>
          </p:cNvPicPr>
          <p:nvPr/>
        </p:nvPicPr>
        <p:blipFill>
          <a:blip r:embed="rId9"/>
          <a:stretch>
            <a:fillRect/>
          </a:stretch>
        </p:blipFill>
        <p:spPr>
          <a:xfrm>
            <a:off x="5771799" y="1527494"/>
            <a:ext cx="1435451" cy="1109418"/>
          </a:xfrm>
          <a:prstGeom prst="rect">
            <a:avLst/>
          </a:prstGeom>
        </p:spPr>
      </p:pic>
      <p:pic>
        <p:nvPicPr>
          <p:cNvPr id="13" name="Imagen 12"/>
          <p:cNvPicPr>
            <a:picLocks noChangeAspect="1"/>
          </p:cNvPicPr>
          <p:nvPr/>
        </p:nvPicPr>
        <p:blipFill>
          <a:blip r:embed="rId10"/>
          <a:stretch>
            <a:fillRect/>
          </a:stretch>
        </p:blipFill>
        <p:spPr>
          <a:xfrm>
            <a:off x="7803625" y="1531066"/>
            <a:ext cx="1313745" cy="1105846"/>
          </a:xfrm>
          <a:prstGeom prst="rect">
            <a:avLst/>
          </a:prstGeom>
        </p:spPr>
      </p:pic>
      <p:cxnSp>
        <p:nvCxnSpPr>
          <p:cNvPr id="17" name="Conector recto 16"/>
          <p:cNvCxnSpPr>
            <a:stCxn id="8" idx="2"/>
            <a:endCxn id="6" idx="0"/>
          </p:cNvCxnSpPr>
          <p:nvPr/>
        </p:nvCxnSpPr>
        <p:spPr bwMode="auto">
          <a:xfrm>
            <a:off x="4337178" y="2957303"/>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3" name="Conector recto 22"/>
          <p:cNvCxnSpPr/>
          <p:nvPr/>
        </p:nvCxnSpPr>
        <p:spPr bwMode="auto">
          <a:xfrm>
            <a:off x="4337178" y="464616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4" name="Conector recto 23"/>
          <p:cNvCxnSpPr>
            <a:stCxn id="5" idx="3"/>
            <a:endCxn id="6" idx="1"/>
          </p:cNvCxnSpPr>
          <p:nvPr/>
        </p:nvCxnSpPr>
        <p:spPr bwMode="auto">
          <a:xfrm flipV="1">
            <a:off x="2984416" y="3999653"/>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9" name="Conector recto 28"/>
          <p:cNvCxnSpPr/>
          <p:nvPr/>
        </p:nvCxnSpPr>
        <p:spPr bwMode="auto">
          <a:xfrm flipV="1">
            <a:off x="1193440" y="3997222"/>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0" name="Conector recto 29"/>
          <p:cNvCxnSpPr>
            <a:stCxn id="6" idx="3"/>
          </p:cNvCxnSpPr>
          <p:nvPr/>
        </p:nvCxnSpPr>
        <p:spPr bwMode="auto">
          <a:xfrm>
            <a:off x="5181600" y="3999653"/>
            <a:ext cx="590199" cy="6364"/>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3" name="Conector recto 32"/>
          <p:cNvCxnSpPr>
            <a:endCxn id="11" idx="1"/>
          </p:cNvCxnSpPr>
          <p:nvPr/>
        </p:nvCxnSpPr>
        <p:spPr bwMode="auto">
          <a:xfrm>
            <a:off x="7188023" y="3880322"/>
            <a:ext cx="5965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6" name="Conector recto 35"/>
          <p:cNvCxnSpPr/>
          <p:nvPr/>
        </p:nvCxnSpPr>
        <p:spPr bwMode="auto">
          <a:xfrm>
            <a:off x="5175424" y="2082203"/>
            <a:ext cx="587566"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8" name="Conector recto 37"/>
          <p:cNvCxnSpPr/>
          <p:nvPr/>
        </p:nvCxnSpPr>
        <p:spPr bwMode="auto">
          <a:xfrm flipV="1">
            <a:off x="7188023" y="1971943"/>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1792365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2F80C8EB-2257-41AE-BB37-AAC8999F3FDD}" type="slidenum">
              <a:rPr lang="es-ES"/>
              <a:pPr/>
              <a:t>26</a:t>
            </a:fld>
            <a:endParaRPr lang="es-ES"/>
          </a:p>
        </p:txBody>
      </p:sp>
      <p:sp>
        <p:nvSpPr>
          <p:cNvPr id="75778" name="Rectangle 2"/>
          <p:cNvSpPr>
            <a:spLocks noGrp="1" noChangeArrowheads="1"/>
          </p:cNvSpPr>
          <p:nvPr>
            <p:ph type="title"/>
          </p:nvPr>
        </p:nvSpPr>
        <p:spPr/>
        <p:txBody>
          <a:bodyPr/>
          <a:lstStyle/>
          <a:p>
            <a:r>
              <a:rPr lang="es-MX"/>
              <a:t>Entidades participantes</a:t>
            </a:r>
            <a:endParaRPr lang="es-ES"/>
          </a:p>
        </p:txBody>
      </p:sp>
      <p:sp>
        <p:nvSpPr>
          <p:cNvPr id="75779" name="Rectangle 3"/>
          <p:cNvSpPr>
            <a:spLocks noGrp="1" noChangeArrowheads="1"/>
          </p:cNvSpPr>
          <p:nvPr>
            <p:ph type="body" idx="1"/>
          </p:nvPr>
        </p:nvSpPr>
        <p:spPr/>
        <p:txBody>
          <a:bodyPr/>
          <a:lstStyle/>
          <a:p>
            <a:pPr>
              <a:lnSpc>
                <a:spcPct val="90000"/>
              </a:lnSpc>
            </a:pPr>
            <a:r>
              <a:rPr lang="es-MX" dirty="0"/>
              <a:t>Son las entidades que participan en una asociación. Se </a:t>
            </a:r>
            <a:r>
              <a:rPr lang="es-MX" dirty="0" smtClean="0"/>
              <a:t>clasifican </a:t>
            </a:r>
            <a:r>
              <a:rPr lang="es-MX" dirty="0"/>
              <a:t>en :</a:t>
            </a:r>
          </a:p>
          <a:p>
            <a:pPr>
              <a:lnSpc>
                <a:spcPct val="90000"/>
              </a:lnSpc>
            </a:pPr>
            <a:r>
              <a:rPr lang="es-MX" dirty="0" smtClean="0"/>
              <a:t>1.- </a:t>
            </a:r>
            <a:r>
              <a:rPr lang="es-MX" b="1" dirty="0" smtClean="0"/>
              <a:t>Entidad normal</a:t>
            </a:r>
            <a:r>
              <a:rPr lang="es-MX" dirty="0" smtClean="0"/>
              <a:t>: Es la entidad que puede existir por si misma en la asociación. También se le conoce como </a:t>
            </a:r>
            <a:r>
              <a:rPr lang="es-MX" b="1" dirty="0" smtClean="0"/>
              <a:t>entidad con participación parcial</a:t>
            </a:r>
            <a:r>
              <a:rPr lang="es-MX" dirty="0" smtClean="0"/>
              <a:t>.</a:t>
            </a:r>
            <a:endParaRPr lang="es-ES" dirty="0" smtClean="0"/>
          </a:p>
          <a:p>
            <a:pPr>
              <a:lnSpc>
                <a:spcPct val="90000"/>
              </a:lnSpc>
            </a:pPr>
            <a:endParaRPr lang="es-MX" dirty="0" smtClean="0"/>
          </a:p>
          <a:p>
            <a:pPr>
              <a:lnSpc>
                <a:spcPct val="90000"/>
              </a:lnSpc>
            </a:pPr>
            <a:r>
              <a:rPr lang="es-MX" dirty="0" smtClean="0"/>
              <a:t>2.- </a:t>
            </a:r>
            <a:r>
              <a:rPr lang="es-MX" b="1" dirty="0"/>
              <a:t>Entidades débil</a:t>
            </a:r>
            <a:r>
              <a:rPr lang="es-MX" dirty="0"/>
              <a:t>: Es la entidad que sólo puede existir en relación a otra entidad. También se le conoce como </a:t>
            </a:r>
            <a:r>
              <a:rPr lang="es-MX" b="1" dirty="0"/>
              <a:t>entidad con participación total</a:t>
            </a:r>
            <a:r>
              <a:rPr lang="es-MX" dirty="0"/>
              <a:t> en la </a:t>
            </a:r>
            <a:r>
              <a:rPr lang="es-MX" dirty="0" smtClean="0"/>
              <a:t>asociación </a:t>
            </a:r>
            <a:r>
              <a:rPr lang="es-MX" dirty="0"/>
              <a:t>debido a que sólo existe si existe la asociación.</a:t>
            </a:r>
          </a:p>
          <a:p>
            <a:pPr>
              <a:lnSpc>
                <a:spcPct val="90000"/>
              </a:lnSpc>
            </a:pPr>
            <a:endParaRPr lang="es-MX"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33C82996-D0F1-45FC-AE95-3CB7920B6396}" type="slidenum">
              <a:rPr lang="es-ES"/>
              <a:pPr/>
              <a:t>27</a:t>
            </a:fld>
            <a:endParaRPr lang="es-ES"/>
          </a:p>
        </p:txBody>
      </p:sp>
      <p:sp>
        <p:nvSpPr>
          <p:cNvPr id="76802" name="Rectangle 2"/>
          <p:cNvSpPr>
            <a:spLocks noGrp="1" noChangeArrowheads="1"/>
          </p:cNvSpPr>
          <p:nvPr>
            <p:ph type="title"/>
          </p:nvPr>
        </p:nvSpPr>
        <p:spPr/>
        <p:txBody>
          <a:bodyPr/>
          <a:lstStyle/>
          <a:p>
            <a:r>
              <a:rPr lang="es-MX"/>
              <a:t>Entidades participantes</a:t>
            </a:r>
            <a:endParaRPr lang="es-ES"/>
          </a:p>
        </p:txBody>
      </p:sp>
      <p:grpSp>
        <p:nvGrpSpPr>
          <p:cNvPr id="27" name="26 Grupo"/>
          <p:cNvGrpSpPr/>
          <p:nvPr/>
        </p:nvGrpSpPr>
        <p:grpSpPr>
          <a:xfrm>
            <a:off x="2195736" y="1412776"/>
            <a:ext cx="4597400" cy="1003300"/>
            <a:chOff x="2342896" y="5234432"/>
            <a:chExt cx="4597400" cy="1003300"/>
          </a:xfrm>
        </p:grpSpPr>
        <p:sp>
          <p:nvSpPr>
            <p:cNvPr id="18" name="Text Box 7"/>
            <p:cNvSpPr txBox="1">
              <a:spLocks noChangeArrowheads="1"/>
            </p:cNvSpPr>
            <p:nvPr/>
          </p:nvSpPr>
          <p:spPr bwMode="auto">
            <a:xfrm>
              <a:off x="5035296" y="5234432"/>
              <a:ext cx="1905000" cy="461665"/>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smtClean="0">
                  <a:latin typeface="Arial" charset="0"/>
                </a:rPr>
                <a:t>Municipios</a:t>
              </a:r>
              <a:endParaRPr lang="es-ES" b="1" dirty="0">
                <a:latin typeface="Arial" charset="0"/>
              </a:endParaRPr>
            </a:p>
          </p:txBody>
        </p:sp>
        <p:sp>
          <p:nvSpPr>
            <p:cNvPr id="19" name="Text Box 8"/>
            <p:cNvSpPr txBox="1">
              <a:spLocks noChangeArrowheads="1"/>
            </p:cNvSpPr>
            <p:nvPr/>
          </p:nvSpPr>
          <p:spPr bwMode="auto">
            <a:xfrm>
              <a:off x="2520696" y="5234432"/>
              <a:ext cx="1676400" cy="46166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smtClean="0">
                  <a:latin typeface="Arial" charset="0"/>
                </a:rPr>
                <a:t>Estados</a:t>
              </a:r>
              <a:endParaRPr lang="es-ES" b="1" dirty="0">
                <a:latin typeface="Arial" charset="0"/>
              </a:endParaRPr>
            </a:p>
          </p:txBody>
        </p:sp>
        <p:sp>
          <p:nvSpPr>
            <p:cNvPr id="20" name="Line 9"/>
            <p:cNvSpPr>
              <a:spLocks noChangeShapeType="1"/>
            </p:cNvSpPr>
            <p:nvPr/>
          </p:nvSpPr>
          <p:spPr bwMode="auto">
            <a:xfrm>
              <a:off x="4197096" y="5475732"/>
              <a:ext cx="838200" cy="0"/>
            </a:xfrm>
            <a:prstGeom prst="line">
              <a:avLst/>
            </a:prstGeom>
            <a:noFill/>
            <a:ln w="9525">
              <a:solidFill>
                <a:schemeClr val="tx1"/>
              </a:solidFill>
              <a:round/>
              <a:headEnd/>
              <a:tailEnd/>
            </a:ln>
            <a:effectLst/>
          </p:spPr>
          <p:txBody>
            <a:bodyPr wrap="none"/>
            <a:lstStyle/>
            <a:p>
              <a:endParaRPr lang="es-MX"/>
            </a:p>
          </p:txBody>
        </p:sp>
        <p:sp>
          <p:nvSpPr>
            <p:cNvPr id="21" name="Text Box 10"/>
            <p:cNvSpPr txBox="1">
              <a:spLocks noChangeArrowheads="1"/>
            </p:cNvSpPr>
            <p:nvPr/>
          </p:nvSpPr>
          <p:spPr bwMode="auto">
            <a:xfrm>
              <a:off x="2342896" y="5780532"/>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22" name="Line 14"/>
            <p:cNvSpPr>
              <a:spLocks noChangeShapeType="1"/>
            </p:cNvSpPr>
            <p:nvPr/>
          </p:nvSpPr>
          <p:spPr bwMode="auto">
            <a:xfrm flipV="1">
              <a:off x="4882896" y="5323332"/>
              <a:ext cx="152400" cy="152400"/>
            </a:xfrm>
            <a:prstGeom prst="line">
              <a:avLst/>
            </a:prstGeom>
            <a:noFill/>
            <a:ln w="9525">
              <a:solidFill>
                <a:schemeClr val="tx1"/>
              </a:solidFill>
              <a:round/>
              <a:headEnd/>
              <a:tailEnd/>
            </a:ln>
            <a:effectLst/>
          </p:spPr>
          <p:txBody>
            <a:bodyPr wrap="none"/>
            <a:lstStyle/>
            <a:p>
              <a:endParaRPr lang="es-MX"/>
            </a:p>
          </p:txBody>
        </p:sp>
        <p:sp>
          <p:nvSpPr>
            <p:cNvPr id="23" name="Line 15"/>
            <p:cNvSpPr>
              <a:spLocks noChangeShapeType="1"/>
            </p:cNvSpPr>
            <p:nvPr/>
          </p:nvSpPr>
          <p:spPr bwMode="auto">
            <a:xfrm>
              <a:off x="4882896" y="5475732"/>
              <a:ext cx="152400" cy="152400"/>
            </a:xfrm>
            <a:prstGeom prst="line">
              <a:avLst/>
            </a:prstGeom>
            <a:noFill/>
            <a:ln w="9525">
              <a:solidFill>
                <a:schemeClr val="tx1"/>
              </a:solidFill>
              <a:round/>
              <a:headEnd/>
              <a:tailEnd/>
            </a:ln>
            <a:effectLst/>
          </p:spPr>
          <p:txBody>
            <a:bodyPr wrap="none"/>
            <a:lstStyle/>
            <a:p>
              <a:endParaRPr lang="es-MX"/>
            </a:p>
          </p:txBody>
        </p:sp>
        <p:sp>
          <p:nvSpPr>
            <p:cNvPr id="24" name="Line 16"/>
            <p:cNvSpPr>
              <a:spLocks noChangeShapeType="1"/>
            </p:cNvSpPr>
            <p:nvPr/>
          </p:nvSpPr>
          <p:spPr bwMode="auto">
            <a:xfrm>
              <a:off x="4349496" y="5399532"/>
              <a:ext cx="0" cy="152400"/>
            </a:xfrm>
            <a:prstGeom prst="line">
              <a:avLst/>
            </a:prstGeom>
            <a:noFill/>
            <a:ln w="9525">
              <a:solidFill>
                <a:schemeClr val="tx1"/>
              </a:solidFill>
              <a:round/>
              <a:headEnd/>
              <a:tailEnd/>
            </a:ln>
            <a:effectLst/>
          </p:spPr>
          <p:txBody>
            <a:bodyPr wrap="none"/>
            <a:lstStyle/>
            <a:p>
              <a:endParaRPr lang="es-MX"/>
            </a:p>
          </p:txBody>
        </p:sp>
      </p:grpSp>
      <p:pic>
        <p:nvPicPr>
          <p:cNvPr id="3" name="Imagen 2"/>
          <p:cNvPicPr>
            <a:picLocks noChangeAspect="1"/>
          </p:cNvPicPr>
          <p:nvPr/>
        </p:nvPicPr>
        <p:blipFill>
          <a:blip r:embed="rId2"/>
          <a:stretch>
            <a:fillRect/>
          </a:stretch>
        </p:blipFill>
        <p:spPr>
          <a:xfrm>
            <a:off x="1362248" y="4835080"/>
            <a:ext cx="2857500" cy="1762125"/>
          </a:xfrm>
          <a:prstGeom prst="rect">
            <a:avLst/>
          </a:prstGeom>
        </p:spPr>
      </p:pic>
      <p:pic>
        <p:nvPicPr>
          <p:cNvPr id="5" name="Imagen 4"/>
          <p:cNvPicPr>
            <a:picLocks noChangeAspect="1"/>
          </p:cNvPicPr>
          <p:nvPr/>
        </p:nvPicPr>
        <p:blipFill>
          <a:blip r:embed="rId3"/>
          <a:stretch>
            <a:fillRect/>
          </a:stretch>
        </p:blipFill>
        <p:spPr>
          <a:xfrm>
            <a:off x="5090032" y="4832178"/>
            <a:ext cx="2857500" cy="1971675"/>
          </a:xfrm>
          <a:prstGeom prst="rect">
            <a:avLst/>
          </a:prstGeom>
        </p:spPr>
      </p:pic>
      <p:grpSp>
        <p:nvGrpSpPr>
          <p:cNvPr id="6" name="Grupo 5"/>
          <p:cNvGrpSpPr/>
          <p:nvPr/>
        </p:nvGrpSpPr>
        <p:grpSpPr>
          <a:xfrm>
            <a:off x="1891420" y="2654573"/>
            <a:ext cx="5688632" cy="1789680"/>
            <a:chOff x="1891420" y="2654573"/>
            <a:chExt cx="5688632" cy="1789680"/>
          </a:xfrm>
        </p:grpSpPr>
        <p:grpSp>
          <p:nvGrpSpPr>
            <p:cNvPr id="29" name="24 Grupo"/>
            <p:cNvGrpSpPr/>
            <p:nvPr/>
          </p:nvGrpSpPr>
          <p:grpSpPr>
            <a:xfrm>
              <a:off x="1891420" y="2654573"/>
              <a:ext cx="5688632" cy="1789680"/>
              <a:chOff x="1847888" y="4272213"/>
              <a:chExt cx="5688632" cy="1789680"/>
            </a:xfrm>
          </p:grpSpPr>
          <p:grpSp>
            <p:nvGrpSpPr>
              <p:cNvPr id="31" name="17 Grupo"/>
              <p:cNvGrpSpPr/>
              <p:nvPr/>
            </p:nvGrpSpPr>
            <p:grpSpPr>
              <a:xfrm>
                <a:off x="1847888" y="4276789"/>
                <a:ext cx="2348891" cy="1785104"/>
                <a:chOff x="1835696" y="4118293"/>
                <a:chExt cx="2348891" cy="1785104"/>
              </a:xfrm>
            </p:grpSpPr>
            <p:sp>
              <p:nvSpPr>
                <p:cNvPr id="38" name="Text Box 12"/>
                <p:cNvSpPr txBox="1">
                  <a:spLocks noChangeArrowheads="1"/>
                </p:cNvSpPr>
                <p:nvPr/>
              </p:nvSpPr>
              <p:spPr bwMode="auto">
                <a:xfrm>
                  <a:off x="1868424" y="4118293"/>
                  <a:ext cx="2316163" cy="1785104"/>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Estados</a:t>
                  </a:r>
                </a:p>
                <a:p>
                  <a:pPr>
                    <a:spcBef>
                      <a:spcPct val="50000"/>
                    </a:spcBef>
                  </a:pPr>
                  <a:r>
                    <a:rPr lang="es-MX" sz="2000" b="1" u="sng" dirty="0" err="1" smtClean="0">
                      <a:latin typeface="Arial" charset="0"/>
                    </a:rPr>
                    <a:t>Edoid</a:t>
                  </a:r>
                  <a:endParaRPr lang="es-MX" sz="2000" b="1" u="sng" dirty="0">
                    <a:latin typeface="Arial" charset="0"/>
                  </a:endParaRPr>
                </a:p>
                <a:p>
                  <a:pPr>
                    <a:spcBef>
                      <a:spcPct val="50000"/>
                    </a:spcBef>
                  </a:pPr>
                  <a:r>
                    <a:rPr lang="es-MX" sz="2000" b="1" dirty="0" smtClean="0">
                      <a:latin typeface="Arial" charset="0"/>
                    </a:rPr>
                    <a:t>Nombre</a:t>
                  </a:r>
                  <a:endParaRPr lang="es-MX" sz="2000" b="1" dirty="0">
                    <a:latin typeface="Arial" charset="0"/>
                  </a:endParaRPr>
                </a:p>
                <a:p>
                  <a:pPr>
                    <a:spcBef>
                      <a:spcPct val="50000"/>
                    </a:spcBef>
                  </a:pPr>
                  <a:endParaRPr lang="es-ES" sz="2000" b="1" dirty="0">
                    <a:latin typeface="Arial" charset="0"/>
                  </a:endParaRPr>
                </a:p>
              </p:txBody>
            </p:sp>
            <p:cxnSp>
              <p:nvCxnSpPr>
                <p:cNvPr id="39" name="22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2" name="16 Grupo"/>
              <p:cNvGrpSpPr/>
              <p:nvPr/>
            </p:nvGrpSpPr>
            <p:grpSpPr>
              <a:xfrm>
                <a:off x="5063864" y="4272213"/>
                <a:ext cx="2472656" cy="1785104"/>
                <a:chOff x="5063864" y="4430709"/>
                <a:chExt cx="2472656" cy="1785104"/>
              </a:xfrm>
            </p:grpSpPr>
            <p:sp>
              <p:nvSpPr>
                <p:cNvPr id="36" name="Text Box 11"/>
                <p:cNvSpPr txBox="1">
                  <a:spLocks noChangeArrowheads="1"/>
                </p:cNvSpPr>
                <p:nvPr/>
              </p:nvSpPr>
              <p:spPr bwMode="auto">
                <a:xfrm>
                  <a:off x="5063864" y="4430709"/>
                  <a:ext cx="2472655" cy="178510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Municipios</a:t>
                  </a:r>
                </a:p>
                <a:p>
                  <a:pPr>
                    <a:spcBef>
                      <a:spcPct val="50000"/>
                    </a:spcBef>
                  </a:pPr>
                  <a:r>
                    <a:rPr lang="es-MX" sz="2000" b="1" u="sng" dirty="0" err="1" smtClean="0">
                      <a:latin typeface="Arial" charset="0"/>
                    </a:rPr>
                    <a:t>Mpioid</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edoid</a:t>
                  </a:r>
                  <a:endParaRPr lang="es-MX" sz="2000" b="1" dirty="0">
                    <a:latin typeface="Arial" charset="0"/>
                  </a:endParaRPr>
                </a:p>
              </p:txBody>
            </p:sp>
            <p:cxnSp>
              <p:nvCxnSpPr>
                <p:cNvPr id="37" name="20 Conector recto"/>
                <p:cNvCxnSpPr/>
                <p:nvPr/>
              </p:nvCxnSpPr>
              <p:spPr bwMode="auto">
                <a:xfrm>
                  <a:off x="5076056" y="4848208"/>
                  <a:ext cx="2460464" cy="1454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3"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34"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35" name="Line 10"/>
              <p:cNvSpPr>
                <a:spLocks noChangeShapeType="1"/>
              </p:cNvSpPr>
              <p:nvPr/>
            </p:nvSpPr>
            <p:spPr bwMode="auto">
              <a:xfrm flipH="1">
                <a:off x="4884416" y="4789605"/>
                <a:ext cx="144016" cy="216024"/>
              </a:xfrm>
              <a:prstGeom prst="line">
                <a:avLst/>
              </a:prstGeom>
              <a:noFill/>
              <a:ln w="9525">
                <a:solidFill>
                  <a:schemeClr val="tx1"/>
                </a:solidFill>
                <a:round/>
                <a:headEnd/>
                <a:tailEnd/>
              </a:ln>
              <a:effectLst/>
            </p:spPr>
            <p:txBody>
              <a:bodyPr wrap="none"/>
              <a:lstStyle/>
              <a:p>
                <a:endParaRPr lang="es-MX"/>
              </a:p>
            </p:txBody>
          </p:sp>
        </p:grpSp>
        <p:sp>
          <p:nvSpPr>
            <p:cNvPr id="44" name="Line 10"/>
            <p:cNvSpPr>
              <a:spLocks noChangeShapeType="1"/>
            </p:cNvSpPr>
            <p:nvPr/>
          </p:nvSpPr>
          <p:spPr bwMode="auto">
            <a:xfrm>
              <a:off x="4945688" y="3392605"/>
              <a:ext cx="144016" cy="216024"/>
            </a:xfrm>
            <a:prstGeom prst="line">
              <a:avLst/>
            </a:prstGeom>
            <a:noFill/>
            <a:ln w="9525">
              <a:solidFill>
                <a:schemeClr val="tx1"/>
              </a:solidFill>
              <a:round/>
              <a:headEnd/>
              <a:tailEnd/>
            </a:ln>
            <a:effectLst/>
          </p:spPr>
          <p:txBody>
            <a:bodyPr wrap="none"/>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amond(in)">
                                      <p:cBhvr>
                                        <p:cTn id="7" dur="2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33C82996-D0F1-45FC-AE95-3CB7920B6396}" type="slidenum">
              <a:rPr lang="es-ES"/>
              <a:pPr/>
              <a:t>28</a:t>
            </a:fld>
            <a:endParaRPr lang="es-ES"/>
          </a:p>
        </p:txBody>
      </p:sp>
      <p:sp>
        <p:nvSpPr>
          <p:cNvPr id="76802" name="Rectangle 2"/>
          <p:cNvSpPr>
            <a:spLocks noGrp="1" noChangeArrowheads="1"/>
          </p:cNvSpPr>
          <p:nvPr>
            <p:ph type="title"/>
          </p:nvPr>
        </p:nvSpPr>
        <p:spPr/>
        <p:txBody>
          <a:bodyPr/>
          <a:lstStyle/>
          <a:p>
            <a:r>
              <a:rPr lang="es-MX"/>
              <a:t>Entidades participantes</a:t>
            </a:r>
            <a:endParaRPr lang="es-ES"/>
          </a:p>
        </p:txBody>
      </p:sp>
      <p:grpSp>
        <p:nvGrpSpPr>
          <p:cNvPr id="26" name="25 Grupo"/>
          <p:cNvGrpSpPr/>
          <p:nvPr/>
        </p:nvGrpSpPr>
        <p:grpSpPr>
          <a:xfrm>
            <a:off x="2267744" y="1628800"/>
            <a:ext cx="4597400" cy="1003300"/>
            <a:chOff x="2336800" y="3606800"/>
            <a:chExt cx="4597400" cy="1003300"/>
          </a:xfrm>
        </p:grpSpPr>
        <p:sp>
          <p:nvSpPr>
            <p:cNvPr id="76807" name="Text Box 7"/>
            <p:cNvSpPr txBox="1">
              <a:spLocks noChangeArrowheads="1"/>
            </p:cNvSpPr>
            <p:nvPr/>
          </p:nvSpPr>
          <p:spPr bwMode="auto">
            <a:xfrm>
              <a:off x="5029200" y="3606800"/>
              <a:ext cx="19050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Productos</a:t>
              </a:r>
              <a:endParaRPr lang="es-ES" b="1">
                <a:latin typeface="Arial" charset="0"/>
              </a:endParaRPr>
            </a:p>
          </p:txBody>
        </p:sp>
        <p:sp>
          <p:nvSpPr>
            <p:cNvPr id="76808" name="Text Box 8"/>
            <p:cNvSpPr txBox="1">
              <a:spLocks noChangeArrowheads="1"/>
            </p:cNvSpPr>
            <p:nvPr/>
          </p:nvSpPr>
          <p:spPr bwMode="auto">
            <a:xfrm>
              <a:off x="2514600" y="36068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Familias</a:t>
              </a:r>
              <a:endParaRPr lang="es-ES" b="1">
                <a:latin typeface="Arial" charset="0"/>
              </a:endParaRPr>
            </a:p>
          </p:txBody>
        </p:sp>
        <p:sp>
          <p:nvSpPr>
            <p:cNvPr id="76809" name="Line 9"/>
            <p:cNvSpPr>
              <a:spLocks noChangeShapeType="1"/>
            </p:cNvSpPr>
            <p:nvPr/>
          </p:nvSpPr>
          <p:spPr bwMode="auto">
            <a:xfrm>
              <a:off x="4191000" y="3848100"/>
              <a:ext cx="838200" cy="0"/>
            </a:xfrm>
            <a:prstGeom prst="line">
              <a:avLst/>
            </a:prstGeom>
            <a:noFill/>
            <a:ln w="9525">
              <a:solidFill>
                <a:schemeClr val="tx1"/>
              </a:solidFill>
              <a:round/>
              <a:headEnd/>
              <a:tailEnd/>
            </a:ln>
            <a:effectLst/>
          </p:spPr>
          <p:txBody>
            <a:bodyPr wrap="none"/>
            <a:lstStyle/>
            <a:p>
              <a:endParaRPr lang="es-MX"/>
            </a:p>
          </p:txBody>
        </p:sp>
        <p:sp>
          <p:nvSpPr>
            <p:cNvPr id="76810" name="Text Box 10"/>
            <p:cNvSpPr txBox="1">
              <a:spLocks noChangeArrowheads="1"/>
            </p:cNvSpPr>
            <p:nvPr/>
          </p:nvSpPr>
          <p:spPr bwMode="auto">
            <a:xfrm>
              <a:off x="2336800" y="41529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76814" name="Line 14"/>
            <p:cNvSpPr>
              <a:spLocks noChangeShapeType="1"/>
            </p:cNvSpPr>
            <p:nvPr/>
          </p:nvSpPr>
          <p:spPr bwMode="auto">
            <a:xfrm flipV="1">
              <a:off x="4876800" y="3695700"/>
              <a:ext cx="152400" cy="152400"/>
            </a:xfrm>
            <a:prstGeom prst="line">
              <a:avLst/>
            </a:prstGeom>
            <a:noFill/>
            <a:ln w="9525">
              <a:solidFill>
                <a:schemeClr val="tx1"/>
              </a:solidFill>
              <a:round/>
              <a:headEnd/>
              <a:tailEnd/>
            </a:ln>
            <a:effectLst/>
          </p:spPr>
          <p:txBody>
            <a:bodyPr wrap="none"/>
            <a:lstStyle/>
            <a:p>
              <a:endParaRPr lang="es-MX"/>
            </a:p>
          </p:txBody>
        </p:sp>
        <p:sp>
          <p:nvSpPr>
            <p:cNvPr id="76815" name="Line 15"/>
            <p:cNvSpPr>
              <a:spLocks noChangeShapeType="1"/>
            </p:cNvSpPr>
            <p:nvPr/>
          </p:nvSpPr>
          <p:spPr bwMode="auto">
            <a:xfrm>
              <a:off x="4876800" y="3848100"/>
              <a:ext cx="152400" cy="152400"/>
            </a:xfrm>
            <a:prstGeom prst="line">
              <a:avLst/>
            </a:prstGeom>
            <a:noFill/>
            <a:ln w="9525">
              <a:solidFill>
                <a:schemeClr val="tx1"/>
              </a:solidFill>
              <a:round/>
              <a:headEnd/>
              <a:tailEnd/>
            </a:ln>
            <a:effectLst/>
          </p:spPr>
          <p:txBody>
            <a:bodyPr wrap="none"/>
            <a:lstStyle/>
            <a:p>
              <a:endParaRPr lang="es-MX"/>
            </a:p>
          </p:txBody>
        </p:sp>
        <p:sp>
          <p:nvSpPr>
            <p:cNvPr id="76816" name="Line 16"/>
            <p:cNvSpPr>
              <a:spLocks noChangeShapeType="1"/>
            </p:cNvSpPr>
            <p:nvPr/>
          </p:nvSpPr>
          <p:spPr bwMode="auto">
            <a:xfrm>
              <a:off x="4343400" y="3771900"/>
              <a:ext cx="0" cy="152400"/>
            </a:xfrm>
            <a:prstGeom prst="line">
              <a:avLst/>
            </a:prstGeom>
            <a:noFill/>
            <a:ln w="9525">
              <a:solidFill>
                <a:schemeClr val="tx1"/>
              </a:solidFill>
              <a:round/>
              <a:headEnd/>
              <a:tailEnd/>
            </a:ln>
            <a:effectLst/>
          </p:spPr>
          <p:txBody>
            <a:bodyPr wrap="none"/>
            <a:lstStyle/>
            <a:p>
              <a:endParaRPr lang="es-MX"/>
            </a:p>
          </p:txBody>
        </p:sp>
      </p:grpSp>
      <p:pic>
        <p:nvPicPr>
          <p:cNvPr id="2" name="Imagen 1"/>
          <p:cNvPicPr>
            <a:picLocks noChangeAspect="1"/>
          </p:cNvPicPr>
          <p:nvPr/>
        </p:nvPicPr>
        <p:blipFill>
          <a:blip r:embed="rId2"/>
          <a:stretch>
            <a:fillRect/>
          </a:stretch>
        </p:blipFill>
        <p:spPr>
          <a:xfrm>
            <a:off x="4960144" y="4860925"/>
            <a:ext cx="2857500" cy="1971675"/>
          </a:xfrm>
          <a:prstGeom prst="rect">
            <a:avLst/>
          </a:prstGeom>
        </p:spPr>
      </p:pic>
      <p:pic>
        <p:nvPicPr>
          <p:cNvPr id="3" name="Imagen 2"/>
          <p:cNvPicPr>
            <a:picLocks noChangeAspect="1"/>
          </p:cNvPicPr>
          <p:nvPr/>
        </p:nvPicPr>
        <p:blipFill>
          <a:blip r:embed="rId3"/>
          <a:stretch>
            <a:fillRect/>
          </a:stretch>
        </p:blipFill>
        <p:spPr>
          <a:xfrm>
            <a:off x="1060847" y="4950619"/>
            <a:ext cx="2857500" cy="1762125"/>
          </a:xfrm>
          <a:prstGeom prst="rect">
            <a:avLst/>
          </a:prstGeom>
        </p:spPr>
      </p:pic>
      <p:grpSp>
        <p:nvGrpSpPr>
          <p:cNvPr id="30" name="Grupo 29"/>
          <p:cNvGrpSpPr/>
          <p:nvPr/>
        </p:nvGrpSpPr>
        <p:grpSpPr>
          <a:xfrm>
            <a:off x="1696728" y="2817245"/>
            <a:ext cx="5688632" cy="1789680"/>
            <a:chOff x="1891420" y="2654573"/>
            <a:chExt cx="5688632" cy="1789680"/>
          </a:xfrm>
        </p:grpSpPr>
        <p:grpSp>
          <p:nvGrpSpPr>
            <p:cNvPr id="31" name="24 Grupo"/>
            <p:cNvGrpSpPr/>
            <p:nvPr/>
          </p:nvGrpSpPr>
          <p:grpSpPr>
            <a:xfrm>
              <a:off x="1891420" y="2654573"/>
              <a:ext cx="5688632" cy="1789680"/>
              <a:chOff x="1847888" y="4272213"/>
              <a:chExt cx="5688632" cy="1789680"/>
            </a:xfrm>
          </p:grpSpPr>
          <p:grpSp>
            <p:nvGrpSpPr>
              <p:cNvPr id="33" name="17 Grupo"/>
              <p:cNvGrpSpPr/>
              <p:nvPr/>
            </p:nvGrpSpPr>
            <p:grpSpPr>
              <a:xfrm>
                <a:off x="1847888" y="4276789"/>
                <a:ext cx="2348891" cy="1785104"/>
                <a:chOff x="1835696" y="4118293"/>
                <a:chExt cx="2348891" cy="1785104"/>
              </a:xfrm>
            </p:grpSpPr>
            <p:sp>
              <p:nvSpPr>
                <p:cNvPr id="40" name="Text Box 12"/>
                <p:cNvSpPr txBox="1">
                  <a:spLocks noChangeArrowheads="1"/>
                </p:cNvSpPr>
                <p:nvPr/>
              </p:nvSpPr>
              <p:spPr bwMode="auto">
                <a:xfrm>
                  <a:off x="1868424" y="4118293"/>
                  <a:ext cx="2316163" cy="1785104"/>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Familias</a:t>
                  </a:r>
                </a:p>
                <a:p>
                  <a:pPr>
                    <a:spcBef>
                      <a:spcPct val="50000"/>
                    </a:spcBef>
                  </a:pPr>
                  <a:r>
                    <a:rPr lang="es-MX" sz="2000" b="1" u="sng" dirty="0" err="1" smtClean="0">
                      <a:latin typeface="Arial" charset="0"/>
                    </a:rPr>
                    <a:t>Famid</a:t>
                  </a:r>
                  <a:endParaRPr lang="es-MX" sz="2000" b="1" u="sng" dirty="0">
                    <a:latin typeface="Arial" charset="0"/>
                  </a:endParaRPr>
                </a:p>
                <a:p>
                  <a:pPr>
                    <a:spcBef>
                      <a:spcPct val="50000"/>
                    </a:spcBef>
                  </a:pPr>
                  <a:r>
                    <a:rPr lang="es-MX" sz="2000" b="1" dirty="0" smtClean="0">
                      <a:latin typeface="Arial" charset="0"/>
                    </a:rPr>
                    <a:t>Nombre</a:t>
                  </a:r>
                  <a:endParaRPr lang="es-MX" sz="2000" b="1" dirty="0">
                    <a:latin typeface="Arial" charset="0"/>
                  </a:endParaRPr>
                </a:p>
                <a:p>
                  <a:pPr>
                    <a:spcBef>
                      <a:spcPct val="50000"/>
                    </a:spcBef>
                  </a:pPr>
                  <a:endParaRPr lang="es-ES" sz="2000" b="1" dirty="0">
                    <a:latin typeface="Arial" charset="0"/>
                  </a:endParaRPr>
                </a:p>
              </p:txBody>
            </p:sp>
            <p:cxnSp>
              <p:nvCxnSpPr>
                <p:cNvPr id="41" name="22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34" name="16 Grupo"/>
              <p:cNvGrpSpPr/>
              <p:nvPr/>
            </p:nvGrpSpPr>
            <p:grpSpPr>
              <a:xfrm>
                <a:off x="5063864" y="4272213"/>
                <a:ext cx="2472656" cy="1785104"/>
                <a:chOff x="5063864" y="4430709"/>
                <a:chExt cx="2472656" cy="1785104"/>
              </a:xfrm>
            </p:grpSpPr>
            <p:sp>
              <p:nvSpPr>
                <p:cNvPr id="38" name="Text Box 11"/>
                <p:cNvSpPr txBox="1">
                  <a:spLocks noChangeArrowheads="1"/>
                </p:cNvSpPr>
                <p:nvPr/>
              </p:nvSpPr>
              <p:spPr bwMode="auto">
                <a:xfrm>
                  <a:off x="5063864" y="4430709"/>
                  <a:ext cx="2472655" cy="178510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Productos</a:t>
                  </a:r>
                </a:p>
                <a:p>
                  <a:pPr>
                    <a:spcBef>
                      <a:spcPct val="50000"/>
                    </a:spcBef>
                  </a:pPr>
                  <a:r>
                    <a:rPr lang="es-MX" sz="2000" b="1" u="sng" dirty="0" err="1" smtClean="0">
                      <a:latin typeface="Arial" charset="0"/>
                    </a:rPr>
                    <a:t>Prodid</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Famid</a:t>
                  </a:r>
                  <a:endParaRPr lang="es-MX" sz="2000" b="1" dirty="0">
                    <a:latin typeface="Arial" charset="0"/>
                  </a:endParaRPr>
                </a:p>
              </p:txBody>
            </p:sp>
            <p:cxnSp>
              <p:nvCxnSpPr>
                <p:cNvPr id="39" name="20 Conector recto"/>
                <p:cNvCxnSpPr/>
                <p:nvPr/>
              </p:nvCxnSpPr>
              <p:spPr bwMode="auto">
                <a:xfrm>
                  <a:off x="5076056" y="4848208"/>
                  <a:ext cx="2460464" cy="1454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35"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36"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37" name="Line 10"/>
              <p:cNvSpPr>
                <a:spLocks noChangeShapeType="1"/>
              </p:cNvSpPr>
              <p:nvPr/>
            </p:nvSpPr>
            <p:spPr bwMode="auto">
              <a:xfrm flipH="1">
                <a:off x="4884416" y="4789605"/>
                <a:ext cx="144016" cy="216024"/>
              </a:xfrm>
              <a:prstGeom prst="line">
                <a:avLst/>
              </a:prstGeom>
              <a:noFill/>
              <a:ln w="9525">
                <a:solidFill>
                  <a:schemeClr val="tx1"/>
                </a:solidFill>
                <a:round/>
                <a:headEnd/>
                <a:tailEnd/>
              </a:ln>
              <a:effectLst/>
            </p:spPr>
            <p:txBody>
              <a:bodyPr wrap="none"/>
              <a:lstStyle/>
              <a:p>
                <a:endParaRPr lang="es-MX"/>
              </a:p>
            </p:txBody>
          </p:sp>
        </p:grpSp>
        <p:sp>
          <p:nvSpPr>
            <p:cNvPr id="32" name="Line 10"/>
            <p:cNvSpPr>
              <a:spLocks noChangeShapeType="1"/>
            </p:cNvSpPr>
            <p:nvPr/>
          </p:nvSpPr>
          <p:spPr bwMode="auto">
            <a:xfrm>
              <a:off x="4945688" y="3392605"/>
              <a:ext cx="144016" cy="216024"/>
            </a:xfrm>
            <a:prstGeom prst="line">
              <a:avLst/>
            </a:prstGeom>
            <a:noFill/>
            <a:ln w="9525">
              <a:solidFill>
                <a:schemeClr val="tx1"/>
              </a:solidFill>
              <a:round/>
              <a:headEnd/>
              <a:tailEnd/>
            </a:ln>
            <a:effectLst/>
          </p:spPr>
          <p:txBody>
            <a:bodyPr wrap="none"/>
            <a:lstStyle/>
            <a:p>
              <a:endParaRPr lang="es-MX"/>
            </a:p>
          </p:txBody>
        </p:sp>
      </p:grpSp>
    </p:spTree>
    <p:extLst>
      <p:ext uri="{BB962C8B-B14F-4D97-AF65-F5344CB8AC3E}">
        <p14:creationId xmlns:p14="http://schemas.microsoft.com/office/powerpoint/2010/main" val="4139347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4 Marcador de número de diapositiva"/>
          <p:cNvSpPr>
            <a:spLocks noGrp="1"/>
          </p:cNvSpPr>
          <p:nvPr>
            <p:ph type="sldNum" sz="quarter" idx="12"/>
          </p:nvPr>
        </p:nvSpPr>
        <p:spPr/>
        <p:txBody>
          <a:bodyPr/>
          <a:lstStyle/>
          <a:p>
            <a:fld id="{33C82996-D0F1-45FC-AE95-3CB7920B6396}" type="slidenum">
              <a:rPr lang="es-ES"/>
              <a:pPr/>
              <a:t>29</a:t>
            </a:fld>
            <a:endParaRPr lang="es-ES"/>
          </a:p>
        </p:txBody>
      </p:sp>
      <p:sp>
        <p:nvSpPr>
          <p:cNvPr id="76802" name="Rectangle 2"/>
          <p:cNvSpPr>
            <a:spLocks noGrp="1" noChangeArrowheads="1"/>
          </p:cNvSpPr>
          <p:nvPr>
            <p:ph type="title"/>
          </p:nvPr>
        </p:nvSpPr>
        <p:spPr/>
        <p:txBody>
          <a:bodyPr/>
          <a:lstStyle/>
          <a:p>
            <a:r>
              <a:rPr lang="es-MX"/>
              <a:t>Entidades participantes</a:t>
            </a:r>
            <a:endParaRPr lang="es-ES"/>
          </a:p>
        </p:txBody>
      </p:sp>
      <p:grpSp>
        <p:nvGrpSpPr>
          <p:cNvPr id="25" name="24 Grupo"/>
          <p:cNvGrpSpPr/>
          <p:nvPr/>
        </p:nvGrpSpPr>
        <p:grpSpPr>
          <a:xfrm>
            <a:off x="2336800" y="1676400"/>
            <a:ext cx="4495800" cy="990600"/>
            <a:chOff x="2336800" y="1676400"/>
            <a:chExt cx="4495800" cy="990600"/>
          </a:xfrm>
        </p:grpSpPr>
        <p:sp>
          <p:nvSpPr>
            <p:cNvPr id="76803" name="Text Box 3"/>
            <p:cNvSpPr txBox="1">
              <a:spLocks noChangeArrowheads="1"/>
            </p:cNvSpPr>
            <p:nvPr/>
          </p:nvSpPr>
          <p:spPr bwMode="auto">
            <a:xfrm>
              <a:off x="5029200" y="1676400"/>
              <a:ext cx="16764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Pedidos</a:t>
              </a:r>
              <a:endParaRPr lang="es-ES" b="1" dirty="0">
                <a:latin typeface="Arial" charset="0"/>
              </a:endParaRPr>
            </a:p>
          </p:txBody>
        </p:sp>
        <p:sp>
          <p:nvSpPr>
            <p:cNvPr id="76804" name="Text Box 4"/>
            <p:cNvSpPr txBox="1">
              <a:spLocks noChangeArrowheads="1"/>
            </p:cNvSpPr>
            <p:nvPr/>
          </p:nvSpPr>
          <p:spPr bwMode="auto">
            <a:xfrm>
              <a:off x="2514600" y="16764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Clientes</a:t>
              </a:r>
              <a:endParaRPr lang="es-ES" b="1">
                <a:latin typeface="Arial" charset="0"/>
              </a:endParaRPr>
            </a:p>
          </p:txBody>
        </p:sp>
        <p:sp>
          <p:nvSpPr>
            <p:cNvPr id="76805" name="Line 5"/>
            <p:cNvSpPr>
              <a:spLocks noChangeShapeType="1"/>
            </p:cNvSpPr>
            <p:nvPr/>
          </p:nvSpPr>
          <p:spPr bwMode="auto">
            <a:xfrm>
              <a:off x="4191000" y="1905000"/>
              <a:ext cx="838200" cy="0"/>
            </a:xfrm>
            <a:prstGeom prst="line">
              <a:avLst/>
            </a:prstGeom>
            <a:noFill/>
            <a:ln w="9525">
              <a:solidFill>
                <a:schemeClr val="tx1"/>
              </a:solidFill>
              <a:round/>
              <a:headEnd/>
              <a:tailEnd/>
            </a:ln>
            <a:effectLst/>
          </p:spPr>
          <p:txBody>
            <a:bodyPr wrap="none"/>
            <a:lstStyle/>
            <a:p>
              <a:endParaRPr lang="es-MX"/>
            </a:p>
          </p:txBody>
        </p:sp>
        <p:sp>
          <p:nvSpPr>
            <p:cNvPr id="76806" name="Text Box 6"/>
            <p:cNvSpPr txBox="1">
              <a:spLocks noChangeArrowheads="1"/>
            </p:cNvSpPr>
            <p:nvPr/>
          </p:nvSpPr>
          <p:spPr bwMode="auto">
            <a:xfrm>
              <a:off x="2336800" y="2209800"/>
              <a:ext cx="4495800" cy="457200"/>
            </a:xfrm>
            <a:prstGeom prst="rect">
              <a:avLst/>
            </a:prstGeom>
            <a:noFill/>
            <a:ln w="28575">
              <a:noFill/>
              <a:miter lim="800000"/>
              <a:headEnd/>
              <a:tailEnd/>
            </a:ln>
            <a:effectLst/>
          </p:spPr>
          <p:txBody>
            <a:bodyPr>
              <a:spAutoFit/>
            </a:bodyPr>
            <a:lstStyle/>
            <a:p>
              <a:pPr algn="ctr">
                <a:spcBef>
                  <a:spcPct val="50000"/>
                </a:spcBef>
              </a:pPr>
              <a:r>
                <a:rPr lang="es-MX" b="1" dirty="0">
                  <a:latin typeface="Arial" charset="0"/>
                </a:rPr>
                <a:t>E. Normal            E. débil</a:t>
              </a:r>
              <a:endParaRPr lang="es-ES" b="1" dirty="0">
                <a:latin typeface="Arial" charset="0"/>
              </a:endParaRPr>
            </a:p>
          </p:txBody>
        </p:sp>
        <p:sp>
          <p:nvSpPr>
            <p:cNvPr id="76811" name="Line 11"/>
            <p:cNvSpPr>
              <a:spLocks noChangeShapeType="1"/>
            </p:cNvSpPr>
            <p:nvPr/>
          </p:nvSpPr>
          <p:spPr bwMode="auto">
            <a:xfrm flipV="1">
              <a:off x="4876800" y="1752600"/>
              <a:ext cx="152400" cy="152400"/>
            </a:xfrm>
            <a:prstGeom prst="line">
              <a:avLst/>
            </a:prstGeom>
            <a:noFill/>
            <a:ln w="9525">
              <a:solidFill>
                <a:schemeClr val="tx1"/>
              </a:solidFill>
              <a:round/>
              <a:headEnd/>
              <a:tailEnd/>
            </a:ln>
            <a:effectLst/>
          </p:spPr>
          <p:txBody>
            <a:bodyPr wrap="none"/>
            <a:lstStyle/>
            <a:p>
              <a:endParaRPr lang="es-MX"/>
            </a:p>
          </p:txBody>
        </p:sp>
        <p:sp>
          <p:nvSpPr>
            <p:cNvPr id="76812" name="Line 12"/>
            <p:cNvSpPr>
              <a:spLocks noChangeShapeType="1"/>
            </p:cNvSpPr>
            <p:nvPr/>
          </p:nvSpPr>
          <p:spPr bwMode="auto">
            <a:xfrm>
              <a:off x="4876800" y="1905000"/>
              <a:ext cx="152400" cy="152400"/>
            </a:xfrm>
            <a:prstGeom prst="line">
              <a:avLst/>
            </a:prstGeom>
            <a:noFill/>
            <a:ln w="9525">
              <a:solidFill>
                <a:schemeClr val="tx1"/>
              </a:solidFill>
              <a:round/>
              <a:headEnd/>
              <a:tailEnd/>
            </a:ln>
            <a:effectLst/>
          </p:spPr>
          <p:txBody>
            <a:bodyPr wrap="none"/>
            <a:lstStyle/>
            <a:p>
              <a:endParaRPr lang="es-MX"/>
            </a:p>
          </p:txBody>
        </p:sp>
        <p:sp>
          <p:nvSpPr>
            <p:cNvPr id="76813" name="Line 13"/>
            <p:cNvSpPr>
              <a:spLocks noChangeShapeType="1"/>
            </p:cNvSpPr>
            <p:nvPr/>
          </p:nvSpPr>
          <p:spPr bwMode="auto">
            <a:xfrm>
              <a:off x="4343400" y="1828800"/>
              <a:ext cx="0" cy="152400"/>
            </a:xfrm>
            <a:prstGeom prst="line">
              <a:avLst/>
            </a:prstGeom>
            <a:noFill/>
            <a:ln w="9525">
              <a:solidFill>
                <a:schemeClr val="tx1"/>
              </a:solidFill>
              <a:round/>
              <a:headEnd/>
              <a:tailEnd/>
            </a:ln>
            <a:effectLst/>
          </p:spPr>
          <p:txBody>
            <a:bodyPr wrap="none"/>
            <a:lstStyle/>
            <a:p>
              <a:endParaRPr lang="es-MX"/>
            </a:p>
          </p:txBody>
        </p:sp>
      </p:grpSp>
    </p:spTree>
    <p:extLst>
      <p:ext uri="{BB962C8B-B14F-4D97-AF65-F5344CB8AC3E}">
        <p14:creationId xmlns:p14="http://schemas.microsoft.com/office/powerpoint/2010/main" val="4043580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box(in)">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53394EB-86E4-4614-A26D-0D4A96394EB4}" type="slidenum">
              <a:rPr lang="es-ES"/>
              <a:pPr/>
              <a:t>3</a:t>
            </a:fld>
            <a:endParaRPr lang="es-ES"/>
          </a:p>
        </p:txBody>
      </p:sp>
      <p:sp>
        <p:nvSpPr>
          <p:cNvPr id="67586" name="Rectangle 2"/>
          <p:cNvSpPr>
            <a:spLocks noGrp="1" noChangeArrowheads="1"/>
          </p:cNvSpPr>
          <p:nvPr>
            <p:ph type="title"/>
          </p:nvPr>
        </p:nvSpPr>
        <p:spPr/>
        <p:txBody>
          <a:bodyPr/>
          <a:lstStyle/>
          <a:p>
            <a:r>
              <a:rPr lang="es-MX"/>
              <a:t>Espacio del problema</a:t>
            </a:r>
            <a:endParaRPr lang="es-ES"/>
          </a:p>
        </p:txBody>
      </p:sp>
      <p:sp>
        <p:nvSpPr>
          <p:cNvPr id="67587" name="Rectangle 3"/>
          <p:cNvSpPr>
            <a:spLocks noGrp="1" noChangeArrowheads="1"/>
          </p:cNvSpPr>
          <p:nvPr>
            <p:ph type="body" idx="1"/>
          </p:nvPr>
        </p:nvSpPr>
        <p:spPr/>
        <p:txBody>
          <a:bodyPr/>
          <a:lstStyle/>
          <a:p>
            <a:r>
              <a:rPr lang="es-MX"/>
              <a:t>El espacio del problema define características con que contará la BD que se desea desarrollar. Generalmente la definición del espacio del problema se ha realizado de manera textual y en ella se define las necesidades requeridas por la BD.</a:t>
            </a:r>
          </a:p>
          <a:p>
            <a:endParaRPr lang="es-MX"/>
          </a:p>
          <a:p>
            <a:r>
              <a:rPr lang="es-MX"/>
              <a:t>Una buena definición del espacio del problema se lleva a cabo analizando todos los procesos en donde se desarrollará la BD.</a:t>
            </a:r>
            <a:endParaRPr lang="es-E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4 Marcador de número de diapositiva"/>
          <p:cNvSpPr>
            <a:spLocks noGrp="1"/>
          </p:cNvSpPr>
          <p:nvPr>
            <p:ph type="sldNum" sz="quarter" idx="12"/>
          </p:nvPr>
        </p:nvSpPr>
        <p:spPr/>
        <p:txBody>
          <a:bodyPr/>
          <a:lstStyle/>
          <a:p>
            <a:fld id="{70468260-F945-4951-AB78-0546916FCE3E}" type="slidenum">
              <a:rPr lang="es-ES"/>
              <a:pPr/>
              <a:t>30</a:t>
            </a:fld>
            <a:endParaRPr lang="es-ES"/>
          </a:p>
        </p:txBody>
      </p:sp>
      <p:sp>
        <p:nvSpPr>
          <p:cNvPr id="81922" name="Rectangle 2"/>
          <p:cNvSpPr>
            <a:spLocks noGrp="1" noChangeArrowheads="1"/>
          </p:cNvSpPr>
          <p:nvPr>
            <p:ph type="title"/>
          </p:nvPr>
        </p:nvSpPr>
        <p:spPr/>
        <p:txBody>
          <a:bodyPr/>
          <a:lstStyle/>
          <a:p>
            <a:r>
              <a:rPr lang="es-MX"/>
              <a:t>Clasificación de entidades</a:t>
            </a:r>
            <a:endParaRPr lang="es-ES"/>
          </a:p>
        </p:txBody>
      </p:sp>
      <p:sp>
        <p:nvSpPr>
          <p:cNvPr id="81926" name="Rectangle 6"/>
          <p:cNvSpPr>
            <a:spLocks noChangeArrowheads="1"/>
          </p:cNvSpPr>
          <p:nvPr/>
        </p:nvSpPr>
        <p:spPr bwMode="auto">
          <a:xfrm>
            <a:off x="914400" y="1447800"/>
            <a:ext cx="8031163"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a:latin typeface="Arial" charset="0"/>
              </a:rPr>
              <a:t>1.- Entidad Principal</a:t>
            </a:r>
            <a:r>
              <a:rPr lang="es-MX" sz="2800">
                <a:latin typeface="Arial" charset="0"/>
              </a:rPr>
              <a:t>: Es la entidad que compartirá su clave principal con la otra entidad la cual se le conocerá como entidad externa. La entidad principal siempre es la </a:t>
            </a:r>
            <a:r>
              <a:rPr lang="es-MX" sz="2800" b="1">
                <a:latin typeface="Arial" charset="0"/>
              </a:rPr>
              <a:t>entidad normal</a:t>
            </a:r>
            <a:r>
              <a:rPr lang="es-MX" sz="2800">
                <a:latin typeface="Arial" charset="0"/>
              </a:rPr>
              <a:t>.</a:t>
            </a:r>
          </a:p>
          <a:p>
            <a:pPr>
              <a:spcBef>
                <a:spcPct val="20000"/>
              </a:spcBef>
              <a:buClr>
                <a:schemeClr val="accent1"/>
              </a:buClr>
              <a:buSzPct val="80000"/>
              <a:buFont typeface="Wingdings" pitchFamily="2" charset="2"/>
              <a:buNone/>
            </a:pPr>
            <a:endParaRPr lang="es-MX" sz="2800">
              <a:latin typeface="Arial" charset="0"/>
            </a:endParaRPr>
          </a:p>
          <a:p>
            <a:pPr>
              <a:spcBef>
                <a:spcPct val="20000"/>
              </a:spcBef>
              <a:buClr>
                <a:schemeClr val="accent1"/>
              </a:buClr>
              <a:buSzPct val="80000"/>
              <a:buFont typeface="Wingdings" pitchFamily="2" charset="2"/>
              <a:buNone/>
            </a:pPr>
            <a:r>
              <a:rPr lang="es-MX" sz="2800" b="1">
                <a:latin typeface="Arial" charset="0"/>
              </a:rPr>
              <a:t>2.- Entidad Externa</a:t>
            </a:r>
            <a:r>
              <a:rPr lang="es-MX" sz="2800">
                <a:latin typeface="Arial" charset="0"/>
              </a:rPr>
              <a:t>: Es la entidad que contendrá la clave principal de la entidad principal. Generalmente es la </a:t>
            </a:r>
            <a:r>
              <a:rPr lang="es-MX" sz="2800" b="1">
                <a:latin typeface="Arial" charset="0"/>
              </a:rPr>
              <a:t>entidad débil</a:t>
            </a:r>
            <a:r>
              <a:rPr lang="es-MX" sz="2800">
                <a:latin typeface="Arial" charset="0"/>
              </a:rPr>
              <a:t>.</a:t>
            </a:r>
            <a:endParaRPr lang="es-ES" sz="2800">
              <a:latin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4 Marcador de número de diapositiva"/>
          <p:cNvSpPr>
            <a:spLocks noGrp="1"/>
          </p:cNvSpPr>
          <p:nvPr>
            <p:ph type="sldNum" sz="quarter" idx="12"/>
          </p:nvPr>
        </p:nvSpPr>
        <p:spPr/>
        <p:txBody>
          <a:bodyPr/>
          <a:lstStyle/>
          <a:p>
            <a:fld id="{4F3419FB-30A6-4FCE-983B-23CD536662C2}" type="slidenum">
              <a:rPr lang="es-ES"/>
              <a:pPr/>
              <a:t>31</a:t>
            </a:fld>
            <a:endParaRPr lang="es-ES"/>
          </a:p>
        </p:txBody>
      </p:sp>
      <p:sp>
        <p:nvSpPr>
          <p:cNvPr id="82946" name="Rectangle 2"/>
          <p:cNvSpPr>
            <a:spLocks noGrp="1" noChangeArrowheads="1"/>
          </p:cNvSpPr>
          <p:nvPr>
            <p:ph type="title"/>
          </p:nvPr>
        </p:nvSpPr>
        <p:spPr/>
        <p:txBody>
          <a:bodyPr/>
          <a:lstStyle/>
          <a:p>
            <a:r>
              <a:rPr lang="es-MX"/>
              <a:t>Entidades participantes</a:t>
            </a:r>
            <a:endParaRPr lang="es-ES"/>
          </a:p>
        </p:txBody>
      </p:sp>
      <p:sp>
        <p:nvSpPr>
          <p:cNvPr id="82950" name="Text Box 6"/>
          <p:cNvSpPr txBox="1">
            <a:spLocks noChangeArrowheads="1"/>
          </p:cNvSpPr>
          <p:nvPr/>
        </p:nvSpPr>
        <p:spPr bwMode="auto">
          <a:xfrm>
            <a:off x="2336800" y="22098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grpSp>
        <p:nvGrpSpPr>
          <p:cNvPr id="82963" name="Group 19"/>
          <p:cNvGrpSpPr>
            <a:grpSpLocks/>
          </p:cNvGrpSpPr>
          <p:nvPr/>
        </p:nvGrpSpPr>
        <p:grpSpPr bwMode="auto">
          <a:xfrm>
            <a:off x="2514600" y="1676400"/>
            <a:ext cx="4191000" cy="495300"/>
            <a:chOff x="1584" y="1056"/>
            <a:chExt cx="2640" cy="312"/>
          </a:xfrm>
        </p:grpSpPr>
        <p:sp>
          <p:nvSpPr>
            <p:cNvPr id="82947" name="Text Box 3"/>
            <p:cNvSpPr txBox="1">
              <a:spLocks noChangeArrowheads="1"/>
            </p:cNvSpPr>
            <p:nvPr/>
          </p:nvSpPr>
          <p:spPr bwMode="auto">
            <a:xfrm>
              <a:off x="3168" y="1056"/>
              <a:ext cx="1056"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Pedidos</a:t>
              </a:r>
              <a:endParaRPr lang="es-ES" b="1">
                <a:latin typeface="Arial" charset="0"/>
              </a:endParaRPr>
            </a:p>
          </p:txBody>
        </p:sp>
        <p:sp>
          <p:nvSpPr>
            <p:cNvPr id="82948" name="Text Box 4"/>
            <p:cNvSpPr txBox="1">
              <a:spLocks noChangeArrowheads="1"/>
            </p:cNvSpPr>
            <p:nvPr/>
          </p:nvSpPr>
          <p:spPr bwMode="auto">
            <a:xfrm>
              <a:off x="1584" y="1056"/>
              <a:ext cx="1056"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Clientes</a:t>
              </a:r>
              <a:endParaRPr lang="es-ES" b="1">
                <a:latin typeface="Arial" charset="0"/>
              </a:endParaRPr>
            </a:p>
          </p:txBody>
        </p:sp>
        <p:sp>
          <p:nvSpPr>
            <p:cNvPr id="82949" name="Line 5"/>
            <p:cNvSpPr>
              <a:spLocks noChangeShapeType="1"/>
            </p:cNvSpPr>
            <p:nvPr/>
          </p:nvSpPr>
          <p:spPr bwMode="auto">
            <a:xfrm>
              <a:off x="2640" y="1200"/>
              <a:ext cx="528" cy="0"/>
            </a:xfrm>
            <a:prstGeom prst="line">
              <a:avLst/>
            </a:prstGeom>
            <a:noFill/>
            <a:ln w="9525">
              <a:solidFill>
                <a:schemeClr val="tx1"/>
              </a:solidFill>
              <a:round/>
              <a:headEnd/>
              <a:tailEnd/>
            </a:ln>
            <a:effectLst/>
          </p:spPr>
          <p:txBody>
            <a:bodyPr wrap="none"/>
            <a:lstStyle/>
            <a:p>
              <a:endParaRPr lang="es-MX"/>
            </a:p>
          </p:txBody>
        </p:sp>
        <p:sp>
          <p:nvSpPr>
            <p:cNvPr id="82955" name="Line 11"/>
            <p:cNvSpPr>
              <a:spLocks noChangeShapeType="1"/>
            </p:cNvSpPr>
            <p:nvPr/>
          </p:nvSpPr>
          <p:spPr bwMode="auto">
            <a:xfrm flipV="1">
              <a:off x="3072" y="1104"/>
              <a:ext cx="96" cy="96"/>
            </a:xfrm>
            <a:prstGeom prst="line">
              <a:avLst/>
            </a:prstGeom>
            <a:noFill/>
            <a:ln w="9525">
              <a:solidFill>
                <a:schemeClr val="tx1"/>
              </a:solidFill>
              <a:round/>
              <a:headEnd/>
              <a:tailEnd/>
            </a:ln>
            <a:effectLst/>
          </p:spPr>
          <p:txBody>
            <a:bodyPr wrap="none"/>
            <a:lstStyle/>
            <a:p>
              <a:endParaRPr lang="es-MX"/>
            </a:p>
          </p:txBody>
        </p:sp>
        <p:sp>
          <p:nvSpPr>
            <p:cNvPr id="82956" name="Line 12"/>
            <p:cNvSpPr>
              <a:spLocks noChangeShapeType="1"/>
            </p:cNvSpPr>
            <p:nvPr/>
          </p:nvSpPr>
          <p:spPr bwMode="auto">
            <a:xfrm>
              <a:off x="3072" y="1200"/>
              <a:ext cx="96" cy="96"/>
            </a:xfrm>
            <a:prstGeom prst="line">
              <a:avLst/>
            </a:prstGeom>
            <a:noFill/>
            <a:ln w="9525">
              <a:solidFill>
                <a:schemeClr val="tx1"/>
              </a:solidFill>
              <a:round/>
              <a:headEnd/>
              <a:tailEnd/>
            </a:ln>
            <a:effectLst/>
          </p:spPr>
          <p:txBody>
            <a:bodyPr wrap="none"/>
            <a:lstStyle/>
            <a:p>
              <a:endParaRPr lang="es-MX"/>
            </a:p>
          </p:txBody>
        </p:sp>
        <p:sp>
          <p:nvSpPr>
            <p:cNvPr id="82957" name="Line 13"/>
            <p:cNvSpPr>
              <a:spLocks noChangeShapeType="1"/>
            </p:cNvSpPr>
            <p:nvPr/>
          </p:nvSpPr>
          <p:spPr bwMode="auto">
            <a:xfrm>
              <a:off x="2736" y="1152"/>
              <a:ext cx="0" cy="96"/>
            </a:xfrm>
            <a:prstGeom prst="line">
              <a:avLst/>
            </a:prstGeom>
            <a:noFill/>
            <a:ln w="9525">
              <a:solidFill>
                <a:schemeClr val="tx1"/>
              </a:solidFill>
              <a:round/>
              <a:headEnd/>
              <a:tailEnd/>
            </a:ln>
            <a:effectLst/>
          </p:spPr>
          <p:txBody>
            <a:bodyPr wrap="none"/>
            <a:lstStyle/>
            <a:p>
              <a:endParaRPr lang="es-MX"/>
            </a:p>
          </p:txBody>
        </p:sp>
      </p:grpSp>
      <p:sp>
        <p:nvSpPr>
          <p:cNvPr id="82961" name="Text Box 17"/>
          <p:cNvSpPr txBox="1">
            <a:spLocks noChangeArrowheads="1"/>
          </p:cNvSpPr>
          <p:nvPr/>
        </p:nvSpPr>
        <p:spPr bwMode="auto">
          <a:xfrm>
            <a:off x="2336800" y="25400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Principal            E. Externa</a:t>
            </a:r>
            <a:endParaRPr lang="es-ES" b="1">
              <a:latin typeface="Arial" charset="0"/>
            </a:endParaRPr>
          </a:p>
        </p:txBody>
      </p:sp>
      <p:grpSp>
        <p:nvGrpSpPr>
          <p:cNvPr id="28" name="27 Grupo"/>
          <p:cNvGrpSpPr/>
          <p:nvPr/>
        </p:nvGrpSpPr>
        <p:grpSpPr>
          <a:xfrm>
            <a:off x="2336800" y="3606800"/>
            <a:ext cx="4597400" cy="1295400"/>
            <a:chOff x="2336800" y="3606800"/>
            <a:chExt cx="4597400" cy="1295400"/>
          </a:xfrm>
        </p:grpSpPr>
        <p:sp>
          <p:nvSpPr>
            <p:cNvPr id="82951" name="Text Box 7"/>
            <p:cNvSpPr txBox="1">
              <a:spLocks noChangeArrowheads="1"/>
            </p:cNvSpPr>
            <p:nvPr/>
          </p:nvSpPr>
          <p:spPr bwMode="auto">
            <a:xfrm>
              <a:off x="5029200" y="3606800"/>
              <a:ext cx="19050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Productos</a:t>
              </a:r>
              <a:endParaRPr lang="es-ES" b="1" dirty="0">
                <a:latin typeface="Arial" charset="0"/>
              </a:endParaRPr>
            </a:p>
          </p:txBody>
        </p:sp>
        <p:sp>
          <p:nvSpPr>
            <p:cNvPr id="82952" name="Text Box 8"/>
            <p:cNvSpPr txBox="1">
              <a:spLocks noChangeArrowheads="1"/>
            </p:cNvSpPr>
            <p:nvPr/>
          </p:nvSpPr>
          <p:spPr bwMode="auto">
            <a:xfrm>
              <a:off x="2514600" y="3606800"/>
              <a:ext cx="16764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Familias</a:t>
              </a:r>
              <a:endParaRPr lang="es-ES" b="1">
                <a:latin typeface="Arial" charset="0"/>
              </a:endParaRPr>
            </a:p>
          </p:txBody>
        </p:sp>
        <p:sp>
          <p:nvSpPr>
            <p:cNvPr id="82953" name="Line 9"/>
            <p:cNvSpPr>
              <a:spLocks noChangeShapeType="1"/>
            </p:cNvSpPr>
            <p:nvPr/>
          </p:nvSpPr>
          <p:spPr bwMode="auto">
            <a:xfrm>
              <a:off x="4191000" y="3848100"/>
              <a:ext cx="838200" cy="0"/>
            </a:xfrm>
            <a:prstGeom prst="line">
              <a:avLst/>
            </a:prstGeom>
            <a:noFill/>
            <a:ln w="9525">
              <a:solidFill>
                <a:schemeClr val="tx1"/>
              </a:solidFill>
              <a:round/>
              <a:headEnd/>
              <a:tailEnd/>
            </a:ln>
            <a:effectLst/>
          </p:spPr>
          <p:txBody>
            <a:bodyPr wrap="none"/>
            <a:lstStyle/>
            <a:p>
              <a:endParaRPr lang="es-MX"/>
            </a:p>
          </p:txBody>
        </p:sp>
        <p:sp>
          <p:nvSpPr>
            <p:cNvPr id="82954" name="Text Box 10"/>
            <p:cNvSpPr txBox="1">
              <a:spLocks noChangeArrowheads="1"/>
            </p:cNvSpPr>
            <p:nvPr/>
          </p:nvSpPr>
          <p:spPr bwMode="auto">
            <a:xfrm>
              <a:off x="2336800" y="41529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Normal            E. débil</a:t>
              </a:r>
              <a:endParaRPr lang="es-ES" b="1">
                <a:latin typeface="Arial" charset="0"/>
              </a:endParaRPr>
            </a:p>
          </p:txBody>
        </p:sp>
        <p:sp>
          <p:nvSpPr>
            <p:cNvPr id="82958" name="Line 14"/>
            <p:cNvSpPr>
              <a:spLocks noChangeShapeType="1"/>
            </p:cNvSpPr>
            <p:nvPr/>
          </p:nvSpPr>
          <p:spPr bwMode="auto">
            <a:xfrm flipV="1">
              <a:off x="4876800" y="3695700"/>
              <a:ext cx="152400" cy="152400"/>
            </a:xfrm>
            <a:prstGeom prst="line">
              <a:avLst/>
            </a:prstGeom>
            <a:noFill/>
            <a:ln w="9525">
              <a:solidFill>
                <a:schemeClr val="tx1"/>
              </a:solidFill>
              <a:round/>
              <a:headEnd/>
              <a:tailEnd/>
            </a:ln>
            <a:effectLst/>
          </p:spPr>
          <p:txBody>
            <a:bodyPr wrap="none"/>
            <a:lstStyle/>
            <a:p>
              <a:endParaRPr lang="es-MX"/>
            </a:p>
          </p:txBody>
        </p:sp>
        <p:sp>
          <p:nvSpPr>
            <p:cNvPr id="82959" name="Line 15"/>
            <p:cNvSpPr>
              <a:spLocks noChangeShapeType="1"/>
            </p:cNvSpPr>
            <p:nvPr/>
          </p:nvSpPr>
          <p:spPr bwMode="auto">
            <a:xfrm>
              <a:off x="4876800" y="3848100"/>
              <a:ext cx="152400" cy="152400"/>
            </a:xfrm>
            <a:prstGeom prst="line">
              <a:avLst/>
            </a:prstGeom>
            <a:noFill/>
            <a:ln w="9525">
              <a:solidFill>
                <a:schemeClr val="tx1"/>
              </a:solidFill>
              <a:round/>
              <a:headEnd/>
              <a:tailEnd/>
            </a:ln>
            <a:effectLst/>
          </p:spPr>
          <p:txBody>
            <a:bodyPr wrap="none"/>
            <a:lstStyle/>
            <a:p>
              <a:endParaRPr lang="es-MX"/>
            </a:p>
          </p:txBody>
        </p:sp>
        <p:sp>
          <p:nvSpPr>
            <p:cNvPr id="82960" name="Line 16"/>
            <p:cNvSpPr>
              <a:spLocks noChangeShapeType="1"/>
            </p:cNvSpPr>
            <p:nvPr/>
          </p:nvSpPr>
          <p:spPr bwMode="auto">
            <a:xfrm>
              <a:off x="4343400" y="3771900"/>
              <a:ext cx="0" cy="152400"/>
            </a:xfrm>
            <a:prstGeom prst="line">
              <a:avLst/>
            </a:prstGeom>
            <a:noFill/>
            <a:ln w="9525">
              <a:solidFill>
                <a:schemeClr val="tx1"/>
              </a:solidFill>
              <a:round/>
              <a:headEnd/>
              <a:tailEnd/>
            </a:ln>
            <a:effectLst/>
          </p:spPr>
          <p:txBody>
            <a:bodyPr wrap="none"/>
            <a:lstStyle/>
            <a:p>
              <a:endParaRPr lang="es-MX"/>
            </a:p>
          </p:txBody>
        </p:sp>
        <p:sp>
          <p:nvSpPr>
            <p:cNvPr id="82962" name="Text Box 18"/>
            <p:cNvSpPr txBox="1">
              <a:spLocks noChangeArrowheads="1"/>
            </p:cNvSpPr>
            <p:nvPr/>
          </p:nvSpPr>
          <p:spPr bwMode="auto">
            <a:xfrm>
              <a:off x="2362200" y="4445000"/>
              <a:ext cx="4495800" cy="457200"/>
            </a:xfrm>
            <a:prstGeom prst="rect">
              <a:avLst/>
            </a:prstGeom>
            <a:noFill/>
            <a:ln w="28575">
              <a:noFill/>
              <a:miter lim="800000"/>
              <a:headEnd/>
              <a:tailEnd/>
            </a:ln>
            <a:effectLst/>
          </p:spPr>
          <p:txBody>
            <a:bodyPr>
              <a:spAutoFit/>
            </a:bodyPr>
            <a:lstStyle/>
            <a:p>
              <a:pPr algn="ctr">
                <a:spcBef>
                  <a:spcPct val="50000"/>
                </a:spcBef>
              </a:pPr>
              <a:r>
                <a:rPr lang="es-MX" b="1">
                  <a:latin typeface="Arial" charset="0"/>
                </a:rPr>
                <a:t>E. Principal            E. Externa</a:t>
              </a:r>
              <a:endParaRPr lang="es-ES" b="1">
                <a:latin typeface="Arial" charset="0"/>
              </a:endParaRPr>
            </a:p>
          </p:txBody>
        </p:sp>
      </p:grpSp>
      <p:grpSp>
        <p:nvGrpSpPr>
          <p:cNvPr id="29" name="28 Grupo"/>
          <p:cNvGrpSpPr/>
          <p:nvPr/>
        </p:nvGrpSpPr>
        <p:grpSpPr>
          <a:xfrm>
            <a:off x="2535560" y="5311364"/>
            <a:ext cx="4419600" cy="461665"/>
            <a:chOff x="2535560" y="5311364"/>
            <a:chExt cx="4419600" cy="461665"/>
          </a:xfrm>
        </p:grpSpPr>
        <p:sp>
          <p:nvSpPr>
            <p:cNvPr id="22" name="Text Box 7"/>
            <p:cNvSpPr txBox="1">
              <a:spLocks noChangeArrowheads="1"/>
            </p:cNvSpPr>
            <p:nvPr/>
          </p:nvSpPr>
          <p:spPr bwMode="auto">
            <a:xfrm>
              <a:off x="5050160" y="5311364"/>
              <a:ext cx="1905000" cy="461665"/>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smtClean="0">
                  <a:latin typeface="Arial" charset="0"/>
                </a:rPr>
                <a:t>Municipios</a:t>
              </a:r>
              <a:endParaRPr lang="es-ES" b="1" dirty="0">
                <a:latin typeface="Arial" charset="0"/>
              </a:endParaRPr>
            </a:p>
          </p:txBody>
        </p:sp>
        <p:sp>
          <p:nvSpPr>
            <p:cNvPr id="23" name="Text Box 8"/>
            <p:cNvSpPr txBox="1">
              <a:spLocks noChangeArrowheads="1"/>
            </p:cNvSpPr>
            <p:nvPr/>
          </p:nvSpPr>
          <p:spPr bwMode="auto">
            <a:xfrm>
              <a:off x="2535560" y="5311364"/>
              <a:ext cx="1676400" cy="46166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smtClean="0">
                  <a:latin typeface="Arial" charset="0"/>
                </a:rPr>
                <a:t>Estados</a:t>
              </a:r>
              <a:endParaRPr lang="es-ES" b="1" dirty="0">
                <a:latin typeface="Arial" charset="0"/>
              </a:endParaRPr>
            </a:p>
          </p:txBody>
        </p:sp>
        <p:sp>
          <p:nvSpPr>
            <p:cNvPr id="24" name="Line 9"/>
            <p:cNvSpPr>
              <a:spLocks noChangeShapeType="1"/>
            </p:cNvSpPr>
            <p:nvPr/>
          </p:nvSpPr>
          <p:spPr bwMode="auto">
            <a:xfrm>
              <a:off x="4211960" y="5552664"/>
              <a:ext cx="838200" cy="0"/>
            </a:xfrm>
            <a:prstGeom prst="line">
              <a:avLst/>
            </a:prstGeom>
            <a:noFill/>
            <a:ln w="9525">
              <a:solidFill>
                <a:schemeClr val="tx1"/>
              </a:solidFill>
              <a:round/>
              <a:headEnd/>
              <a:tailEnd/>
            </a:ln>
            <a:effectLst/>
          </p:spPr>
          <p:txBody>
            <a:bodyPr wrap="none"/>
            <a:lstStyle/>
            <a:p>
              <a:endParaRPr lang="es-MX"/>
            </a:p>
          </p:txBody>
        </p:sp>
        <p:sp>
          <p:nvSpPr>
            <p:cNvPr id="25" name="Line 14"/>
            <p:cNvSpPr>
              <a:spLocks noChangeShapeType="1"/>
            </p:cNvSpPr>
            <p:nvPr/>
          </p:nvSpPr>
          <p:spPr bwMode="auto">
            <a:xfrm flipV="1">
              <a:off x="4897760" y="5400264"/>
              <a:ext cx="152400" cy="152400"/>
            </a:xfrm>
            <a:prstGeom prst="line">
              <a:avLst/>
            </a:prstGeom>
            <a:noFill/>
            <a:ln w="9525">
              <a:solidFill>
                <a:schemeClr val="tx1"/>
              </a:solidFill>
              <a:round/>
              <a:headEnd/>
              <a:tailEnd/>
            </a:ln>
            <a:effectLst/>
          </p:spPr>
          <p:txBody>
            <a:bodyPr wrap="none"/>
            <a:lstStyle/>
            <a:p>
              <a:endParaRPr lang="es-MX"/>
            </a:p>
          </p:txBody>
        </p:sp>
        <p:sp>
          <p:nvSpPr>
            <p:cNvPr id="26" name="Line 15"/>
            <p:cNvSpPr>
              <a:spLocks noChangeShapeType="1"/>
            </p:cNvSpPr>
            <p:nvPr/>
          </p:nvSpPr>
          <p:spPr bwMode="auto">
            <a:xfrm>
              <a:off x="4897760" y="5552664"/>
              <a:ext cx="152400" cy="152400"/>
            </a:xfrm>
            <a:prstGeom prst="line">
              <a:avLst/>
            </a:prstGeom>
            <a:noFill/>
            <a:ln w="9525">
              <a:solidFill>
                <a:schemeClr val="tx1"/>
              </a:solidFill>
              <a:round/>
              <a:headEnd/>
              <a:tailEnd/>
            </a:ln>
            <a:effectLst/>
          </p:spPr>
          <p:txBody>
            <a:bodyPr wrap="none"/>
            <a:lstStyle/>
            <a:p>
              <a:endParaRPr lang="es-MX"/>
            </a:p>
          </p:txBody>
        </p:sp>
        <p:sp>
          <p:nvSpPr>
            <p:cNvPr id="27" name="Line 16"/>
            <p:cNvSpPr>
              <a:spLocks noChangeShapeType="1"/>
            </p:cNvSpPr>
            <p:nvPr/>
          </p:nvSpPr>
          <p:spPr bwMode="auto">
            <a:xfrm>
              <a:off x="4364360" y="5476464"/>
              <a:ext cx="0" cy="152400"/>
            </a:xfrm>
            <a:prstGeom prst="line">
              <a:avLst/>
            </a:prstGeom>
            <a:noFill/>
            <a:ln w="9525">
              <a:solidFill>
                <a:schemeClr val="tx1"/>
              </a:solidFill>
              <a:round/>
              <a:headEnd/>
              <a:tailEnd/>
            </a:ln>
            <a:effectLst/>
          </p:spPr>
          <p:txBody>
            <a:bodyPr wrap="none"/>
            <a:lstStyle/>
            <a:p>
              <a:endParaRPr lang="es-MX"/>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2963"/>
                                        </p:tgtEl>
                                        <p:attrNameLst>
                                          <p:attrName>style.visibility</p:attrName>
                                        </p:attrNameLst>
                                      </p:cBhvr>
                                      <p:to>
                                        <p:strVal val="visible"/>
                                      </p:to>
                                    </p:set>
                                    <p:animEffect transition="in" filter="diamond(in)">
                                      <p:cBhvr>
                                        <p:cTn id="7" dur="2000"/>
                                        <p:tgtEl>
                                          <p:spTgt spid="82963"/>
                                        </p:tgtEl>
                                      </p:cBhvr>
                                    </p:animEffect>
                                  </p:childTnLst>
                                </p:cTn>
                              </p:par>
                              <p:par>
                                <p:cTn id="8" presetID="8" presetClass="entr" presetSubtype="16" fill="hold" grpId="0" nodeType="withEffect">
                                  <p:stCondLst>
                                    <p:cond delay="0"/>
                                  </p:stCondLst>
                                  <p:childTnLst>
                                    <p:set>
                                      <p:cBhvr>
                                        <p:cTn id="9" dur="1" fill="hold">
                                          <p:stCondLst>
                                            <p:cond delay="0"/>
                                          </p:stCondLst>
                                        </p:cTn>
                                        <p:tgtEl>
                                          <p:spTgt spid="82961"/>
                                        </p:tgtEl>
                                        <p:attrNameLst>
                                          <p:attrName>style.visibility</p:attrName>
                                        </p:attrNameLst>
                                      </p:cBhvr>
                                      <p:to>
                                        <p:strVal val="visible"/>
                                      </p:to>
                                    </p:set>
                                    <p:animEffect transition="in" filter="diamond(in)">
                                      <p:cBhvr>
                                        <p:cTn id="10" dur="2000"/>
                                        <p:tgtEl>
                                          <p:spTgt spid="82961"/>
                                        </p:tgtEl>
                                      </p:cBhvr>
                                    </p:animEffect>
                                  </p:childTnLst>
                                </p:cTn>
                              </p:par>
                              <p:par>
                                <p:cTn id="11" presetID="8" presetClass="entr" presetSubtype="16" fill="hold" grpId="0" nodeType="withEffect">
                                  <p:stCondLst>
                                    <p:cond delay="0"/>
                                  </p:stCondLst>
                                  <p:childTnLst>
                                    <p:set>
                                      <p:cBhvr>
                                        <p:cTn id="12" dur="1" fill="hold">
                                          <p:stCondLst>
                                            <p:cond delay="0"/>
                                          </p:stCondLst>
                                        </p:cTn>
                                        <p:tgtEl>
                                          <p:spTgt spid="82950"/>
                                        </p:tgtEl>
                                        <p:attrNameLst>
                                          <p:attrName>style.visibility</p:attrName>
                                        </p:attrNameLst>
                                      </p:cBhvr>
                                      <p:to>
                                        <p:strVal val="visible"/>
                                      </p:to>
                                    </p:set>
                                    <p:animEffect transition="in" filter="diamond(in)">
                                      <p:cBhvr>
                                        <p:cTn id="13" dur="2000"/>
                                        <p:tgtEl>
                                          <p:spTgt spid="8295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blinds(horizontal)">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4" presetClass="entr" presetSubtype="16" fill="hold" nodeType="clickEffect">
                                  <p:stCondLst>
                                    <p:cond delay="0"/>
                                  </p:stCondLst>
                                  <p:childTnLst>
                                    <p:set>
                                      <p:cBhvr>
                                        <p:cTn id="22" dur="1" fill="hold">
                                          <p:stCondLst>
                                            <p:cond delay="0"/>
                                          </p:stCondLst>
                                        </p:cTn>
                                        <p:tgtEl>
                                          <p:spTgt spid="29"/>
                                        </p:tgtEl>
                                        <p:attrNameLst>
                                          <p:attrName>style.visibility</p:attrName>
                                        </p:attrNameLst>
                                      </p:cBhvr>
                                      <p:to>
                                        <p:strVal val="visible"/>
                                      </p:to>
                                    </p:set>
                                    <p:animEffect transition="in" filter="box(in)">
                                      <p:cBhvr>
                                        <p:cTn id="2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p:bldP spid="8296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A2CFB14F-73A7-4646-AA8E-D03B2E2C3FF9}" type="slidenum">
              <a:rPr lang="es-ES"/>
              <a:pPr/>
              <a:t>32</a:t>
            </a:fld>
            <a:endParaRPr lang="es-ES"/>
          </a:p>
        </p:txBody>
      </p:sp>
      <p:sp>
        <p:nvSpPr>
          <p:cNvPr id="78850" name="Rectangle 2"/>
          <p:cNvSpPr>
            <a:spLocks noGrp="1" noChangeArrowheads="1"/>
          </p:cNvSpPr>
          <p:nvPr>
            <p:ph type="title"/>
          </p:nvPr>
        </p:nvSpPr>
        <p:spPr>
          <a:xfrm>
            <a:off x="914400" y="0"/>
            <a:ext cx="8031163" cy="1143000"/>
          </a:xfrm>
        </p:spPr>
        <p:txBody>
          <a:bodyPr/>
          <a:lstStyle/>
          <a:p>
            <a:r>
              <a:rPr lang="es-MX"/>
              <a:t>Grado de una asociación</a:t>
            </a:r>
            <a:endParaRPr lang="es-ES"/>
          </a:p>
        </p:txBody>
      </p:sp>
      <p:sp>
        <p:nvSpPr>
          <p:cNvPr id="78851" name="Rectangle 3"/>
          <p:cNvSpPr>
            <a:spLocks noGrp="1" noChangeArrowheads="1"/>
          </p:cNvSpPr>
          <p:nvPr>
            <p:ph type="body" idx="1"/>
          </p:nvPr>
        </p:nvSpPr>
        <p:spPr/>
        <p:txBody>
          <a:bodyPr/>
          <a:lstStyle/>
          <a:p>
            <a:r>
              <a:rPr lang="es-MX" dirty="0"/>
              <a:t>Es el numero de entidades participantes en una asociación, se clasifican en :</a:t>
            </a:r>
          </a:p>
          <a:p>
            <a:endParaRPr lang="es-MX" dirty="0"/>
          </a:p>
          <a:p>
            <a:r>
              <a:rPr lang="es-MX" b="1" dirty="0"/>
              <a:t>1.- Asociación unaria:</a:t>
            </a:r>
            <a:r>
              <a:rPr lang="es-MX" dirty="0"/>
              <a:t> Es una asociación de una entidad consigo misma.</a:t>
            </a:r>
          </a:p>
          <a:p>
            <a:r>
              <a:rPr lang="es-MX" b="1" dirty="0"/>
              <a:t>2.- Asociación binaria:</a:t>
            </a:r>
            <a:r>
              <a:rPr lang="es-MX" dirty="0"/>
              <a:t> Es una asociación entre 2 entidades, este es el tipo de asociación más común.</a:t>
            </a:r>
          </a:p>
          <a:p>
            <a:r>
              <a:rPr lang="es-MX" b="1" dirty="0"/>
              <a:t>3.- Asociaciones ternarias: </a:t>
            </a:r>
            <a:r>
              <a:rPr lang="es-MX" dirty="0"/>
              <a:t>Es una asociación donde intervienen 3 entidades, este tipo de asociación es el menos conocido.</a:t>
            </a:r>
            <a:endParaRPr lang="es-E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5 Marcador de número de diapositiva"/>
          <p:cNvSpPr>
            <a:spLocks noGrp="1"/>
          </p:cNvSpPr>
          <p:nvPr>
            <p:ph type="sldNum" sz="quarter" idx="12"/>
          </p:nvPr>
        </p:nvSpPr>
        <p:spPr/>
        <p:txBody>
          <a:bodyPr/>
          <a:lstStyle/>
          <a:p>
            <a:fld id="{FFAE0B53-DEC3-4B0E-912A-102B5361A178}" type="slidenum">
              <a:rPr lang="es-ES"/>
              <a:pPr/>
              <a:t>33</a:t>
            </a:fld>
            <a:endParaRPr lang="es-ES"/>
          </a:p>
        </p:txBody>
      </p:sp>
      <p:sp>
        <p:nvSpPr>
          <p:cNvPr id="79875" name="Rectangle 3"/>
          <p:cNvSpPr>
            <a:spLocks noGrp="1" noChangeArrowheads="1"/>
          </p:cNvSpPr>
          <p:nvPr>
            <p:ph type="body" idx="1"/>
          </p:nvPr>
        </p:nvSpPr>
        <p:spPr/>
        <p:txBody>
          <a:bodyPr/>
          <a:lstStyle/>
          <a:p>
            <a:r>
              <a:rPr lang="es-MX"/>
              <a:t>Es el número máximo de ejemplares de una entidad que se pueden asociar con un ejemplar de otra entidad. Hay 3 variaciones:</a:t>
            </a:r>
          </a:p>
          <a:p>
            <a:endParaRPr lang="es-MX"/>
          </a:p>
          <a:p>
            <a:r>
              <a:rPr lang="es-MX"/>
              <a:t>1.- Asociación uno-a-uno.</a:t>
            </a:r>
          </a:p>
          <a:p>
            <a:r>
              <a:rPr lang="es-MX"/>
              <a:t>2.- Asociación uno-a-muchos.</a:t>
            </a:r>
          </a:p>
          <a:p>
            <a:r>
              <a:rPr lang="es-MX"/>
              <a:t>3.- Asociación muchos-a-muchos.</a:t>
            </a:r>
            <a:endParaRPr lang="es-ES"/>
          </a:p>
        </p:txBody>
      </p:sp>
      <p:sp>
        <p:nvSpPr>
          <p:cNvPr id="79874" name="Rectangle 2"/>
          <p:cNvSpPr>
            <a:spLocks noGrp="1" noChangeArrowheads="1"/>
          </p:cNvSpPr>
          <p:nvPr>
            <p:ph type="title"/>
          </p:nvPr>
        </p:nvSpPr>
        <p:spPr/>
        <p:txBody>
          <a:bodyPr/>
          <a:lstStyle/>
          <a:p>
            <a:r>
              <a:rPr lang="es-MX"/>
              <a:t>Cardinalidad de la asociación</a:t>
            </a:r>
            <a:endParaRPr lang="es-ES"/>
          </a:p>
        </p:txBody>
      </p:sp>
      <p:sp>
        <p:nvSpPr>
          <p:cNvPr id="79877" name="Line 5"/>
          <p:cNvSpPr>
            <a:spLocks noChangeShapeType="1"/>
          </p:cNvSpPr>
          <p:nvPr/>
        </p:nvSpPr>
        <p:spPr bwMode="auto">
          <a:xfrm flipV="1">
            <a:off x="5283200" y="3581400"/>
            <a:ext cx="1193800" cy="0"/>
          </a:xfrm>
          <a:prstGeom prst="line">
            <a:avLst/>
          </a:prstGeom>
          <a:noFill/>
          <a:ln w="9525">
            <a:solidFill>
              <a:schemeClr val="tx1"/>
            </a:solidFill>
            <a:round/>
            <a:headEnd/>
            <a:tailEnd/>
          </a:ln>
          <a:effectLst/>
        </p:spPr>
        <p:txBody>
          <a:bodyPr wrap="none"/>
          <a:lstStyle/>
          <a:p>
            <a:endParaRPr lang="es-MX"/>
          </a:p>
        </p:txBody>
      </p:sp>
      <p:sp>
        <p:nvSpPr>
          <p:cNvPr id="79878" name="Line 6"/>
          <p:cNvSpPr>
            <a:spLocks noChangeShapeType="1"/>
          </p:cNvSpPr>
          <p:nvPr/>
        </p:nvSpPr>
        <p:spPr bwMode="auto">
          <a:xfrm flipV="1">
            <a:off x="5969000" y="4038600"/>
            <a:ext cx="1193800" cy="0"/>
          </a:xfrm>
          <a:prstGeom prst="line">
            <a:avLst/>
          </a:prstGeom>
          <a:noFill/>
          <a:ln w="9525">
            <a:solidFill>
              <a:schemeClr val="tx1"/>
            </a:solidFill>
            <a:round/>
            <a:headEnd/>
            <a:tailEnd/>
          </a:ln>
          <a:effectLst/>
        </p:spPr>
        <p:txBody>
          <a:bodyPr wrap="none"/>
          <a:lstStyle/>
          <a:p>
            <a:endParaRPr lang="es-MX"/>
          </a:p>
        </p:txBody>
      </p:sp>
      <p:sp>
        <p:nvSpPr>
          <p:cNvPr id="79879" name="Line 7"/>
          <p:cNvSpPr>
            <a:spLocks noChangeShapeType="1"/>
          </p:cNvSpPr>
          <p:nvPr/>
        </p:nvSpPr>
        <p:spPr bwMode="auto">
          <a:xfrm flipV="1">
            <a:off x="6629400" y="4610100"/>
            <a:ext cx="1193800" cy="0"/>
          </a:xfrm>
          <a:prstGeom prst="line">
            <a:avLst/>
          </a:prstGeom>
          <a:noFill/>
          <a:ln w="9525">
            <a:solidFill>
              <a:schemeClr val="tx1"/>
            </a:solidFill>
            <a:round/>
            <a:headEnd/>
            <a:tailEnd/>
          </a:ln>
          <a:effectLst/>
        </p:spPr>
        <p:txBody>
          <a:bodyPr wrap="none"/>
          <a:lstStyle/>
          <a:p>
            <a:endParaRPr lang="es-MX"/>
          </a:p>
        </p:txBody>
      </p:sp>
      <p:sp>
        <p:nvSpPr>
          <p:cNvPr id="79880" name="Line 8"/>
          <p:cNvSpPr>
            <a:spLocks noChangeShapeType="1"/>
          </p:cNvSpPr>
          <p:nvPr/>
        </p:nvSpPr>
        <p:spPr bwMode="auto">
          <a:xfrm>
            <a:off x="5486400" y="3429000"/>
            <a:ext cx="0" cy="304800"/>
          </a:xfrm>
          <a:prstGeom prst="line">
            <a:avLst/>
          </a:prstGeom>
          <a:noFill/>
          <a:ln w="9525">
            <a:solidFill>
              <a:schemeClr val="tx1"/>
            </a:solidFill>
            <a:round/>
            <a:headEnd/>
            <a:tailEnd/>
          </a:ln>
          <a:effectLst/>
        </p:spPr>
        <p:txBody>
          <a:bodyPr wrap="none"/>
          <a:lstStyle/>
          <a:p>
            <a:endParaRPr lang="es-MX"/>
          </a:p>
        </p:txBody>
      </p:sp>
      <p:sp>
        <p:nvSpPr>
          <p:cNvPr id="79881" name="Line 9"/>
          <p:cNvSpPr>
            <a:spLocks noChangeShapeType="1"/>
          </p:cNvSpPr>
          <p:nvPr/>
        </p:nvSpPr>
        <p:spPr bwMode="auto">
          <a:xfrm>
            <a:off x="6299200" y="3429000"/>
            <a:ext cx="0" cy="304800"/>
          </a:xfrm>
          <a:prstGeom prst="line">
            <a:avLst/>
          </a:prstGeom>
          <a:noFill/>
          <a:ln w="9525">
            <a:solidFill>
              <a:schemeClr val="tx1"/>
            </a:solidFill>
            <a:round/>
            <a:headEnd/>
            <a:tailEnd/>
          </a:ln>
          <a:effectLst/>
        </p:spPr>
        <p:txBody>
          <a:bodyPr wrap="none"/>
          <a:lstStyle/>
          <a:p>
            <a:endParaRPr lang="es-MX"/>
          </a:p>
        </p:txBody>
      </p:sp>
      <p:sp>
        <p:nvSpPr>
          <p:cNvPr id="79882" name="Line 10"/>
          <p:cNvSpPr>
            <a:spLocks noChangeShapeType="1"/>
          </p:cNvSpPr>
          <p:nvPr/>
        </p:nvSpPr>
        <p:spPr bwMode="auto">
          <a:xfrm>
            <a:off x="6121400" y="3886200"/>
            <a:ext cx="0" cy="304800"/>
          </a:xfrm>
          <a:prstGeom prst="line">
            <a:avLst/>
          </a:prstGeom>
          <a:noFill/>
          <a:ln w="9525">
            <a:solidFill>
              <a:schemeClr val="tx1"/>
            </a:solidFill>
            <a:round/>
            <a:headEnd/>
            <a:tailEnd/>
          </a:ln>
          <a:effectLst/>
        </p:spPr>
        <p:txBody>
          <a:bodyPr wrap="none"/>
          <a:lstStyle/>
          <a:p>
            <a:endParaRPr lang="es-MX"/>
          </a:p>
        </p:txBody>
      </p:sp>
      <p:sp>
        <p:nvSpPr>
          <p:cNvPr id="79883" name="Line 11"/>
          <p:cNvSpPr>
            <a:spLocks noChangeShapeType="1"/>
          </p:cNvSpPr>
          <p:nvPr/>
        </p:nvSpPr>
        <p:spPr bwMode="auto">
          <a:xfrm flipH="1">
            <a:off x="6883400" y="3810000"/>
            <a:ext cx="228600" cy="228600"/>
          </a:xfrm>
          <a:prstGeom prst="line">
            <a:avLst/>
          </a:prstGeom>
          <a:noFill/>
          <a:ln w="9525">
            <a:solidFill>
              <a:schemeClr val="tx1"/>
            </a:solidFill>
            <a:round/>
            <a:headEnd/>
            <a:tailEnd/>
          </a:ln>
          <a:effectLst/>
        </p:spPr>
        <p:txBody>
          <a:bodyPr wrap="none"/>
          <a:lstStyle/>
          <a:p>
            <a:endParaRPr lang="es-MX"/>
          </a:p>
        </p:txBody>
      </p:sp>
      <p:sp>
        <p:nvSpPr>
          <p:cNvPr id="79884" name="Line 12"/>
          <p:cNvSpPr>
            <a:spLocks noChangeShapeType="1"/>
          </p:cNvSpPr>
          <p:nvPr/>
        </p:nvSpPr>
        <p:spPr bwMode="auto">
          <a:xfrm flipH="1">
            <a:off x="7505700" y="4394200"/>
            <a:ext cx="228600" cy="228600"/>
          </a:xfrm>
          <a:prstGeom prst="line">
            <a:avLst/>
          </a:prstGeom>
          <a:noFill/>
          <a:ln w="9525">
            <a:solidFill>
              <a:schemeClr val="tx1"/>
            </a:solidFill>
            <a:round/>
            <a:headEnd/>
            <a:tailEnd/>
          </a:ln>
          <a:effectLst/>
        </p:spPr>
        <p:txBody>
          <a:bodyPr wrap="none"/>
          <a:lstStyle/>
          <a:p>
            <a:endParaRPr lang="es-MX"/>
          </a:p>
        </p:txBody>
      </p:sp>
      <p:sp>
        <p:nvSpPr>
          <p:cNvPr id="79885" name="Line 13"/>
          <p:cNvSpPr>
            <a:spLocks noChangeShapeType="1"/>
          </p:cNvSpPr>
          <p:nvPr/>
        </p:nvSpPr>
        <p:spPr bwMode="auto">
          <a:xfrm flipH="1" flipV="1">
            <a:off x="7505700" y="4597400"/>
            <a:ext cx="228600" cy="228600"/>
          </a:xfrm>
          <a:prstGeom prst="line">
            <a:avLst/>
          </a:prstGeom>
          <a:noFill/>
          <a:ln w="9525">
            <a:solidFill>
              <a:schemeClr val="tx1"/>
            </a:solidFill>
            <a:round/>
            <a:headEnd/>
            <a:tailEnd/>
          </a:ln>
          <a:effectLst/>
        </p:spPr>
        <p:txBody>
          <a:bodyPr wrap="none"/>
          <a:lstStyle/>
          <a:p>
            <a:endParaRPr lang="es-MX"/>
          </a:p>
        </p:txBody>
      </p:sp>
      <p:sp>
        <p:nvSpPr>
          <p:cNvPr id="79886" name="Line 14"/>
          <p:cNvSpPr>
            <a:spLocks noChangeShapeType="1"/>
          </p:cNvSpPr>
          <p:nvPr/>
        </p:nvSpPr>
        <p:spPr bwMode="auto">
          <a:xfrm flipH="1" flipV="1">
            <a:off x="6896100" y="4038600"/>
            <a:ext cx="228600" cy="228600"/>
          </a:xfrm>
          <a:prstGeom prst="line">
            <a:avLst/>
          </a:prstGeom>
          <a:noFill/>
          <a:ln w="9525">
            <a:solidFill>
              <a:schemeClr val="tx1"/>
            </a:solidFill>
            <a:round/>
            <a:headEnd/>
            <a:tailEnd/>
          </a:ln>
          <a:effectLst/>
        </p:spPr>
        <p:txBody>
          <a:bodyPr wrap="none"/>
          <a:lstStyle/>
          <a:p>
            <a:endParaRPr lang="es-MX"/>
          </a:p>
        </p:txBody>
      </p:sp>
      <p:sp>
        <p:nvSpPr>
          <p:cNvPr id="79887" name="Line 15"/>
          <p:cNvSpPr>
            <a:spLocks noChangeShapeType="1"/>
          </p:cNvSpPr>
          <p:nvPr/>
        </p:nvSpPr>
        <p:spPr bwMode="auto">
          <a:xfrm>
            <a:off x="6642100" y="4381500"/>
            <a:ext cx="228600" cy="228600"/>
          </a:xfrm>
          <a:prstGeom prst="line">
            <a:avLst/>
          </a:prstGeom>
          <a:noFill/>
          <a:ln w="9525">
            <a:solidFill>
              <a:schemeClr val="tx1"/>
            </a:solidFill>
            <a:round/>
            <a:headEnd/>
            <a:tailEnd/>
          </a:ln>
          <a:effectLst/>
        </p:spPr>
        <p:txBody>
          <a:bodyPr wrap="none"/>
          <a:lstStyle/>
          <a:p>
            <a:endParaRPr lang="es-MX"/>
          </a:p>
        </p:txBody>
      </p:sp>
      <p:sp>
        <p:nvSpPr>
          <p:cNvPr id="79888" name="Line 16"/>
          <p:cNvSpPr>
            <a:spLocks noChangeShapeType="1"/>
          </p:cNvSpPr>
          <p:nvPr/>
        </p:nvSpPr>
        <p:spPr bwMode="auto">
          <a:xfrm flipV="1">
            <a:off x="6642100" y="4610100"/>
            <a:ext cx="228600" cy="228600"/>
          </a:xfrm>
          <a:prstGeom prst="line">
            <a:avLst/>
          </a:prstGeom>
          <a:noFill/>
          <a:ln w="9525">
            <a:solidFill>
              <a:schemeClr val="tx1"/>
            </a:solidFill>
            <a:round/>
            <a:headEnd/>
            <a:tailEnd/>
          </a:ln>
          <a:effectLst/>
        </p:spPr>
        <p:txBody>
          <a:bodyPr wrap="none"/>
          <a:lstStyle/>
          <a:p>
            <a:endParaRPr lang="es-MX"/>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34</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5 Marcador de número de diapositiva"/>
          <p:cNvSpPr>
            <a:spLocks noGrp="1"/>
          </p:cNvSpPr>
          <p:nvPr>
            <p:ph type="sldNum" sz="quarter" idx="12"/>
          </p:nvPr>
        </p:nvSpPr>
        <p:spPr/>
        <p:txBody>
          <a:bodyPr/>
          <a:lstStyle/>
          <a:p>
            <a:fld id="{B5D75B0A-224B-4D84-ABFB-CDA0A0FF1C52}" type="slidenum">
              <a:rPr lang="es-ES"/>
              <a:pPr/>
              <a:t>35</a:t>
            </a:fld>
            <a:endParaRPr lang="es-ES"/>
          </a:p>
        </p:txBody>
      </p:sp>
      <p:sp>
        <p:nvSpPr>
          <p:cNvPr id="69634" name="Rectangle 2"/>
          <p:cNvSpPr>
            <a:spLocks noGrp="1" noChangeArrowheads="1"/>
          </p:cNvSpPr>
          <p:nvPr>
            <p:ph type="title"/>
          </p:nvPr>
        </p:nvSpPr>
        <p:spPr/>
        <p:txBody>
          <a:bodyPr/>
          <a:lstStyle/>
          <a:p>
            <a:r>
              <a:rPr lang="es-MX"/>
              <a:t>Diseño de una Base de Datos</a:t>
            </a:r>
            <a:endParaRPr lang="es-ES"/>
          </a:p>
        </p:txBody>
      </p:sp>
      <p:sp>
        <p:nvSpPr>
          <p:cNvPr id="69636" name="Text Box 4"/>
          <p:cNvSpPr txBox="1">
            <a:spLocks noChangeArrowheads="1"/>
          </p:cNvSpPr>
          <p:nvPr/>
        </p:nvSpPr>
        <p:spPr bwMode="auto">
          <a:xfrm>
            <a:off x="2743200" y="1524000"/>
            <a:ext cx="39624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Espacio del problema</a:t>
            </a:r>
            <a:endParaRPr lang="es-ES" b="1">
              <a:latin typeface="Arial" charset="0"/>
            </a:endParaRPr>
          </a:p>
        </p:txBody>
      </p:sp>
      <p:sp>
        <p:nvSpPr>
          <p:cNvPr id="69637" name="Text Box 5"/>
          <p:cNvSpPr txBox="1">
            <a:spLocks noChangeArrowheads="1"/>
          </p:cNvSpPr>
          <p:nvPr/>
        </p:nvSpPr>
        <p:spPr bwMode="auto">
          <a:xfrm>
            <a:off x="2483768" y="2679700"/>
            <a:ext cx="4536504"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Modelo de Datos: </a:t>
            </a:r>
            <a:r>
              <a:rPr lang="es-MX" b="1" dirty="0" smtClean="0">
                <a:latin typeface="Arial" charset="0"/>
              </a:rPr>
              <a:t>        Modelo de datos conceptual</a:t>
            </a:r>
            <a:endParaRPr lang="es-ES" b="1" dirty="0">
              <a:latin typeface="Arial" charset="0"/>
            </a:endParaRPr>
          </a:p>
        </p:txBody>
      </p:sp>
      <p:sp>
        <p:nvSpPr>
          <p:cNvPr id="69638" name="Text Box 6"/>
          <p:cNvSpPr txBox="1">
            <a:spLocks noChangeArrowheads="1"/>
          </p:cNvSpPr>
          <p:nvPr/>
        </p:nvSpPr>
        <p:spPr bwMode="auto">
          <a:xfrm>
            <a:off x="2411760" y="4241800"/>
            <a:ext cx="4608512" cy="860425"/>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Esquema de BD: </a:t>
            </a:r>
            <a:r>
              <a:rPr lang="es-MX" b="1" dirty="0" smtClean="0">
                <a:latin typeface="Arial" charset="0"/>
              </a:rPr>
              <a:t>           Modelo de datos lógico</a:t>
            </a:r>
            <a:endParaRPr lang="es-ES" b="1" dirty="0">
              <a:latin typeface="Arial" charset="0"/>
            </a:endParaRPr>
          </a:p>
        </p:txBody>
      </p:sp>
      <p:sp>
        <p:nvSpPr>
          <p:cNvPr id="69639" name="Text Box 7"/>
          <p:cNvSpPr txBox="1">
            <a:spLocks noChangeArrowheads="1"/>
          </p:cNvSpPr>
          <p:nvPr/>
        </p:nvSpPr>
        <p:spPr bwMode="auto">
          <a:xfrm>
            <a:off x="2411760" y="5880100"/>
            <a:ext cx="4608512" cy="830997"/>
          </a:xfrm>
          <a:prstGeom prst="rect">
            <a:avLst/>
          </a:prstGeom>
          <a:noFill/>
          <a:ln w="38100" cmpd="dbl">
            <a:solidFill>
              <a:schemeClr val="tx2"/>
            </a:solidFill>
            <a:miter lim="800000"/>
            <a:headEnd/>
            <a:tailEnd/>
          </a:ln>
          <a:effectLst/>
        </p:spPr>
        <p:txBody>
          <a:bodyPr wrap="square">
            <a:spAutoFit/>
          </a:bodyPr>
          <a:lstStyle/>
          <a:p>
            <a:pPr algn="ctr">
              <a:spcBef>
                <a:spcPct val="50000"/>
              </a:spcBef>
            </a:pPr>
            <a:r>
              <a:rPr lang="es-MX" b="1" dirty="0">
                <a:latin typeface="Arial" charset="0"/>
              </a:rPr>
              <a:t>Implementación en la </a:t>
            </a:r>
            <a:r>
              <a:rPr lang="es-MX" b="1" dirty="0" smtClean="0">
                <a:latin typeface="Arial" charset="0"/>
              </a:rPr>
              <a:t>BD: modelo de datos físico</a:t>
            </a:r>
            <a:endParaRPr lang="es-ES" b="1" dirty="0">
              <a:latin typeface="Arial" charset="0"/>
            </a:endParaRPr>
          </a:p>
        </p:txBody>
      </p:sp>
      <p:sp>
        <p:nvSpPr>
          <p:cNvPr id="69640" name="AutoShape 8"/>
          <p:cNvSpPr>
            <a:spLocks noChangeArrowheads="1"/>
          </p:cNvSpPr>
          <p:nvPr/>
        </p:nvSpPr>
        <p:spPr bwMode="auto">
          <a:xfrm rot="5400000">
            <a:off x="4419600" y="20955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
        <p:nvSpPr>
          <p:cNvPr id="69641" name="AutoShape 9"/>
          <p:cNvSpPr>
            <a:spLocks noChangeArrowheads="1"/>
          </p:cNvSpPr>
          <p:nvPr/>
        </p:nvSpPr>
        <p:spPr bwMode="auto">
          <a:xfrm rot="5400000">
            <a:off x="4419600" y="3632200"/>
            <a:ext cx="609600" cy="533400"/>
          </a:xfrm>
          <a:prstGeom prst="chevron">
            <a:avLst>
              <a:gd name="adj" fmla="val 28571"/>
            </a:avLst>
          </a:prstGeom>
          <a:solidFill>
            <a:schemeClr val="accent1"/>
          </a:solidFill>
          <a:ln w="9525">
            <a:solidFill>
              <a:schemeClr val="tx1"/>
            </a:solidFill>
            <a:miter lim="800000"/>
            <a:headEnd/>
            <a:tailEnd/>
          </a:ln>
          <a:effectLst/>
        </p:spPr>
        <p:txBody>
          <a:bodyPr rot="10800000" vert="eaVert" wrap="none" anchor="ctr"/>
          <a:lstStyle/>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MX"/>
          </a:p>
          <a:p>
            <a:pPr algn="ctr"/>
            <a:endParaRPr lang="es-ES"/>
          </a:p>
        </p:txBody>
      </p:sp>
      <p:sp>
        <p:nvSpPr>
          <p:cNvPr id="69642" name="AutoShape 10"/>
          <p:cNvSpPr>
            <a:spLocks noChangeArrowheads="1"/>
          </p:cNvSpPr>
          <p:nvPr/>
        </p:nvSpPr>
        <p:spPr bwMode="auto">
          <a:xfrm rot="5400000">
            <a:off x="4419600" y="5207000"/>
            <a:ext cx="609600" cy="533400"/>
          </a:xfrm>
          <a:prstGeom prst="chevron">
            <a:avLst>
              <a:gd name="adj" fmla="val 28571"/>
            </a:avLst>
          </a:prstGeom>
          <a:solidFill>
            <a:schemeClr val="accent1"/>
          </a:solidFill>
          <a:ln w="9525">
            <a:solidFill>
              <a:schemeClr val="tx1"/>
            </a:solidFill>
            <a:miter lim="800000"/>
            <a:headEnd/>
            <a:tailEnd/>
          </a:ln>
          <a:effectLst/>
        </p:spPr>
        <p:txBody>
          <a:bodyPr wrap="none" anchor="ctr"/>
          <a:lstStyle/>
          <a:p>
            <a:endParaRPr lang="es-MX"/>
          </a:p>
        </p:txBody>
      </p:sp>
    </p:spTree>
    <p:extLst>
      <p:ext uri="{BB962C8B-B14F-4D97-AF65-F5344CB8AC3E}">
        <p14:creationId xmlns:p14="http://schemas.microsoft.com/office/powerpoint/2010/main" val="205694980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36</a:t>
            </a:fld>
            <a:endParaRPr lang="es-ES"/>
          </a:p>
        </p:txBody>
      </p:sp>
      <p:sp>
        <p:nvSpPr>
          <p:cNvPr id="70658" name="Rectangle 2"/>
          <p:cNvSpPr>
            <a:spLocks noGrp="1" noChangeArrowheads="1"/>
          </p:cNvSpPr>
          <p:nvPr>
            <p:ph type="title"/>
          </p:nvPr>
        </p:nvSpPr>
        <p:spPr/>
        <p:txBody>
          <a:bodyPr/>
          <a:lstStyle/>
          <a:p>
            <a:r>
              <a:rPr lang="es-MX" dirty="0"/>
              <a:t>Modelo de </a:t>
            </a:r>
            <a:r>
              <a:rPr lang="es-MX" dirty="0" smtClean="0"/>
              <a:t>datos: Clasificación</a:t>
            </a:r>
            <a:endParaRPr lang="es-ES" dirty="0"/>
          </a:p>
        </p:txBody>
      </p:sp>
      <p:sp>
        <p:nvSpPr>
          <p:cNvPr id="70659" name="Rectangle 3"/>
          <p:cNvSpPr>
            <a:spLocks noGrp="1" noChangeArrowheads="1"/>
          </p:cNvSpPr>
          <p:nvPr>
            <p:ph type="body" idx="1"/>
          </p:nvPr>
        </p:nvSpPr>
        <p:spPr/>
        <p:txBody>
          <a:bodyPr/>
          <a:lstStyle/>
          <a:p>
            <a:r>
              <a:rPr lang="es-MX" sz="2100" b="1" dirty="0" smtClean="0"/>
              <a:t>1.- Modelos de Datos Conceptuales</a:t>
            </a:r>
            <a:r>
              <a:rPr lang="es-MX" sz="2100" dirty="0" smtClean="0"/>
              <a:t>: Son los orientados a la descripción de estructuras de datos y restricciones de integridad. Se usan fundamentalmente durante la etapa de Análisis de un problema dado y están orientados a representar los elementos que intervienen en ese problema y sus relaciones. El ejemplo más típico es el </a:t>
            </a:r>
            <a:r>
              <a:rPr lang="es-MX" sz="2100" b="1" dirty="0" smtClean="0"/>
              <a:t>modelo entidad-relación</a:t>
            </a:r>
            <a:r>
              <a:rPr lang="es-MX" sz="2100" dirty="0" smtClean="0"/>
              <a:t>. </a:t>
            </a:r>
          </a:p>
          <a:p>
            <a:r>
              <a:rPr lang="es-MX" sz="2100" b="1" dirty="0" smtClean="0"/>
              <a:t>2.- Modelos de Datos Lógicos: </a:t>
            </a:r>
            <a:r>
              <a:rPr lang="es-MX" sz="2100" dirty="0" smtClean="0"/>
              <a:t>Son orientados a las operaciones más que a la descripción de una realidad. Usualmente están implementados en algún manejador de base de datos. El ejemplo más típico es el </a:t>
            </a:r>
            <a:r>
              <a:rPr lang="es-MX" sz="2100" b="1" dirty="0" smtClean="0"/>
              <a:t>modelo relacional</a:t>
            </a:r>
            <a:r>
              <a:rPr lang="es-MX" sz="2100" dirty="0" smtClean="0"/>
              <a:t>, que cuenta con la particularidad de contar también con buenas características conceptuales como la normalización de la base de datos. </a:t>
            </a:r>
          </a:p>
          <a:p>
            <a:r>
              <a:rPr lang="es-MX" sz="2100" b="1" dirty="0" smtClean="0"/>
              <a:t>3.- Modelos de Datos Físicos:</a:t>
            </a:r>
            <a:r>
              <a:rPr lang="es-MX" sz="2100" dirty="0" smtClean="0"/>
              <a:t> Son estructuras de datos a bajo nivel implementadas dentro del propio manejador. </a:t>
            </a:r>
            <a:endParaRPr lang="es-ES" sz="2100" dirty="0"/>
          </a:p>
        </p:txBody>
      </p:sp>
    </p:spTree>
    <p:extLst>
      <p:ext uri="{BB962C8B-B14F-4D97-AF65-F5344CB8AC3E}">
        <p14:creationId xmlns:p14="http://schemas.microsoft.com/office/powerpoint/2010/main" val="318776283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71959DDA-6506-481F-9C29-0B6680BBF8FD}" type="slidenum">
              <a:rPr lang="es-ES"/>
              <a:pPr/>
              <a:t>37</a:t>
            </a:fld>
            <a:endParaRPr lang="es-ES"/>
          </a:p>
        </p:txBody>
      </p:sp>
      <p:sp>
        <p:nvSpPr>
          <p:cNvPr id="83970" name="Rectangle 2"/>
          <p:cNvSpPr>
            <a:spLocks noGrp="1" noChangeArrowheads="1"/>
          </p:cNvSpPr>
          <p:nvPr>
            <p:ph type="title"/>
          </p:nvPr>
        </p:nvSpPr>
        <p:spPr/>
        <p:txBody>
          <a:bodyPr/>
          <a:lstStyle/>
          <a:p>
            <a:r>
              <a:rPr lang="es-MX"/>
              <a:t>Asociación uno-a-uno</a:t>
            </a:r>
            <a:endParaRPr lang="es-ES"/>
          </a:p>
        </p:txBody>
      </p:sp>
      <p:sp>
        <p:nvSpPr>
          <p:cNvPr id="83971" name="Rectangle 3"/>
          <p:cNvSpPr>
            <a:spLocks noGrp="1" noChangeArrowheads="1"/>
          </p:cNvSpPr>
          <p:nvPr>
            <p:ph type="body" idx="1"/>
          </p:nvPr>
        </p:nvSpPr>
        <p:spPr/>
        <p:txBody>
          <a:bodyPr/>
          <a:lstStyle/>
          <a:p>
            <a:pPr>
              <a:lnSpc>
                <a:spcPct val="90000"/>
              </a:lnSpc>
            </a:pPr>
            <a:r>
              <a:rPr lang="es-MX"/>
              <a:t>Este tipo de asociaciones ocurre cuando un ejemplar de la entidad X se puede asociar tan solo con un ejemplar de la entidad Y. Cuando se eligen las asociaciones uno-a-uno entre entidades hay que asegurarse de que la asociación se mantiene en todo momento y en caso de que cambie no nos interesan los valores pasados.</a:t>
            </a:r>
          </a:p>
          <a:p>
            <a:pPr>
              <a:lnSpc>
                <a:spcPct val="90000"/>
              </a:lnSpc>
            </a:pPr>
            <a:r>
              <a:rPr lang="es-MX"/>
              <a:t>Estas asociaciones son raras en el mundo real, pero son muy comunes y útiles como concepto abstracto. Se utilizan principalmente para reducir el numero de atributos de una relación o para modelar las subclases de las entidades.</a:t>
            </a:r>
            <a:endParaRPr lang="es-E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5B76D3F2-C144-45E2-AD35-6FB1C0F14F00}" type="slidenum">
              <a:rPr lang="es-ES"/>
              <a:pPr/>
              <a:t>38</a:t>
            </a:fld>
            <a:endParaRPr lang="es-ES"/>
          </a:p>
        </p:txBody>
      </p:sp>
      <p:sp>
        <p:nvSpPr>
          <p:cNvPr id="84994" name="Rectangle 2"/>
          <p:cNvSpPr>
            <a:spLocks noGrp="1" noChangeArrowheads="1"/>
          </p:cNvSpPr>
          <p:nvPr>
            <p:ph type="title"/>
          </p:nvPr>
        </p:nvSpPr>
        <p:spPr/>
        <p:txBody>
          <a:bodyPr/>
          <a:lstStyle/>
          <a:p>
            <a:r>
              <a:rPr lang="es-MX" dirty="0"/>
              <a:t>Asociaciones uno-a-uno</a:t>
            </a:r>
            <a:endParaRPr lang="es-ES" dirty="0"/>
          </a:p>
        </p:txBody>
      </p:sp>
      <p:sp>
        <p:nvSpPr>
          <p:cNvPr id="84995" name="Rectangle 3"/>
          <p:cNvSpPr>
            <a:spLocks noGrp="1" noChangeArrowheads="1"/>
          </p:cNvSpPr>
          <p:nvPr>
            <p:ph type="body" idx="1"/>
          </p:nvPr>
        </p:nvSpPr>
        <p:spPr>
          <a:xfrm>
            <a:off x="914400" y="1268760"/>
            <a:ext cx="8031163" cy="5257800"/>
          </a:xfrm>
        </p:spPr>
        <p:txBody>
          <a:bodyPr/>
          <a:lstStyle/>
          <a:p>
            <a:pPr algn="just"/>
            <a:r>
              <a:rPr lang="es-MX" sz="3200" b="1" dirty="0">
                <a:solidFill>
                  <a:schemeClr val="tx2"/>
                </a:solidFill>
                <a:latin typeface="+mj-lt"/>
                <a:ea typeface="+mj-ea"/>
                <a:cs typeface="+mj-cs"/>
              </a:rPr>
              <a:t>Modelo conceptual</a:t>
            </a:r>
          </a:p>
          <a:p>
            <a:pPr algn="just"/>
            <a:r>
              <a:rPr lang="es-MX" dirty="0" smtClean="0"/>
              <a:t>En </a:t>
            </a:r>
            <a:r>
              <a:rPr lang="es-MX" dirty="0"/>
              <a:t>estas asociación cualquiera de las 2 entidades puede ser la </a:t>
            </a:r>
            <a:r>
              <a:rPr lang="es-MX" b="1" dirty="0"/>
              <a:t>entidad principal </a:t>
            </a:r>
            <a:r>
              <a:rPr lang="es-MX" dirty="0"/>
              <a:t>o la </a:t>
            </a:r>
            <a:r>
              <a:rPr lang="es-MX" b="1" dirty="0"/>
              <a:t>entidad externa</a:t>
            </a:r>
            <a:r>
              <a:rPr lang="es-MX" dirty="0"/>
              <a:t>. La elección depende de las especificaciones del espacio del problema.</a:t>
            </a:r>
          </a:p>
          <a:p>
            <a:pPr algn="just"/>
            <a:r>
              <a:rPr lang="es-MX" sz="3200" b="1" dirty="0">
                <a:solidFill>
                  <a:schemeClr val="tx2"/>
                </a:solidFill>
                <a:latin typeface="+mj-lt"/>
                <a:ea typeface="+mj-ea"/>
                <a:cs typeface="+mj-cs"/>
              </a:rPr>
              <a:t>Modelo Lógico</a:t>
            </a:r>
          </a:p>
          <a:p>
            <a:pPr algn="just"/>
            <a:r>
              <a:rPr lang="es-MX" dirty="0" smtClean="0"/>
              <a:t>Una </a:t>
            </a:r>
            <a:r>
              <a:rPr lang="es-MX" dirty="0"/>
              <a:t>vez elegida cada una de ellas, se procede a copiar la </a:t>
            </a:r>
            <a:r>
              <a:rPr lang="es-MX" b="1" dirty="0"/>
              <a:t>clave principal</a:t>
            </a:r>
            <a:r>
              <a:rPr lang="es-MX" dirty="0"/>
              <a:t> que pertenece a la entidad principal a los atributos de la </a:t>
            </a:r>
            <a:r>
              <a:rPr lang="es-MX" b="1" dirty="0"/>
              <a:t>entidad externa</a:t>
            </a:r>
            <a:r>
              <a:rPr lang="es-MX" dirty="0"/>
              <a:t>. Este nuevo atributo dentro de la entidad externa se deberá marcar como </a:t>
            </a:r>
            <a:r>
              <a:rPr lang="es-MX" b="1" dirty="0"/>
              <a:t>entidad única </a:t>
            </a:r>
            <a:r>
              <a:rPr lang="es-MX" dirty="0"/>
              <a:t>o </a:t>
            </a:r>
            <a:r>
              <a:rPr lang="es-MX" b="1" dirty="0"/>
              <a:t>campo único</a:t>
            </a:r>
            <a:r>
              <a:rPr lang="es-MX" dirty="0"/>
              <a:t>.</a:t>
            </a:r>
            <a:endParaRPr lang="es-E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número de diapositiva"/>
          <p:cNvSpPr>
            <a:spLocks noGrp="1"/>
          </p:cNvSpPr>
          <p:nvPr>
            <p:ph type="sldNum" sz="quarter" idx="12"/>
          </p:nvPr>
        </p:nvSpPr>
        <p:spPr/>
        <p:txBody>
          <a:bodyPr/>
          <a:lstStyle/>
          <a:p>
            <a:fld id="{032F945F-6AA6-41C8-B411-DF6726BE9F09}" type="slidenum">
              <a:rPr lang="es-ES"/>
              <a:pPr/>
              <a:t>39</a:t>
            </a:fld>
            <a:endParaRPr lang="es-ES"/>
          </a:p>
        </p:txBody>
      </p:sp>
      <p:sp>
        <p:nvSpPr>
          <p:cNvPr id="92162" name="Rectangle 2"/>
          <p:cNvSpPr>
            <a:spLocks noGrp="1" noChangeArrowheads="1"/>
          </p:cNvSpPr>
          <p:nvPr>
            <p:ph type="title"/>
          </p:nvPr>
        </p:nvSpPr>
        <p:spPr/>
        <p:txBody>
          <a:bodyPr/>
          <a:lstStyle/>
          <a:p>
            <a:r>
              <a:rPr lang="es-MX" dirty="0"/>
              <a:t>Ejemplo: asociaciones uno-a-uno</a:t>
            </a:r>
            <a:endParaRPr lang="es-ES" dirty="0"/>
          </a:p>
        </p:txBody>
      </p:sp>
      <p:sp>
        <p:nvSpPr>
          <p:cNvPr id="92163" name="Rectangle 3"/>
          <p:cNvSpPr>
            <a:spLocks noGrp="1" noChangeArrowheads="1"/>
          </p:cNvSpPr>
          <p:nvPr>
            <p:ph type="body" idx="1"/>
          </p:nvPr>
        </p:nvSpPr>
        <p:spPr/>
        <p:txBody>
          <a:bodyPr/>
          <a:lstStyle/>
          <a:p>
            <a:r>
              <a:rPr lang="es-MX" dirty="0"/>
              <a:t>Modelar la asociación que existe entre empleados y despachos en un edificio en donde en cada despacho solamente puede trabajar un empleado.</a:t>
            </a:r>
          </a:p>
          <a:p>
            <a:endParaRPr lang="es-MX" dirty="0"/>
          </a:p>
          <a:p>
            <a:r>
              <a:rPr lang="es-MX" dirty="0"/>
              <a:t>        </a:t>
            </a:r>
            <a:endParaRPr lang="es-ES" dirty="0"/>
          </a:p>
        </p:txBody>
      </p:sp>
      <p:grpSp>
        <p:nvGrpSpPr>
          <p:cNvPr id="22" name="21 Grupo"/>
          <p:cNvGrpSpPr/>
          <p:nvPr/>
        </p:nvGrpSpPr>
        <p:grpSpPr>
          <a:xfrm>
            <a:off x="2209800" y="3795268"/>
            <a:ext cx="5473700" cy="1028700"/>
            <a:chOff x="2209800" y="2832100"/>
            <a:chExt cx="5473700" cy="1028700"/>
          </a:xfrm>
        </p:grpSpPr>
        <p:sp>
          <p:nvSpPr>
            <p:cNvPr id="92164" name="Text Box 4"/>
            <p:cNvSpPr txBox="1">
              <a:spLocks noChangeArrowheads="1"/>
            </p:cNvSpPr>
            <p:nvPr/>
          </p:nvSpPr>
          <p:spPr bwMode="auto">
            <a:xfrm>
              <a:off x="5029200" y="3365500"/>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Empleados</a:t>
              </a:r>
              <a:endParaRPr lang="es-ES" b="1">
                <a:latin typeface="Arial" charset="0"/>
              </a:endParaRPr>
            </a:p>
          </p:txBody>
        </p:sp>
        <p:sp>
          <p:nvSpPr>
            <p:cNvPr id="92165" name="Text Box 5"/>
            <p:cNvSpPr txBox="1">
              <a:spLocks noChangeArrowheads="1"/>
            </p:cNvSpPr>
            <p:nvPr/>
          </p:nvSpPr>
          <p:spPr bwMode="auto">
            <a:xfrm>
              <a:off x="2209800" y="3365500"/>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2168" name="Line 8"/>
            <p:cNvSpPr>
              <a:spLocks noChangeShapeType="1"/>
            </p:cNvSpPr>
            <p:nvPr/>
          </p:nvSpPr>
          <p:spPr bwMode="auto">
            <a:xfrm>
              <a:off x="4343400" y="3517900"/>
              <a:ext cx="0" cy="152400"/>
            </a:xfrm>
            <a:prstGeom prst="line">
              <a:avLst/>
            </a:prstGeom>
            <a:noFill/>
            <a:ln w="9525">
              <a:solidFill>
                <a:schemeClr val="tx1"/>
              </a:solidFill>
              <a:round/>
              <a:headEnd/>
              <a:tailEnd/>
            </a:ln>
            <a:effectLst/>
          </p:spPr>
          <p:txBody>
            <a:bodyPr wrap="none"/>
            <a:lstStyle/>
            <a:p>
              <a:endParaRPr lang="es-MX"/>
            </a:p>
          </p:txBody>
        </p:sp>
        <p:sp>
          <p:nvSpPr>
            <p:cNvPr id="92169" name="Line 9"/>
            <p:cNvSpPr>
              <a:spLocks noChangeShapeType="1"/>
            </p:cNvSpPr>
            <p:nvPr/>
          </p:nvSpPr>
          <p:spPr bwMode="auto">
            <a:xfrm flipH="1">
              <a:off x="4191000" y="3581400"/>
              <a:ext cx="838200" cy="0"/>
            </a:xfrm>
            <a:prstGeom prst="line">
              <a:avLst/>
            </a:prstGeom>
            <a:noFill/>
            <a:ln w="9525">
              <a:solidFill>
                <a:schemeClr val="tx1"/>
              </a:solidFill>
              <a:round/>
              <a:headEnd/>
              <a:tailEnd/>
            </a:ln>
            <a:effectLst/>
          </p:spPr>
          <p:txBody>
            <a:bodyPr wrap="none"/>
            <a:lstStyle/>
            <a:p>
              <a:endParaRPr lang="es-MX"/>
            </a:p>
          </p:txBody>
        </p:sp>
        <p:sp>
          <p:nvSpPr>
            <p:cNvPr id="92170" name="Line 10"/>
            <p:cNvSpPr>
              <a:spLocks noChangeShapeType="1"/>
            </p:cNvSpPr>
            <p:nvPr/>
          </p:nvSpPr>
          <p:spPr bwMode="auto">
            <a:xfrm>
              <a:off x="4895850" y="3514725"/>
              <a:ext cx="0" cy="152400"/>
            </a:xfrm>
            <a:prstGeom prst="line">
              <a:avLst/>
            </a:prstGeom>
            <a:noFill/>
            <a:ln w="9525">
              <a:solidFill>
                <a:schemeClr val="tx1"/>
              </a:solidFill>
              <a:round/>
              <a:headEnd/>
              <a:tailEnd/>
            </a:ln>
            <a:effectLst/>
          </p:spPr>
          <p:txBody>
            <a:bodyPr wrap="none"/>
            <a:lstStyle/>
            <a:p>
              <a:endParaRPr lang="es-MX"/>
            </a:p>
          </p:txBody>
        </p:sp>
        <p:sp>
          <p:nvSpPr>
            <p:cNvPr id="92173" name="Text Box 13"/>
            <p:cNvSpPr txBox="1">
              <a:spLocks noChangeArrowheads="1"/>
            </p:cNvSpPr>
            <p:nvPr/>
          </p:nvSpPr>
          <p:spPr bwMode="auto">
            <a:xfrm>
              <a:off x="2654300" y="2832100"/>
              <a:ext cx="5029200" cy="457200"/>
            </a:xfrm>
            <a:prstGeom prst="rect">
              <a:avLst/>
            </a:prstGeom>
            <a:noFill/>
            <a:ln w="28575">
              <a:noFill/>
              <a:miter lim="800000"/>
              <a:headEnd/>
              <a:tailEnd/>
            </a:ln>
            <a:effectLst/>
          </p:spPr>
          <p:txBody>
            <a:bodyPr>
              <a:spAutoFit/>
            </a:bodyPr>
            <a:lstStyle/>
            <a:p>
              <a:pPr>
                <a:spcBef>
                  <a:spcPct val="50000"/>
                </a:spcBef>
              </a:pPr>
              <a:r>
                <a:rPr lang="es-MX" b="1">
                  <a:latin typeface="Arial" charset="0"/>
                </a:rPr>
                <a:t>E. principal        E. Externa</a:t>
              </a:r>
              <a:endParaRPr lang="es-ES" b="1">
                <a:latin typeface="Arial"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blinds(horizontal)">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98B72EC-EBA7-411F-88E5-0F2A82547D0F}" type="slidenum">
              <a:rPr lang="es-ES"/>
              <a:pPr/>
              <a:t>4</a:t>
            </a:fld>
            <a:endParaRPr lang="es-ES"/>
          </a:p>
        </p:txBody>
      </p:sp>
      <p:sp>
        <p:nvSpPr>
          <p:cNvPr id="68610" name="Rectangle 2"/>
          <p:cNvSpPr>
            <a:spLocks noGrp="1" noChangeArrowheads="1"/>
          </p:cNvSpPr>
          <p:nvPr>
            <p:ph type="title"/>
          </p:nvPr>
        </p:nvSpPr>
        <p:spPr/>
        <p:txBody>
          <a:bodyPr/>
          <a:lstStyle/>
          <a:p>
            <a:r>
              <a:rPr lang="es-MX"/>
              <a:t>Análisis del espacio de problema</a:t>
            </a:r>
            <a:endParaRPr lang="es-ES"/>
          </a:p>
        </p:txBody>
      </p:sp>
      <p:sp>
        <p:nvSpPr>
          <p:cNvPr id="68611" name="Rectangle 3"/>
          <p:cNvSpPr>
            <a:spLocks noGrp="1" noChangeArrowheads="1"/>
          </p:cNvSpPr>
          <p:nvPr>
            <p:ph type="body" idx="1"/>
          </p:nvPr>
        </p:nvSpPr>
        <p:spPr/>
        <p:txBody>
          <a:bodyPr/>
          <a:lstStyle/>
          <a:p>
            <a:r>
              <a:rPr lang="es-MX" sz="2400"/>
              <a:t>1.- Todos los documentos que presenten información capturada por los usuarios.</a:t>
            </a:r>
          </a:p>
          <a:p>
            <a:r>
              <a:rPr lang="es-MX" sz="2400"/>
              <a:t>2.- Revisar cualquier tipo de reportes que se utilizan dentro de la empresa, esto es para obtener información relativa a los periodos de captura.</a:t>
            </a:r>
          </a:p>
          <a:p>
            <a:r>
              <a:rPr lang="es-MX" sz="2400"/>
              <a:t>3.- Analizar los procesos internos de manejo de materiales, entradas de almacén, etc., todo esto para encontrar información no contemplada en los puntos anteriores.</a:t>
            </a:r>
          </a:p>
          <a:p>
            <a:r>
              <a:rPr lang="es-MX" sz="2400"/>
              <a:t>4.- Si se trata de remplazar un sistema ya existente, es necesario revisar las especificaciones de dicho sistema y aportar las mejoras necesarias.</a:t>
            </a:r>
            <a:endParaRPr lang="es-ES" sz="240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número de diapositiva"/>
          <p:cNvSpPr>
            <a:spLocks noGrp="1"/>
          </p:cNvSpPr>
          <p:nvPr>
            <p:ph type="sldNum" sz="quarter" idx="12"/>
          </p:nvPr>
        </p:nvSpPr>
        <p:spPr/>
        <p:txBody>
          <a:bodyPr/>
          <a:lstStyle/>
          <a:p>
            <a:fld id="{032F945F-6AA6-41C8-B411-DF6726BE9F09}" type="slidenum">
              <a:rPr lang="es-ES"/>
              <a:pPr/>
              <a:t>40</a:t>
            </a:fld>
            <a:endParaRPr lang="es-ES"/>
          </a:p>
        </p:txBody>
      </p:sp>
      <p:sp>
        <p:nvSpPr>
          <p:cNvPr id="92162" name="Rectangle 2"/>
          <p:cNvSpPr>
            <a:spLocks noGrp="1" noChangeArrowheads="1"/>
          </p:cNvSpPr>
          <p:nvPr>
            <p:ph type="title"/>
          </p:nvPr>
        </p:nvSpPr>
        <p:spPr/>
        <p:txBody>
          <a:bodyPr/>
          <a:lstStyle/>
          <a:p>
            <a:r>
              <a:rPr lang="es-MX" dirty="0"/>
              <a:t>Ejemplo: asociaciones uno-a-uno</a:t>
            </a:r>
            <a:endParaRPr lang="es-ES" dirty="0"/>
          </a:p>
        </p:txBody>
      </p:sp>
      <p:sp>
        <p:nvSpPr>
          <p:cNvPr id="92163" name="Rectangle 3"/>
          <p:cNvSpPr>
            <a:spLocks noGrp="1" noChangeArrowheads="1"/>
          </p:cNvSpPr>
          <p:nvPr>
            <p:ph type="body" idx="1"/>
          </p:nvPr>
        </p:nvSpPr>
        <p:spPr/>
        <p:txBody>
          <a:bodyPr/>
          <a:lstStyle/>
          <a:p>
            <a:r>
              <a:rPr lang="es-MX" dirty="0" smtClean="0"/>
              <a:t>Solución I :</a:t>
            </a:r>
            <a:endParaRPr lang="es-MX" dirty="0"/>
          </a:p>
          <a:p>
            <a:endParaRPr lang="es-MX" dirty="0"/>
          </a:p>
          <a:p>
            <a:r>
              <a:rPr lang="es-MX" dirty="0"/>
              <a:t>        </a:t>
            </a:r>
            <a:endParaRPr lang="es-ES" dirty="0"/>
          </a:p>
        </p:txBody>
      </p:sp>
      <p:grpSp>
        <p:nvGrpSpPr>
          <p:cNvPr id="2" name="21 Grupo"/>
          <p:cNvGrpSpPr/>
          <p:nvPr/>
        </p:nvGrpSpPr>
        <p:grpSpPr>
          <a:xfrm>
            <a:off x="2195736" y="2060848"/>
            <a:ext cx="5473700" cy="1028700"/>
            <a:chOff x="2209800" y="2832100"/>
            <a:chExt cx="5473700" cy="1028700"/>
          </a:xfrm>
        </p:grpSpPr>
        <p:sp>
          <p:nvSpPr>
            <p:cNvPr id="92164" name="Text Box 4"/>
            <p:cNvSpPr txBox="1">
              <a:spLocks noChangeArrowheads="1"/>
            </p:cNvSpPr>
            <p:nvPr/>
          </p:nvSpPr>
          <p:spPr bwMode="auto">
            <a:xfrm>
              <a:off x="5029200" y="3365500"/>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Empleados</a:t>
              </a:r>
              <a:endParaRPr lang="es-ES" b="1">
                <a:latin typeface="Arial" charset="0"/>
              </a:endParaRPr>
            </a:p>
          </p:txBody>
        </p:sp>
        <p:sp>
          <p:nvSpPr>
            <p:cNvPr id="92165" name="Text Box 5"/>
            <p:cNvSpPr txBox="1">
              <a:spLocks noChangeArrowheads="1"/>
            </p:cNvSpPr>
            <p:nvPr/>
          </p:nvSpPr>
          <p:spPr bwMode="auto">
            <a:xfrm>
              <a:off x="2209800" y="3365500"/>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2168" name="Line 8"/>
            <p:cNvSpPr>
              <a:spLocks noChangeShapeType="1"/>
            </p:cNvSpPr>
            <p:nvPr/>
          </p:nvSpPr>
          <p:spPr bwMode="auto">
            <a:xfrm>
              <a:off x="4343400" y="3517900"/>
              <a:ext cx="0" cy="152400"/>
            </a:xfrm>
            <a:prstGeom prst="line">
              <a:avLst/>
            </a:prstGeom>
            <a:noFill/>
            <a:ln w="9525">
              <a:solidFill>
                <a:schemeClr val="tx1"/>
              </a:solidFill>
              <a:round/>
              <a:headEnd/>
              <a:tailEnd/>
            </a:ln>
            <a:effectLst/>
          </p:spPr>
          <p:txBody>
            <a:bodyPr wrap="none"/>
            <a:lstStyle/>
            <a:p>
              <a:endParaRPr lang="es-MX"/>
            </a:p>
          </p:txBody>
        </p:sp>
        <p:sp>
          <p:nvSpPr>
            <p:cNvPr id="92169" name="Line 9"/>
            <p:cNvSpPr>
              <a:spLocks noChangeShapeType="1"/>
            </p:cNvSpPr>
            <p:nvPr/>
          </p:nvSpPr>
          <p:spPr bwMode="auto">
            <a:xfrm flipH="1">
              <a:off x="4191000" y="3581400"/>
              <a:ext cx="838200" cy="0"/>
            </a:xfrm>
            <a:prstGeom prst="line">
              <a:avLst/>
            </a:prstGeom>
            <a:noFill/>
            <a:ln w="9525">
              <a:solidFill>
                <a:schemeClr val="tx1"/>
              </a:solidFill>
              <a:round/>
              <a:headEnd/>
              <a:tailEnd/>
            </a:ln>
            <a:effectLst/>
          </p:spPr>
          <p:txBody>
            <a:bodyPr wrap="none"/>
            <a:lstStyle/>
            <a:p>
              <a:endParaRPr lang="es-MX"/>
            </a:p>
          </p:txBody>
        </p:sp>
        <p:sp>
          <p:nvSpPr>
            <p:cNvPr id="92170" name="Line 10"/>
            <p:cNvSpPr>
              <a:spLocks noChangeShapeType="1"/>
            </p:cNvSpPr>
            <p:nvPr/>
          </p:nvSpPr>
          <p:spPr bwMode="auto">
            <a:xfrm>
              <a:off x="4895850" y="3514725"/>
              <a:ext cx="0" cy="152400"/>
            </a:xfrm>
            <a:prstGeom prst="line">
              <a:avLst/>
            </a:prstGeom>
            <a:noFill/>
            <a:ln w="9525">
              <a:solidFill>
                <a:schemeClr val="tx1"/>
              </a:solidFill>
              <a:round/>
              <a:headEnd/>
              <a:tailEnd/>
            </a:ln>
            <a:effectLst/>
          </p:spPr>
          <p:txBody>
            <a:bodyPr wrap="none"/>
            <a:lstStyle/>
            <a:p>
              <a:endParaRPr lang="es-MX"/>
            </a:p>
          </p:txBody>
        </p:sp>
        <p:sp>
          <p:nvSpPr>
            <p:cNvPr id="92173" name="Text Box 13"/>
            <p:cNvSpPr txBox="1">
              <a:spLocks noChangeArrowheads="1"/>
            </p:cNvSpPr>
            <p:nvPr/>
          </p:nvSpPr>
          <p:spPr bwMode="auto">
            <a:xfrm>
              <a:off x="2654300" y="2832100"/>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principal        E. Externa</a:t>
              </a:r>
              <a:endParaRPr lang="es-ES" b="1" dirty="0">
                <a:latin typeface="Arial" charset="0"/>
              </a:endParaRPr>
            </a:p>
          </p:txBody>
        </p:sp>
      </p:grpSp>
      <p:grpSp>
        <p:nvGrpSpPr>
          <p:cNvPr id="3" name="24 Grupo"/>
          <p:cNvGrpSpPr/>
          <p:nvPr/>
        </p:nvGrpSpPr>
        <p:grpSpPr>
          <a:xfrm>
            <a:off x="1647522" y="4060666"/>
            <a:ext cx="6468528" cy="2708434"/>
            <a:chOff x="1847888" y="4081717"/>
            <a:chExt cx="6468528" cy="2708434"/>
          </a:xfrm>
        </p:grpSpPr>
        <p:grpSp>
          <p:nvGrpSpPr>
            <p:cNvPr id="4" name="17 Grupo"/>
            <p:cNvGrpSpPr/>
            <p:nvPr/>
          </p:nvGrpSpPr>
          <p:grpSpPr>
            <a:xfrm>
              <a:off x="1847888" y="4276789"/>
              <a:ext cx="2348891" cy="2246769"/>
              <a:chOff x="1835696" y="4118293"/>
              <a:chExt cx="2348891" cy="2246769"/>
            </a:xfrm>
          </p:grpSpPr>
          <p:sp>
            <p:nvSpPr>
              <p:cNvPr id="92172" name="Text Box 12"/>
              <p:cNvSpPr txBox="1">
                <a:spLocks noChangeArrowheads="1"/>
              </p:cNvSpPr>
              <p:nvPr/>
            </p:nvSpPr>
            <p:spPr bwMode="auto">
              <a:xfrm>
                <a:off x="1868424" y="4118293"/>
                <a:ext cx="2316163" cy="2246769"/>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a:latin typeface="Arial" charset="0"/>
                  </a:rPr>
                  <a:t>Ventanas</a:t>
                </a:r>
                <a:endParaRPr lang="es-ES" sz="2000" b="1" dirty="0">
                  <a:latin typeface="Arial" charset="0"/>
                </a:endParaRPr>
              </a:p>
            </p:txBody>
          </p:sp>
          <p:cxnSp>
            <p:nvCxnSpPr>
              <p:cNvPr id="14" name="13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 name="16 Grupo"/>
            <p:cNvGrpSpPr/>
            <p:nvPr/>
          </p:nvGrpSpPr>
          <p:grpSpPr>
            <a:xfrm>
              <a:off x="5059363" y="4081717"/>
              <a:ext cx="3257053" cy="2708434"/>
              <a:chOff x="5059363" y="4240213"/>
              <a:chExt cx="3257053" cy="2708434"/>
            </a:xfrm>
          </p:grpSpPr>
          <p:sp>
            <p:nvSpPr>
              <p:cNvPr id="92171" name="Text Box 11"/>
              <p:cNvSpPr txBox="1">
                <a:spLocks noChangeArrowheads="1"/>
              </p:cNvSpPr>
              <p:nvPr/>
            </p:nvSpPr>
            <p:spPr bwMode="auto">
              <a:xfrm>
                <a:off x="5059363" y="4240213"/>
                <a:ext cx="3246437" cy="270843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15" name="14 Conector recto"/>
              <p:cNvCxnSpPr/>
              <p:nvPr/>
            </p:nvCxnSpPr>
            <p:spPr bwMode="auto">
              <a:xfrm>
                <a:off x="5076056" y="4653136"/>
                <a:ext cx="32403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9"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21" name="Line 10"/>
            <p:cNvSpPr>
              <a:spLocks noChangeShapeType="1"/>
            </p:cNvSpPr>
            <p:nvPr/>
          </p:nvSpPr>
          <p:spPr bwMode="auto">
            <a:xfrm>
              <a:off x="4905762" y="4946501"/>
              <a:ext cx="0" cy="152400"/>
            </a:xfrm>
            <a:prstGeom prst="line">
              <a:avLst/>
            </a:prstGeom>
            <a:noFill/>
            <a:ln w="9525">
              <a:solidFill>
                <a:schemeClr val="tx1"/>
              </a:solidFill>
              <a:round/>
              <a:headEnd/>
              <a:tailEnd/>
            </a:ln>
            <a:effectLst/>
          </p:spPr>
          <p:txBody>
            <a:bodyPr wrap="none"/>
            <a:lstStyle/>
            <a:p>
              <a:endParaRPr lang="es-MX"/>
            </a:p>
          </p:txBody>
        </p:sp>
      </p:grpSp>
      <p:sp>
        <p:nvSpPr>
          <p:cNvPr id="23" name="Text Box 13"/>
          <p:cNvSpPr txBox="1">
            <a:spLocks noChangeArrowheads="1"/>
          </p:cNvSpPr>
          <p:nvPr/>
        </p:nvSpPr>
        <p:spPr bwMode="auto">
          <a:xfrm>
            <a:off x="1978837" y="3387538"/>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Conceptual</a:t>
            </a:r>
            <a:endParaRPr lang="es-ES" b="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ox(in)">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5 Marcador de número de diapositiva"/>
          <p:cNvSpPr>
            <a:spLocks noGrp="1"/>
          </p:cNvSpPr>
          <p:nvPr>
            <p:ph type="sldNum" sz="quarter" idx="12"/>
          </p:nvPr>
        </p:nvSpPr>
        <p:spPr/>
        <p:txBody>
          <a:bodyPr/>
          <a:lstStyle/>
          <a:p>
            <a:fld id="{032F945F-6AA6-41C8-B411-DF6726BE9F09}" type="slidenum">
              <a:rPr lang="es-ES"/>
              <a:pPr/>
              <a:t>41</a:t>
            </a:fld>
            <a:endParaRPr lang="es-ES"/>
          </a:p>
        </p:txBody>
      </p:sp>
      <p:sp>
        <p:nvSpPr>
          <p:cNvPr id="92162" name="Rectangle 2"/>
          <p:cNvSpPr>
            <a:spLocks noGrp="1" noChangeArrowheads="1"/>
          </p:cNvSpPr>
          <p:nvPr>
            <p:ph type="title"/>
          </p:nvPr>
        </p:nvSpPr>
        <p:spPr/>
        <p:txBody>
          <a:bodyPr/>
          <a:lstStyle/>
          <a:p>
            <a:r>
              <a:rPr lang="es-MX" dirty="0"/>
              <a:t>Ejemplo: asociaciones uno-a-uno</a:t>
            </a:r>
            <a:endParaRPr lang="es-ES" dirty="0"/>
          </a:p>
        </p:txBody>
      </p:sp>
      <p:sp>
        <p:nvSpPr>
          <p:cNvPr id="92163" name="Rectangle 3"/>
          <p:cNvSpPr>
            <a:spLocks noGrp="1" noChangeArrowheads="1"/>
          </p:cNvSpPr>
          <p:nvPr>
            <p:ph type="body" idx="1"/>
          </p:nvPr>
        </p:nvSpPr>
        <p:spPr/>
        <p:txBody>
          <a:bodyPr/>
          <a:lstStyle/>
          <a:p>
            <a:r>
              <a:rPr lang="es-MX" dirty="0" smtClean="0"/>
              <a:t>Solución I :</a:t>
            </a:r>
            <a:endParaRPr lang="es-MX" dirty="0"/>
          </a:p>
          <a:p>
            <a:endParaRPr lang="es-MX" dirty="0"/>
          </a:p>
          <a:p>
            <a:r>
              <a:rPr lang="es-MX" dirty="0"/>
              <a:t>        </a:t>
            </a:r>
            <a:endParaRPr lang="es-ES" dirty="0"/>
          </a:p>
        </p:txBody>
      </p:sp>
      <p:grpSp>
        <p:nvGrpSpPr>
          <p:cNvPr id="2" name="21 Grupo"/>
          <p:cNvGrpSpPr/>
          <p:nvPr/>
        </p:nvGrpSpPr>
        <p:grpSpPr>
          <a:xfrm>
            <a:off x="2195736" y="2060848"/>
            <a:ext cx="5473700" cy="1028700"/>
            <a:chOff x="2209800" y="2832100"/>
            <a:chExt cx="5473700" cy="1028700"/>
          </a:xfrm>
        </p:grpSpPr>
        <p:sp>
          <p:nvSpPr>
            <p:cNvPr id="92164" name="Text Box 4"/>
            <p:cNvSpPr txBox="1">
              <a:spLocks noChangeArrowheads="1"/>
            </p:cNvSpPr>
            <p:nvPr/>
          </p:nvSpPr>
          <p:spPr bwMode="auto">
            <a:xfrm>
              <a:off x="5029200" y="3365500"/>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Empleados</a:t>
              </a:r>
              <a:endParaRPr lang="es-ES" b="1">
                <a:latin typeface="Arial" charset="0"/>
              </a:endParaRPr>
            </a:p>
          </p:txBody>
        </p:sp>
        <p:sp>
          <p:nvSpPr>
            <p:cNvPr id="92165" name="Text Box 5"/>
            <p:cNvSpPr txBox="1">
              <a:spLocks noChangeArrowheads="1"/>
            </p:cNvSpPr>
            <p:nvPr/>
          </p:nvSpPr>
          <p:spPr bwMode="auto">
            <a:xfrm>
              <a:off x="2209800" y="3365500"/>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2168" name="Line 8"/>
            <p:cNvSpPr>
              <a:spLocks noChangeShapeType="1"/>
            </p:cNvSpPr>
            <p:nvPr/>
          </p:nvSpPr>
          <p:spPr bwMode="auto">
            <a:xfrm>
              <a:off x="4343400" y="3517900"/>
              <a:ext cx="0" cy="152400"/>
            </a:xfrm>
            <a:prstGeom prst="line">
              <a:avLst/>
            </a:prstGeom>
            <a:noFill/>
            <a:ln w="9525">
              <a:solidFill>
                <a:schemeClr val="tx1"/>
              </a:solidFill>
              <a:round/>
              <a:headEnd/>
              <a:tailEnd/>
            </a:ln>
            <a:effectLst/>
          </p:spPr>
          <p:txBody>
            <a:bodyPr wrap="none"/>
            <a:lstStyle/>
            <a:p>
              <a:endParaRPr lang="es-MX"/>
            </a:p>
          </p:txBody>
        </p:sp>
        <p:sp>
          <p:nvSpPr>
            <p:cNvPr id="92169" name="Line 9"/>
            <p:cNvSpPr>
              <a:spLocks noChangeShapeType="1"/>
            </p:cNvSpPr>
            <p:nvPr/>
          </p:nvSpPr>
          <p:spPr bwMode="auto">
            <a:xfrm flipH="1">
              <a:off x="4191000" y="3581400"/>
              <a:ext cx="838200" cy="0"/>
            </a:xfrm>
            <a:prstGeom prst="line">
              <a:avLst/>
            </a:prstGeom>
            <a:noFill/>
            <a:ln w="9525">
              <a:solidFill>
                <a:schemeClr val="tx1"/>
              </a:solidFill>
              <a:round/>
              <a:headEnd/>
              <a:tailEnd/>
            </a:ln>
            <a:effectLst/>
          </p:spPr>
          <p:txBody>
            <a:bodyPr wrap="none"/>
            <a:lstStyle/>
            <a:p>
              <a:endParaRPr lang="es-MX"/>
            </a:p>
          </p:txBody>
        </p:sp>
        <p:sp>
          <p:nvSpPr>
            <p:cNvPr id="92170" name="Line 10"/>
            <p:cNvSpPr>
              <a:spLocks noChangeShapeType="1"/>
            </p:cNvSpPr>
            <p:nvPr/>
          </p:nvSpPr>
          <p:spPr bwMode="auto">
            <a:xfrm>
              <a:off x="4895850" y="3514725"/>
              <a:ext cx="0" cy="152400"/>
            </a:xfrm>
            <a:prstGeom prst="line">
              <a:avLst/>
            </a:prstGeom>
            <a:noFill/>
            <a:ln w="9525">
              <a:solidFill>
                <a:schemeClr val="tx1"/>
              </a:solidFill>
              <a:round/>
              <a:headEnd/>
              <a:tailEnd/>
            </a:ln>
            <a:effectLst/>
          </p:spPr>
          <p:txBody>
            <a:bodyPr wrap="none"/>
            <a:lstStyle/>
            <a:p>
              <a:endParaRPr lang="es-MX"/>
            </a:p>
          </p:txBody>
        </p:sp>
        <p:sp>
          <p:nvSpPr>
            <p:cNvPr id="92173" name="Text Box 13"/>
            <p:cNvSpPr txBox="1">
              <a:spLocks noChangeArrowheads="1"/>
            </p:cNvSpPr>
            <p:nvPr/>
          </p:nvSpPr>
          <p:spPr bwMode="auto">
            <a:xfrm>
              <a:off x="2654300" y="2832100"/>
              <a:ext cx="5029200" cy="457200"/>
            </a:xfrm>
            <a:prstGeom prst="rect">
              <a:avLst/>
            </a:prstGeom>
            <a:noFill/>
            <a:ln w="28575">
              <a:noFill/>
              <a:miter lim="800000"/>
              <a:headEnd/>
              <a:tailEnd/>
            </a:ln>
            <a:effectLst/>
          </p:spPr>
          <p:txBody>
            <a:bodyPr>
              <a:spAutoFit/>
            </a:bodyPr>
            <a:lstStyle/>
            <a:p>
              <a:pPr>
                <a:spcBef>
                  <a:spcPct val="50000"/>
                </a:spcBef>
              </a:pPr>
              <a:r>
                <a:rPr lang="es-MX" b="1">
                  <a:latin typeface="Arial" charset="0"/>
                </a:rPr>
                <a:t>E. principal        E. Externa</a:t>
              </a:r>
              <a:endParaRPr lang="es-ES" b="1">
                <a:latin typeface="Arial" charset="0"/>
              </a:endParaRPr>
            </a:p>
          </p:txBody>
        </p:sp>
      </p:grpSp>
      <p:grpSp>
        <p:nvGrpSpPr>
          <p:cNvPr id="6" name="Grupo 5"/>
          <p:cNvGrpSpPr/>
          <p:nvPr/>
        </p:nvGrpSpPr>
        <p:grpSpPr>
          <a:xfrm>
            <a:off x="1647522" y="3976336"/>
            <a:ext cx="6468528" cy="2708434"/>
            <a:chOff x="1835696" y="3501008"/>
            <a:chExt cx="6468528" cy="2708434"/>
          </a:xfrm>
        </p:grpSpPr>
        <p:grpSp>
          <p:nvGrpSpPr>
            <p:cNvPr id="3" name="24 Grupo"/>
            <p:cNvGrpSpPr/>
            <p:nvPr/>
          </p:nvGrpSpPr>
          <p:grpSpPr>
            <a:xfrm>
              <a:off x="1835696" y="3501008"/>
              <a:ext cx="6468528" cy="2708434"/>
              <a:chOff x="1847888" y="4081717"/>
              <a:chExt cx="6468528" cy="2708434"/>
            </a:xfrm>
          </p:grpSpPr>
          <p:grpSp>
            <p:nvGrpSpPr>
              <p:cNvPr id="4" name="17 Grupo"/>
              <p:cNvGrpSpPr/>
              <p:nvPr/>
            </p:nvGrpSpPr>
            <p:grpSpPr>
              <a:xfrm>
                <a:off x="1847888" y="4276789"/>
                <a:ext cx="2348891" cy="2246769"/>
                <a:chOff x="1835696" y="4118293"/>
                <a:chExt cx="2348891" cy="2246769"/>
              </a:xfrm>
            </p:grpSpPr>
            <p:sp>
              <p:nvSpPr>
                <p:cNvPr id="92172" name="Text Box 12"/>
                <p:cNvSpPr txBox="1">
                  <a:spLocks noChangeArrowheads="1"/>
                </p:cNvSpPr>
                <p:nvPr/>
              </p:nvSpPr>
              <p:spPr bwMode="auto">
                <a:xfrm>
                  <a:off x="1868424" y="4118293"/>
                  <a:ext cx="2316163" cy="2246769"/>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a:latin typeface="Arial" charset="0"/>
                    </a:rPr>
                    <a:t>Ventanas</a:t>
                  </a:r>
                  <a:endParaRPr lang="es-ES" sz="2000" b="1" dirty="0">
                    <a:latin typeface="Arial" charset="0"/>
                  </a:endParaRPr>
                </a:p>
              </p:txBody>
            </p:sp>
            <p:cxnSp>
              <p:nvCxnSpPr>
                <p:cNvPr id="14" name="13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5" name="16 Grupo"/>
              <p:cNvGrpSpPr/>
              <p:nvPr/>
            </p:nvGrpSpPr>
            <p:grpSpPr>
              <a:xfrm>
                <a:off x="5059363" y="4081717"/>
                <a:ext cx="3257053" cy="2708434"/>
                <a:chOff x="5059363" y="4240213"/>
                <a:chExt cx="3257053" cy="2708434"/>
              </a:xfrm>
            </p:grpSpPr>
            <p:sp>
              <p:nvSpPr>
                <p:cNvPr id="92171" name="Text Box 11"/>
                <p:cNvSpPr txBox="1">
                  <a:spLocks noChangeArrowheads="1"/>
                </p:cNvSpPr>
                <p:nvPr/>
              </p:nvSpPr>
              <p:spPr bwMode="auto">
                <a:xfrm>
                  <a:off x="5059363" y="4240213"/>
                  <a:ext cx="3246437" cy="270843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15" name="14 Conector recto"/>
                <p:cNvCxnSpPr/>
                <p:nvPr/>
              </p:nvCxnSpPr>
              <p:spPr bwMode="auto">
                <a:xfrm>
                  <a:off x="5076056" y="4653136"/>
                  <a:ext cx="324036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9"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21" name="Line 10"/>
              <p:cNvSpPr>
                <a:spLocks noChangeShapeType="1"/>
              </p:cNvSpPr>
              <p:nvPr/>
            </p:nvSpPr>
            <p:spPr bwMode="auto">
              <a:xfrm>
                <a:off x="4905762" y="4946501"/>
                <a:ext cx="0" cy="152400"/>
              </a:xfrm>
              <a:prstGeom prst="line">
                <a:avLst/>
              </a:prstGeom>
              <a:noFill/>
              <a:ln w="9525">
                <a:solidFill>
                  <a:schemeClr val="tx1"/>
                </a:solidFill>
                <a:round/>
                <a:headEnd/>
                <a:tailEnd/>
              </a:ln>
              <a:effectLst/>
            </p:spPr>
            <p:txBody>
              <a:bodyPr wrap="none"/>
              <a:lstStyle/>
              <a:p>
                <a:endParaRPr lang="es-MX"/>
              </a:p>
            </p:txBody>
          </p:sp>
        </p:grpSp>
        <p:sp>
          <p:nvSpPr>
            <p:cNvPr id="24" name="23 CuadroTexto"/>
            <p:cNvSpPr txBox="1"/>
            <p:nvPr/>
          </p:nvSpPr>
          <p:spPr>
            <a:xfrm>
              <a:off x="5074912" y="5664288"/>
              <a:ext cx="3211135" cy="461665"/>
            </a:xfrm>
            <a:prstGeom prst="rect">
              <a:avLst/>
            </a:prstGeom>
            <a:noFill/>
          </p:spPr>
          <p:txBody>
            <a:bodyPr wrap="square" rtlCol="0">
              <a:spAutoFit/>
            </a:bodyPr>
            <a:lstStyle/>
            <a:p>
              <a:r>
                <a:rPr lang="es-MX" b="1" dirty="0" err="1" smtClean="0">
                  <a:solidFill>
                    <a:srgbClr val="CC0000"/>
                  </a:solidFill>
                  <a:latin typeface="Arial" charset="0"/>
                </a:rPr>
                <a:t>NumeroDesp</a:t>
              </a:r>
              <a:r>
                <a:rPr lang="es-MX" b="1" dirty="0" smtClean="0">
                  <a:solidFill>
                    <a:srgbClr val="CC0000"/>
                  </a:solidFill>
                  <a:latin typeface="Arial" charset="0"/>
                </a:rPr>
                <a:t> (</a:t>
              </a:r>
              <a:r>
                <a:rPr lang="es-MX" b="1" dirty="0" err="1" smtClean="0">
                  <a:solidFill>
                    <a:srgbClr val="CC0000"/>
                  </a:solidFill>
                  <a:latin typeface="Arial" charset="0"/>
                </a:rPr>
                <a:t>unico</a:t>
              </a:r>
              <a:r>
                <a:rPr lang="es-MX" b="1" dirty="0" smtClean="0">
                  <a:solidFill>
                    <a:srgbClr val="CC0000"/>
                  </a:solidFill>
                  <a:latin typeface="Arial" charset="0"/>
                </a:rPr>
                <a:t>)</a:t>
              </a:r>
              <a:endParaRPr lang="es-MX" dirty="0"/>
            </a:p>
          </p:txBody>
        </p:sp>
      </p:grpSp>
      <p:sp>
        <p:nvSpPr>
          <p:cNvPr id="25" name="Text Box 13"/>
          <p:cNvSpPr txBox="1">
            <a:spLocks noChangeArrowheads="1"/>
          </p:cNvSpPr>
          <p:nvPr/>
        </p:nvSpPr>
        <p:spPr bwMode="auto">
          <a:xfrm>
            <a:off x="2081436" y="3278523"/>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Lógico</a:t>
            </a:r>
            <a:endParaRPr lang="es-ES" b="1" dirty="0">
              <a:solidFill>
                <a:schemeClr val="accent2">
                  <a:lumMod val="50000"/>
                </a:schemeClr>
              </a:solidFill>
              <a:latin typeface="Arial" charset="0"/>
            </a:endParaRPr>
          </a:p>
        </p:txBody>
      </p:sp>
    </p:spTree>
    <p:extLst>
      <p:ext uri="{BB962C8B-B14F-4D97-AF65-F5344CB8AC3E}">
        <p14:creationId xmlns:p14="http://schemas.microsoft.com/office/powerpoint/2010/main" val="6918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ox(in)">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163">
                                            <p:txEl>
                                              <p:pRg st="0" end="0"/>
                                            </p:txEl>
                                          </p:spTgt>
                                        </p:tgtEl>
                                        <p:attrNameLst>
                                          <p:attrName>style.visibility</p:attrName>
                                        </p:attrNameLst>
                                      </p:cBhvr>
                                      <p:to>
                                        <p:strVal val="visible"/>
                                      </p:to>
                                    </p:set>
                                    <p:animEffect transition="in" filter="blinds(horizontal)">
                                      <p:cBhvr>
                                        <p:cTn id="12" dur="500"/>
                                        <p:tgtEl>
                                          <p:spTgt spid="921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2163">
                                            <p:txEl>
                                              <p:pRg st="2" end="2"/>
                                            </p:txEl>
                                          </p:spTgt>
                                        </p:tgtEl>
                                        <p:attrNameLst>
                                          <p:attrName>style.visibility</p:attrName>
                                        </p:attrNameLst>
                                      </p:cBhvr>
                                      <p:to>
                                        <p:strVal val="visible"/>
                                      </p:to>
                                    </p:set>
                                    <p:animEffect transition="in" filter="blinds(horizontal)">
                                      <p:cBhvr>
                                        <p:cTn id="17" dur="500"/>
                                        <p:tgtEl>
                                          <p:spTgt spid="921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2" grpId="0"/>
      <p:bldP spid="9216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28 Grupo"/>
          <p:cNvGrpSpPr/>
          <p:nvPr/>
        </p:nvGrpSpPr>
        <p:grpSpPr>
          <a:xfrm>
            <a:off x="1835696" y="3429000"/>
            <a:ext cx="6468528" cy="2720626"/>
            <a:chOff x="1835696" y="3429000"/>
            <a:chExt cx="6468528" cy="2720626"/>
          </a:xfrm>
        </p:grpSpPr>
        <p:grpSp>
          <p:nvGrpSpPr>
            <p:cNvPr id="28" name="27 Grupo"/>
            <p:cNvGrpSpPr/>
            <p:nvPr/>
          </p:nvGrpSpPr>
          <p:grpSpPr>
            <a:xfrm>
              <a:off x="1835696" y="3441192"/>
              <a:ext cx="2348891" cy="2708434"/>
              <a:chOff x="1835696" y="3441192"/>
              <a:chExt cx="2348891" cy="2708434"/>
            </a:xfrm>
          </p:grpSpPr>
          <p:sp>
            <p:nvSpPr>
              <p:cNvPr id="22" name="Text Box 12"/>
              <p:cNvSpPr txBox="1">
                <a:spLocks noChangeArrowheads="1"/>
              </p:cNvSpPr>
              <p:nvPr/>
            </p:nvSpPr>
            <p:spPr bwMode="auto">
              <a:xfrm>
                <a:off x="1868424" y="3441192"/>
                <a:ext cx="2316163" cy="2708434"/>
              </a:xfrm>
              <a:prstGeom prst="rect">
                <a:avLst/>
              </a:prstGeom>
              <a:noFill/>
              <a:ln w="41275" cmpd="dbl">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smtClean="0">
                    <a:latin typeface="Arial" charset="0"/>
                  </a:rPr>
                  <a:t>Ventanas</a:t>
                </a:r>
              </a:p>
              <a:p>
                <a:pPr>
                  <a:spcBef>
                    <a:spcPct val="50000"/>
                  </a:spcBef>
                </a:pPr>
                <a:endParaRPr lang="es-ES" sz="2000" b="1" dirty="0">
                  <a:latin typeface="Arial" charset="0"/>
                </a:endParaRPr>
              </a:p>
            </p:txBody>
          </p:sp>
          <p:cxnSp>
            <p:nvCxnSpPr>
              <p:cNvPr id="23" name="22 Conector recto"/>
              <p:cNvCxnSpPr/>
              <p:nvPr/>
            </p:nvCxnSpPr>
            <p:spPr bwMode="auto">
              <a:xfrm>
                <a:off x="1835696" y="3868595"/>
                <a:ext cx="2304256" cy="0"/>
              </a:xfrm>
              <a:prstGeom prst="line">
                <a:avLst/>
              </a:prstGeom>
              <a:solidFill>
                <a:schemeClr val="accent1"/>
              </a:solidFill>
              <a:ln w="9525" cap="flat" cmpd="dbl" algn="ctr">
                <a:solidFill>
                  <a:schemeClr val="tx1"/>
                </a:solidFill>
                <a:prstDash val="solid"/>
                <a:round/>
                <a:headEnd type="none" w="med" len="med"/>
                <a:tailEnd type="none" w="med" len="med"/>
              </a:ln>
              <a:effectLst/>
            </p:spPr>
          </p:cxnSp>
        </p:grpSp>
        <p:grpSp>
          <p:nvGrpSpPr>
            <p:cNvPr id="16" name="16 Grupo"/>
            <p:cNvGrpSpPr/>
            <p:nvPr/>
          </p:nvGrpSpPr>
          <p:grpSpPr>
            <a:xfrm>
              <a:off x="5047171" y="3429000"/>
              <a:ext cx="3257053" cy="2708434"/>
              <a:chOff x="5059363" y="4240213"/>
              <a:chExt cx="3257053" cy="2708434"/>
            </a:xfrm>
          </p:grpSpPr>
          <p:sp>
            <p:nvSpPr>
              <p:cNvPr id="20" name="Text Box 11"/>
              <p:cNvSpPr txBox="1">
                <a:spLocks noChangeArrowheads="1"/>
              </p:cNvSpPr>
              <p:nvPr/>
            </p:nvSpPr>
            <p:spPr bwMode="auto">
              <a:xfrm>
                <a:off x="5059363" y="4240213"/>
                <a:ext cx="3246437" cy="2708434"/>
              </a:xfrm>
              <a:prstGeom prst="rect">
                <a:avLst/>
              </a:prstGeom>
              <a:noFill/>
              <a:ln w="15875" cmpd="sng">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21" name="20 Conector recto"/>
              <p:cNvCxnSpPr/>
              <p:nvPr/>
            </p:nvCxnSpPr>
            <p:spPr bwMode="auto">
              <a:xfrm>
                <a:off x="5076056" y="4653136"/>
                <a:ext cx="324036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41120" y="4296959"/>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188720" y="4360459"/>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a:off x="4893570" y="4293784"/>
              <a:ext cx="0" cy="152400"/>
            </a:xfrm>
            <a:prstGeom prst="line">
              <a:avLst/>
            </a:prstGeom>
            <a:noFill/>
            <a:ln w="9525">
              <a:solidFill>
                <a:schemeClr val="tx1"/>
              </a:solidFill>
              <a:round/>
              <a:headEnd/>
              <a:tailEnd/>
            </a:ln>
            <a:effectLst/>
          </p:spPr>
          <p:txBody>
            <a:bodyPr wrap="none"/>
            <a:lstStyle/>
            <a:p>
              <a:endParaRPr lang="es-MX"/>
            </a:p>
          </p:txBody>
        </p:sp>
      </p:grpSp>
      <p:sp>
        <p:nvSpPr>
          <p:cNvPr id="12" name="5 Marcador de número de diapositiva"/>
          <p:cNvSpPr>
            <a:spLocks noGrp="1"/>
          </p:cNvSpPr>
          <p:nvPr>
            <p:ph type="sldNum" sz="quarter" idx="12"/>
          </p:nvPr>
        </p:nvSpPr>
        <p:spPr/>
        <p:txBody>
          <a:bodyPr/>
          <a:lstStyle/>
          <a:p>
            <a:fld id="{8AD57194-7BD9-404D-B1DA-D649888CAF57}" type="slidenum">
              <a:rPr lang="es-ES"/>
              <a:pPr/>
              <a:t>42</a:t>
            </a:fld>
            <a:endParaRPr lang="es-ES"/>
          </a:p>
        </p:txBody>
      </p:sp>
      <p:sp>
        <p:nvSpPr>
          <p:cNvPr id="95234" name="Rectangle 2"/>
          <p:cNvSpPr>
            <a:spLocks noGrp="1" noChangeArrowheads="1"/>
          </p:cNvSpPr>
          <p:nvPr>
            <p:ph type="title"/>
          </p:nvPr>
        </p:nvSpPr>
        <p:spPr/>
        <p:txBody>
          <a:bodyPr/>
          <a:lstStyle/>
          <a:p>
            <a:r>
              <a:rPr lang="es-MX" dirty="0" smtClean="0"/>
              <a:t>Solución II</a:t>
            </a:r>
            <a:endParaRPr lang="es-MX" dirty="0"/>
          </a:p>
        </p:txBody>
      </p:sp>
      <p:grpSp>
        <p:nvGrpSpPr>
          <p:cNvPr id="13" name="12 Grupo"/>
          <p:cNvGrpSpPr/>
          <p:nvPr/>
        </p:nvGrpSpPr>
        <p:grpSpPr>
          <a:xfrm>
            <a:off x="2282031" y="1552948"/>
            <a:ext cx="5295900" cy="1025525"/>
            <a:chOff x="2209800" y="2009775"/>
            <a:chExt cx="5295900" cy="1025525"/>
          </a:xfrm>
        </p:grpSpPr>
        <p:sp>
          <p:nvSpPr>
            <p:cNvPr id="95236" name="Text Box 4"/>
            <p:cNvSpPr txBox="1">
              <a:spLocks noChangeArrowheads="1"/>
            </p:cNvSpPr>
            <p:nvPr/>
          </p:nvSpPr>
          <p:spPr bwMode="auto">
            <a:xfrm>
              <a:off x="5029200" y="2009775"/>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a:latin typeface="Arial" charset="0"/>
                </a:rPr>
                <a:t>Empleados</a:t>
              </a:r>
              <a:endParaRPr lang="es-ES" b="1" dirty="0">
                <a:latin typeface="Arial" charset="0"/>
              </a:endParaRPr>
            </a:p>
          </p:txBody>
        </p:sp>
        <p:sp>
          <p:nvSpPr>
            <p:cNvPr id="95237" name="Text Box 5"/>
            <p:cNvSpPr txBox="1">
              <a:spLocks noChangeArrowheads="1"/>
            </p:cNvSpPr>
            <p:nvPr/>
          </p:nvSpPr>
          <p:spPr bwMode="auto">
            <a:xfrm>
              <a:off x="2209800" y="2009775"/>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5238" name="Line 6"/>
            <p:cNvSpPr>
              <a:spLocks noChangeShapeType="1"/>
            </p:cNvSpPr>
            <p:nvPr/>
          </p:nvSpPr>
          <p:spPr bwMode="auto">
            <a:xfrm>
              <a:off x="4343400" y="2162175"/>
              <a:ext cx="0" cy="152400"/>
            </a:xfrm>
            <a:prstGeom prst="line">
              <a:avLst/>
            </a:prstGeom>
            <a:noFill/>
            <a:ln w="9525">
              <a:solidFill>
                <a:schemeClr val="tx1"/>
              </a:solidFill>
              <a:round/>
              <a:headEnd/>
              <a:tailEnd/>
            </a:ln>
            <a:effectLst/>
          </p:spPr>
          <p:txBody>
            <a:bodyPr wrap="none"/>
            <a:lstStyle/>
            <a:p>
              <a:endParaRPr lang="es-MX"/>
            </a:p>
          </p:txBody>
        </p:sp>
        <p:sp>
          <p:nvSpPr>
            <p:cNvPr id="95239" name="Line 7"/>
            <p:cNvSpPr>
              <a:spLocks noChangeShapeType="1"/>
            </p:cNvSpPr>
            <p:nvPr/>
          </p:nvSpPr>
          <p:spPr bwMode="auto">
            <a:xfrm flipH="1">
              <a:off x="4191000" y="2225675"/>
              <a:ext cx="838200" cy="0"/>
            </a:xfrm>
            <a:prstGeom prst="line">
              <a:avLst/>
            </a:prstGeom>
            <a:noFill/>
            <a:ln w="9525">
              <a:solidFill>
                <a:schemeClr val="tx1"/>
              </a:solidFill>
              <a:round/>
              <a:headEnd/>
              <a:tailEnd/>
            </a:ln>
            <a:effectLst/>
          </p:spPr>
          <p:txBody>
            <a:bodyPr wrap="none"/>
            <a:lstStyle/>
            <a:p>
              <a:endParaRPr lang="es-MX"/>
            </a:p>
          </p:txBody>
        </p:sp>
        <p:sp>
          <p:nvSpPr>
            <p:cNvPr id="95240" name="Line 8"/>
            <p:cNvSpPr>
              <a:spLocks noChangeShapeType="1"/>
            </p:cNvSpPr>
            <p:nvPr/>
          </p:nvSpPr>
          <p:spPr bwMode="auto">
            <a:xfrm>
              <a:off x="4895850" y="2159000"/>
              <a:ext cx="0" cy="152400"/>
            </a:xfrm>
            <a:prstGeom prst="line">
              <a:avLst/>
            </a:prstGeom>
            <a:noFill/>
            <a:ln w="9525">
              <a:solidFill>
                <a:schemeClr val="tx1"/>
              </a:solidFill>
              <a:round/>
              <a:headEnd/>
              <a:tailEnd/>
            </a:ln>
            <a:effectLst/>
          </p:spPr>
          <p:txBody>
            <a:bodyPr wrap="none"/>
            <a:lstStyle/>
            <a:p>
              <a:endParaRPr lang="es-MX"/>
            </a:p>
          </p:txBody>
        </p:sp>
        <p:sp>
          <p:nvSpPr>
            <p:cNvPr id="95243" name="Text Box 11"/>
            <p:cNvSpPr txBox="1">
              <a:spLocks noChangeArrowheads="1"/>
            </p:cNvSpPr>
            <p:nvPr/>
          </p:nvSpPr>
          <p:spPr bwMode="auto">
            <a:xfrm>
              <a:off x="2476500" y="2578100"/>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Externa              E. principal</a:t>
              </a:r>
              <a:endParaRPr lang="es-ES" b="1" dirty="0">
                <a:solidFill>
                  <a:srgbClr val="CC0000"/>
                </a:solidFill>
                <a:latin typeface="Arial" charset="0"/>
              </a:endParaRPr>
            </a:p>
          </p:txBody>
        </p:sp>
      </p:grpSp>
      <p:sp>
        <p:nvSpPr>
          <p:cNvPr id="24" name="Text Box 13"/>
          <p:cNvSpPr txBox="1">
            <a:spLocks noChangeArrowheads="1"/>
          </p:cNvSpPr>
          <p:nvPr/>
        </p:nvSpPr>
        <p:spPr bwMode="auto">
          <a:xfrm>
            <a:off x="2167731" y="2841998"/>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Conceptual</a:t>
            </a:r>
            <a:endParaRPr lang="es-ES" b="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amond(in)">
                                      <p:cBhvr>
                                        <p:cTn id="12"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28 Grupo"/>
          <p:cNvGrpSpPr/>
          <p:nvPr/>
        </p:nvGrpSpPr>
        <p:grpSpPr>
          <a:xfrm>
            <a:off x="1835696" y="3429000"/>
            <a:ext cx="6468528" cy="2720626"/>
            <a:chOff x="1835696" y="3429000"/>
            <a:chExt cx="6468528" cy="2720626"/>
          </a:xfrm>
        </p:grpSpPr>
        <p:grpSp>
          <p:nvGrpSpPr>
            <p:cNvPr id="28" name="27 Grupo"/>
            <p:cNvGrpSpPr/>
            <p:nvPr/>
          </p:nvGrpSpPr>
          <p:grpSpPr>
            <a:xfrm>
              <a:off x="1835696" y="3441192"/>
              <a:ext cx="2348891" cy="2708434"/>
              <a:chOff x="1835696" y="3441192"/>
              <a:chExt cx="2348891" cy="2708434"/>
            </a:xfrm>
          </p:grpSpPr>
          <p:sp>
            <p:nvSpPr>
              <p:cNvPr id="22" name="Text Box 12"/>
              <p:cNvSpPr txBox="1">
                <a:spLocks noChangeArrowheads="1"/>
              </p:cNvSpPr>
              <p:nvPr/>
            </p:nvSpPr>
            <p:spPr bwMode="auto">
              <a:xfrm>
                <a:off x="1868424" y="3441192"/>
                <a:ext cx="2316163" cy="2708434"/>
              </a:xfrm>
              <a:prstGeom prst="rect">
                <a:avLst/>
              </a:prstGeom>
              <a:noFill/>
              <a:ln w="41275" cmpd="dbl">
                <a:solidFill>
                  <a:schemeClr val="tx1"/>
                </a:solidFill>
                <a:miter lim="800000"/>
                <a:headEnd/>
                <a:tailEnd/>
              </a:ln>
              <a:effectLst/>
            </p:spPr>
            <p:txBody>
              <a:bodyPr>
                <a:spAutoFit/>
              </a:bodyPr>
              <a:lstStyle/>
              <a:p>
                <a:pPr>
                  <a:spcBef>
                    <a:spcPct val="50000"/>
                  </a:spcBef>
                </a:pPr>
                <a:r>
                  <a:rPr lang="es-MX" sz="2000" b="1" dirty="0" smtClean="0">
                    <a:latin typeface="Arial" charset="0"/>
                  </a:rPr>
                  <a:t>Despachos</a:t>
                </a:r>
              </a:p>
              <a:p>
                <a:pPr>
                  <a:spcBef>
                    <a:spcPct val="50000"/>
                  </a:spcBef>
                </a:pPr>
                <a:r>
                  <a:rPr lang="es-MX" sz="2000" b="1" u="sng" dirty="0" err="1" smtClean="0">
                    <a:latin typeface="Arial" charset="0"/>
                  </a:rPr>
                  <a:t>NumeroDesp</a:t>
                </a:r>
                <a:endParaRPr lang="es-MX" sz="2000" b="1" u="sng" dirty="0">
                  <a:latin typeface="Arial" charset="0"/>
                </a:endParaRPr>
              </a:p>
              <a:p>
                <a:pPr>
                  <a:spcBef>
                    <a:spcPct val="50000"/>
                  </a:spcBef>
                </a:pPr>
                <a:r>
                  <a:rPr lang="es-MX" sz="2000" b="1" dirty="0">
                    <a:latin typeface="Arial" charset="0"/>
                  </a:rPr>
                  <a:t>Dimensiones</a:t>
                </a:r>
              </a:p>
              <a:p>
                <a:pPr>
                  <a:spcBef>
                    <a:spcPct val="50000"/>
                  </a:spcBef>
                </a:pPr>
                <a:r>
                  <a:rPr lang="es-MX" sz="2000" b="1" dirty="0">
                    <a:latin typeface="Arial" charset="0"/>
                  </a:rPr>
                  <a:t>Baños</a:t>
                </a:r>
              </a:p>
              <a:p>
                <a:pPr>
                  <a:spcBef>
                    <a:spcPct val="50000"/>
                  </a:spcBef>
                </a:pPr>
                <a:r>
                  <a:rPr lang="es-MX" sz="2000" b="1" dirty="0" smtClean="0">
                    <a:latin typeface="Arial" charset="0"/>
                  </a:rPr>
                  <a:t>Ventanas</a:t>
                </a:r>
              </a:p>
              <a:p>
                <a:pPr>
                  <a:spcBef>
                    <a:spcPct val="50000"/>
                  </a:spcBef>
                </a:pPr>
                <a:endParaRPr lang="es-ES" sz="2000" b="1" dirty="0">
                  <a:latin typeface="Arial" charset="0"/>
                </a:endParaRPr>
              </a:p>
            </p:txBody>
          </p:sp>
          <p:cxnSp>
            <p:nvCxnSpPr>
              <p:cNvPr id="23" name="22 Conector recto"/>
              <p:cNvCxnSpPr/>
              <p:nvPr/>
            </p:nvCxnSpPr>
            <p:spPr bwMode="auto">
              <a:xfrm>
                <a:off x="1835696" y="3868595"/>
                <a:ext cx="2304256" cy="0"/>
              </a:xfrm>
              <a:prstGeom prst="line">
                <a:avLst/>
              </a:prstGeom>
              <a:solidFill>
                <a:schemeClr val="accent1"/>
              </a:solidFill>
              <a:ln w="9525" cap="flat" cmpd="dbl" algn="ctr">
                <a:solidFill>
                  <a:schemeClr val="tx1"/>
                </a:solidFill>
                <a:prstDash val="solid"/>
                <a:round/>
                <a:headEnd type="none" w="med" len="med"/>
                <a:tailEnd type="none" w="med" len="med"/>
              </a:ln>
              <a:effectLst/>
            </p:spPr>
          </p:cxnSp>
        </p:grpSp>
        <p:grpSp>
          <p:nvGrpSpPr>
            <p:cNvPr id="16" name="16 Grupo"/>
            <p:cNvGrpSpPr/>
            <p:nvPr/>
          </p:nvGrpSpPr>
          <p:grpSpPr>
            <a:xfrm>
              <a:off x="5047171" y="3429000"/>
              <a:ext cx="3257053" cy="2708434"/>
              <a:chOff x="5059363" y="4240213"/>
              <a:chExt cx="3257053" cy="2708434"/>
            </a:xfrm>
          </p:grpSpPr>
          <p:sp>
            <p:nvSpPr>
              <p:cNvPr id="20" name="Text Box 11"/>
              <p:cNvSpPr txBox="1">
                <a:spLocks noChangeArrowheads="1"/>
              </p:cNvSpPr>
              <p:nvPr/>
            </p:nvSpPr>
            <p:spPr bwMode="auto">
              <a:xfrm>
                <a:off x="5059363" y="4240213"/>
                <a:ext cx="3246437" cy="2708434"/>
              </a:xfrm>
              <a:prstGeom prst="rect">
                <a:avLst/>
              </a:prstGeom>
              <a:noFill/>
              <a:ln w="15875" cmpd="sng">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Empleados</a:t>
                </a:r>
              </a:p>
              <a:p>
                <a:pPr>
                  <a:spcBef>
                    <a:spcPct val="50000"/>
                  </a:spcBef>
                </a:pPr>
                <a:r>
                  <a:rPr lang="es-MX" sz="2000" b="1" u="sng" dirty="0" smtClean="0">
                    <a:latin typeface="Arial" charset="0"/>
                  </a:rPr>
                  <a:t>Clave</a:t>
                </a:r>
                <a:endParaRPr lang="es-MX" sz="2000" b="1" u="sng" dirty="0">
                  <a:latin typeface="Arial" charset="0"/>
                </a:endParaRPr>
              </a:p>
              <a:p>
                <a:pPr>
                  <a:spcBef>
                    <a:spcPct val="50000"/>
                  </a:spcBef>
                </a:pPr>
                <a:r>
                  <a:rPr lang="es-MX" sz="2000" b="1" dirty="0">
                    <a:latin typeface="Arial" charset="0"/>
                  </a:rPr>
                  <a:t>Nombre</a:t>
                </a:r>
              </a:p>
              <a:p>
                <a:pPr>
                  <a:spcBef>
                    <a:spcPct val="50000"/>
                  </a:spcBef>
                </a:pPr>
                <a:r>
                  <a:rPr lang="es-MX" sz="2000" b="1" dirty="0">
                    <a:latin typeface="Arial" charset="0"/>
                  </a:rPr>
                  <a:t>Domicilio</a:t>
                </a:r>
              </a:p>
              <a:p>
                <a:pPr>
                  <a:spcBef>
                    <a:spcPct val="50000"/>
                  </a:spcBef>
                </a:pPr>
                <a:r>
                  <a:rPr lang="es-MX" sz="2000" b="1" dirty="0">
                    <a:latin typeface="Arial" charset="0"/>
                  </a:rPr>
                  <a:t>Fecha </a:t>
                </a:r>
                <a:r>
                  <a:rPr lang="es-MX" sz="2000" b="1" dirty="0" err="1">
                    <a:latin typeface="Arial" charset="0"/>
                  </a:rPr>
                  <a:t>Nac</a:t>
                </a:r>
                <a:r>
                  <a:rPr lang="es-MX" sz="2000" b="1" dirty="0" smtClean="0">
                    <a:latin typeface="Arial" charset="0"/>
                  </a:rPr>
                  <a:t>.</a:t>
                </a:r>
              </a:p>
              <a:p>
                <a:pPr>
                  <a:spcBef>
                    <a:spcPct val="50000"/>
                  </a:spcBef>
                </a:pPr>
                <a:endParaRPr lang="es-MX" sz="2000" b="1" dirty="0">
                  <a:latin typeface="Arial" charset="0"/>
                </a:endParaRPr>
              </a:p>
            </p:txBody>
          </p:sp>
          <p:cxnSp>
            <p:nvCxnSpPr>
              <p:cNvPr id="21" name="20 Conector recto"/>
              <p:cNvCxnSpPr/>
              <p:nvPr/>
            </p:nvCxnSpPr>
            <p:spPr bwMode="auto">
              <a:xfrm>
                <a:off x="5076056" y="4653136"/>
                <a:ext cx="3240360" cy="0"/>
              </a:xfrm>
              <a:prstGeom prst="line">
                <a:avLst/>
              </a:prstGeom>
              <a:solidFill>
                <a:schemeClr val="accent1"/>
              </a:solidFill>
              <a:ln w="1587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41120" y="4296959"/>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188720" y="4360459"/>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a:off x="4893570" y="4293784"/>
              <a:ext cx="0" cy="152400"/>
            </a:xfrm>
            <a:prstGeom prst="line">
              <a:avLst/>
            </a:prstGeom>
            <a:noFill/>
            <a:ln w="9525">
              <a:solidFill>
                <a:schemeClr val="tx1"/>
              </a:solidFill>
              <a:round/>
              <a:headEnd/>
              <a:tailEnd/>
            </a:ln>
            <a:effectLst/>
          </p:spPr>
          <p:txBody>
            <a:bodyPr wrap="none"/>
            <a:lstStyle/>
            <a:p>
              <a:endParaRPr lang="es-MX"/>
            </a:p>
          </p:txBody>
        </p:sp>
      </p:grpSp>
      <p:sp>
        <p:nvSpPr>
          <p:cNvPr id="12" name="5 Marcador de número de diapositiva"/>
          <p:cNvSpPr>
            <a:spLocks noGrp="1"/>
          </p:cNvSpPr>
          <p:nvPr>
            <p:ph type="sldNum" sz="quarter" idx="12"/>
          </p:nvPr>
        </p:nvSpPr>
        <p:spPr/>
        <p:txBody>
          <a:bodyPr/>
          <a:lstStyle/>
          <a:p>
            <a:fld id="{8AD57194-7BD9-404D-B1DA-D649888CAF57}" type="slidenum">
              <a:rPr lang="es-ES"/>
              <a:pPr/>
              <a:t>43</a:t>
            </a:fld>
            <a:endParaRPr lang="es-ES"/>
          </a:p>
        </p:txBody>
      </p:sp>
      <p:sp>
        <p:nvSpPr>
          <p:cNvPr id="95234" name="Rectangle 2"/>
          <p:cNvSpPr>
            <a:spLocks noGrp="1" noChangeArrowheads="1"/>
          </p:cNvSpPr>
          <p:nvPr>
            <p:ph type="title"/>
          </p:nvPr>
        </p:nvSpPr>
        <p:spPr/>
        <p:txBody>
          <a:bodyPr/>
          <a:lstStyle/>
          <a:p>
            <a:r>
              <a:rPr lang="es-MX" dirty="0" smtClean="0"/>
              <a:t>Solución II</a:t>
            </a:r>
            <a:endParaRPr lang="es-MX" dirty="0"/>
          </a:p>
        </p:txBody>
      </p:sp>
      <p:grpSp>
        <p:nvGrpSpPr>
          <p:cNvPr id="13" name="12 Grupo"/>
          <p:cNvGrpSpPr/>
          <p:nvPr/>
        </p:nvGrpSpPr>
        <p:grpSpPr>
          <a:xfrm>
            <a:off x="2282031" y="1552948"/>
            <a:ext cx="5295900" cy="1025525"/>
            <a:chOff x="2209800" y="2009775"/>
            <a:chExt cx="5295900" cy="1025525"/>
          </a:xfrm>
        </p:grpSpPr>
        <p:sp>
          <p:nvSpPr>
            <p:cNvPr id="95236" name="Text Box 4"/>
            <p:cNvSpPr txBox="1">
              <a:spLocks noChangeArrowheads="1"/>
            </p:cNvSpPr>
            <p:nvPr/>
          </p:nvSpPr>
          <p:spPr bwMode="auto">
            <a:xfrm>
              <a:off x="5029200" y="2009775"/>
              <a:ext cx="1981200"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a:latin typeface="Arial" charset="0"/>
                </a:rPr>
                <a:t>Empleados</a:t>
              </a:r>
              <a:endParaRPr lang="es-ES" b="1" dirty="0">
                <a:latin typeface="Arial" charset="0"/>
              </a:endParaRPr>
            </a:p>
          </p:txBody>
        </p:sp>
        <p:sp>
          <p:nvSpPr>
            <p:cNvPr id="95237" name="Text Box 5"/>
            <p:cNvSpPr txBox="1">
              <a:spLocks noChangeArrowheads="1"/>
            </p:cNvSpPr>
            <p:nvPr/>
          </p:nvSpPr>
          <p:spPr bwMode="auto">
            <a:xfrm>
              <a:off x="2209800" y="2009775"/>
              <a:ext cx="1981200"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despachos</a:t>
              </a:r>
              <a:endParaRPr lang="es-ES" b="1">
                <a:latin typeface="Arial" charset="0"/>
              </a:endParaRPr>
            </a:p>
          </p:txBody>
        </p:sp>
        <p:sp>
          <p:nvSpPr>
            <p:cNvPr id="95238" name="Line 6"/>
            <p:cNvSpPr>
              <a:spLocks noChangeShapeType="1"/>
            </p:cNvSpPr>
            <p:nvPr/>
          </p:nvSpPr>
          <p:spPr bwMode="auto">
            <a:xfrm>
              <a:off x="4343400" y="2162175"/>
              <a:ext cx="0" cy="152400"/>
            </a:xfrm>
            <a:prstGeom prst="line">
              <a:avLst/>
            </a:prstGeom>
            <a:noFill/>
            <a:ln w="9525">
              <a:solidFill>
                <a:schemeClr val="tx1"/>
              </a:solidFill>
              <a:round/>
              <a:headEnd/>
              <a:tailEnd/>
            </a:ln>
            <a:effectLst/>
          </p:spPr>
          <p:txBody>
            <a:bodyPr wrap="none"/>
            <a:lstStyle/>
            <a:p>
              <a:endParaRPr lang="es-MX"/>
            </a:p>
          </p:txBody>
        </p:sp>
        <p:sp>
          <p:nvSpPr>
            <p:cNvPr id="95239" name="Line 7"/>
            <p:cNvSpPr>
              <a:spLocks noChangeShapeType="1"/>
            </p:cNvSpPr>
            <p:nvPr/>
          </p:nvSpPr>
          <p:spPr bwMode="auto">
            <a:xfrm flipH="1">
              <a:off x="4191000" y="2225675"/>
              <a:ext cx="838200" cy="0"/>
            </a:xfrm>
            <a:prstGeom prst="line">
              <a:avLst/>
            </a:prstGeom>
            <a:noFill/>
            <a:ln w="9525">
              <a:solidFill>
                <a:schemeClr val="tx1"/>
              </a:solidFill>
              <a:round/>
              <a:headEnd/>
              <a:tailEnd/>
            </a:ln>
            <a:effectLst/>
          </p:spPr>
          <p:txBody>
            <a:bodyPr wrap="none"/>
            <a:lstStyle/>
            <a:p>
              <a:endParaRPr lang="es-MX"/>
            </a:p>
          </p:txBody>
        </p:sp>
        <p:sp>
          <p:nvSpPr>
            <p:cNvPr id="95240" name="Line 8"/>
            <p:cNvSpPr>
              <a:spLocks noChangeShapeType="1"/>
            </p:cNvSpPr>
            <p:nvPr/>
          </p:nvSpPr>
          <p:spPr bwMode="auto">
            <a:xfrm>
              <a:off x="4895850" y="2159000"/>
              <a:ext cx="0" cy="152400"/>
            </a:xfrm>
            <a:prstGeom prst="line">
              <a:avLst/>
            </a:prstGeom>
            <a:noFill/>
            <a:ln w="9525">
              <a:solidFill>
                <a:schemeClr val="tx1"/>
              </a:solidFill>
              <a:round/>
              <a:headEnd/>
              <a:tailEnd/>
            </a:ln>
            <a:effectLst/>
          </p:spPr>
          <p:txBody>
            <a:bodyPr wrap="none"/>
            <a:lstStyle/>
            <a:p>
              <a:endParaRPr lang="es-MX"/>
            </a:p>
          </p:txBody>
        </p:sp>
        <p:sp>
          <p:nvSpPr>
            <p:cNvPr id="95243" name="Text Box 11"/>
            <p:cNvSpPr txBox="1">
              <a:spLocks noChangeArrowheads="1"/>
            </p:cNvSpPr>
            <p:nvPr/>
          </p:nvSpPr>
          <p:spPr bwMode="auto">
            <a:xfrm>
              <a:off x="2476500" y="2578100"/>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Externa              E. principal</a:t>
              </a:r>
              <a:endParaRPr lang="es-ES" b="1" dirty="0">
                <a:solidFill>
                  <a:srgbClr val="CC0000"/>
                </a:solidFill>
                <a:latin typeface="Arial" charset="0"/>
              </a:endParaRPr>
            </a:p>
          </p:txBody>
        </p:sp>
      </p:grpSp>
      <p:sp>
        <p:nvSpPr>
          <p:cNvPr id="27" name="26 CuadroTexto"/>
          <p:cNvSpPr txBox="1"/>
          <p:nvPr/>
        </p:nvSpPr>
        <p:spPr>
          <a:xfrm>
            <a:off x="1833408" y="5625816"/>
            <a:ext cx="3211135" cy="369332"/>
          </a:xfrm>
          <a:prstGeom prst="rect">
            <a:avLst/>
          </a:prstGeom>
          <a:noFill/>
        </p:spPr>
        <p:txBody>
          <a:bodyPr wrap="square" rtlCol="0">
            <a:spAutoFit/>
          </a:bodyPr>
          <a:lstStyle/>
          <a:p>
            <a:r>
              <a:rPr lang="es-MX" sz="1800" b="1" dirty="0" smtClean="0">
                <a:solidFill>
                  <a:srgbClr val="CC0000"/>
                </a:solidFill>
                <a:latin typeface="Arial" charset="0"/>
              </a:rPr>
              <a:t>Clave (</a:t>
            </a:r>
            <a:r>
              <a:rPr lang="es-MX" sz="1800" b="1" dirty="0" err="1" smtClean="0">
                <a:solidFill>
                  <a:srgbClr val="CC0000"/>
                </a:solidFill>
                <a:latin typeface="Arial" charset="0"/>
              </a:rPr>
              <a:t>unico</a:t>
            </a:r>
            <a:r>
              <a:rPr lang="es-MX" sz="1800" b="1" dirty="0" smtClean="0">
                <a:solidFill>
                  <a:srgbClr val="CC0000"/>
                </a:solidFill>
                <a:latin typeface="Arial" charset="0"/>
              </a:rPr>
              <a:t>)</a:t>
            </a:r>
            <a:endParaRPr lang="es-MX" sz="1800" dirty="0"/>
          </a:p>
        </p:txBody>
      </p:sp>
      <p:sp>
        <p:nvSpPr>
          <p:cNvPr id="24" name="Text Box 13"/>
          <p:cNvSpPr txBox="1">
            <a:spLocks noChangeArrowheads="1"/>
          </p:cNvSpPr>
          <p:nvPr/>
        </p:nvSpPr>
        <p:spPr bwMode="auto">
          <a:xfrm>
            <a:off x="2167731" y="2841998"/>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Lógico</a:t>
            </a:r>
            <a:endParaRPr lang="es-ES" b="1" dirty="0">
              <a:solidFill>
                <a:schemeClr val="accent2">
                  <a:lumMod val="50000"/>
                </a:schemeClr>
              </a:solidFill>
              <a:latin typeface="Arial" charset="0"/>
            </a:endParaRPr>
          </a:p>
        </p:txBody>
      </p:sp>
    </p:spTree>
    <p:extLst>
      <p:ext uri="{BB962C8B-B14F-4D97-AF65-F5344CB8AC3E}">
        <p14:creationId xmlns:p14="http://schemas.microsoft.com/office/powerpoint/2010/main" val="129854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diamond(in)">
                                      <p:cBhvr>
                                        <p:cTn id="12" dur="2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smtClean="0"/>
              <a:t>1.- </a:t>
            </a:r>
            <a:r>
              <a:rPr lang="en-US" b="1" dirty="0" err="1" smtClean="0"/>
              <a:t>Entidades</a:t>
            </a:r>
            <a:r>
              <a:rPr lang="en-US" dirty="0" smtClean="0"/>
              <a:t>:</a:t>
            </a:r>
          </a:p>
          <a:p>
            <a:r>
              <a:rPr lang="en-US" dirty="0" err="1" smtClean="0"/>
              <a:t>Computadoras</a:t>
            </a:r>
            <a:endParaRPr lang="en-US" dirty="0" smtClean="0"/>
          </a:p>
          <a:p>
            <a:r>
              <a:rPr lang="en-US" dirty="0" err="1" smtClean="0"/>
              <a:t>Alumnos</a:t>
            </a:r>
            <a:endParaRPr lang="en-US" dirty="0" smtClean="0"/>
          </a:p>
          <a:p>
            <a:r>
              <a:rPr lang="en-US" dirty="0" smtClean="0"/>
              <a:t>2.- </a:t>
            </a:r>
            <a:r>
              <a:rPr lang="en-US" b="1" dirty="0" err="1" smtClean="0"/>
              <a:t>Atributos</a:t>
            </a:r>
            <a:r>
              <a:rPr lang="en-US" dirty="0" smtClean="0"/>
              <a:t>:</a:t>
            </a:r>
            <a:endParaRPr lang="en-US"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44</a:t>
            </a:fld>
            <a:endParaRPr lang="es-ES"/>
          </a:p>
        </p:txBody>
      </p:sp>
      <p:pic>
        <p:nvPicPr>
          <p:cNvPr id="5" name="Imagen 4"/>
          <p:cNvPicPr>
            <a:picLocks noChangeAspect="1"/>
          </p:cNvPicPr>
          <p:nvPr/>
        </p:nvPicPr>
        <p:blipFill>
          <a:blip r:embed="rId2"/>
          <a:stretch>
            <a:fillRect/>
          </a:stretch>
        </p:blipFill>
        <p:spPr>
          <a:xfrm>
            <a:off x="164757" y="141437"/>
            <a:ext cx="9008441" cy="859072"/>
          </a:xfrm>
          <a:prstGeom prst="rect">
            <a:avLst/>
          </a:prstGeom>
        </p:spPr>
      </p:pic>
      <p:pic>
        <p:nvPicPr>
          <p:cNvPr id="6" name="Imagen 5"/>
          <p:cNvPicPr>
            <a:picLocks noChangeAspect="1"/>
          </p:cNvPicPr>
          <p:nvPr/>
        </p:nvPicPr>
        <p:blipFill>
          <a:blip r:embed="rId3"/>
          <a:stretch>
            <a:fillRect/>
          </a:stretch>
        </p:blipFill>
        <p:spPr>
          <a:xfrm>
            <a:off x="1763688" y="3717032"/>
            <a:ext cx="2676525" cy="2533650"/>
          </a:xfrm>
          <a:prstGeom prst="rect">
            <a:avLst/>
          </a:prstGeom>
        </p:spPr>
      </p:pic>
      <p:pic>
        <p:nvPicPr>
          <p:cNvPr id="7" name="Imagen 6"/>
          <p:cNvPicPr>
            <a:picLocks noChangeAspect="1"/>
          </p:cNvPicPr>
          <p:nvPr/>
        </p:nvPicPr>
        <p:blipFill>
          <a:blip r:embed="rId4"/>
          <a:stretch>
            <a:fillRect/>
          </a:stretch>
        </p:blipFill>
        <p:spPr>
          <a:xfrm>
            <a:off x="6084168" y="3688457"/>
            <a:ext cx="2209800" cy="2590800"/>
          </a:xfrm>
          <a:prstGeom prst="rect">
            <a:avLst/>
          </a:prstGeom>
        </p:spPr>
      </p:pic>
    </p:spTree>
    <p:extLst>
      <p:ext uri="{BB962C8B-B14F-4D97-AF65-F5344CB8AC3E}">
        <p14:creationId xmlns:p14="http://schemas.microsoft.com/office/powerpoint/2010/main" val="84043851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smtClean="0"/>
              <a:t>3.- </a:t>
            </a:r>
            <a:r>
              <a:rPr lang="en-US" dirty="0" err="1" smtClean="0"/>
              <a:t>Asociaciones</a:t>
            </a:r>
            <a:r>
              <a:rPr lang="en-US" dirty="0" smtClean="0"/>
              <a:t>:</a:t>
            </a:r>
          </a:p>
          <a:p>
            <a:r>
              <a:rPr lang="en-US" dirty="0" err="1" smtClean="0"/>
              <a:t>Solución</a:t>
            </a:r>
            <a:r>
              <a:rPr lang="en-US" dirty="0" smtClean="0"/>
              <a:t> I</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Modelo</a:t>
            </a:r>
            <a:r>
              <a:rPr lang="en-US" dirty="0" smtClean="0"/>
              <a:t> Conceptual</a:t>
            </a:r>
          </a:p>
          <a:p>
            <a:endParaRPr lang="en-US"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45</a:t>
            </a:fld>
            <a:endParaRPr lang="es-ES"/>
          </a:p>
        </p:txBody>
      </p:sp>
      <p:pic>
        <p:nvPicPr>
          <p:cNvPr id="6" name="Imagen 5"/>
          <p:cNvPicPr>
            <a:picLocks noChangeAspect="1"/>
          </p:cNvPicPr>
          <p:nvPr/>
        </p:nvPicPr>
        <p:blipFill>
          <a:blip r:embed="rId2"/>
          <a:stretch>
            <a:fillRect/>
          </a:stretch>
        </p:blipFill>
        <p:spPr>
          <a:xfrm>
            <a:off x="1187624" y="2486025"/>
            <a:ext cx="7019925" cy="3181350"/>
          </a:xfrm>
          <a:prstGeom prst="rect">
            <a:avLst/>
          </a:prstGeom>
        </p:spPr>
      </p:pic>
    </p:spTree>
    <p:extLst>
      <p:ext uri="{BB962C8B-B14F-4D97-AF65-F5344CB8AC3E}">
        <p14:creationId xmlns:p14="http://schemas.microsoft.com/office/powerpoint/2010/main" val="348129250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err="1" smtClean="0"/>
              <a:t>Solución</a:t>
            </a:r>
            <a:r>
              <a:rPr lang="en-US" dirty="0" smtClean="0"/>
              <a:t> I</a:t>
            </a:r>
            <a:endParaRPr lang="en-US"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46</a:t>
            </a:fld>
            <a:endParaRPr lang="es-ES"/>
          </a:p>
        </p:txBody>
      </p:sp>
      <p:pic>
        <p:nvPicPr>
          <p:cNvPr id="6" name="Imagen 5"/>
          <p:cNvPicPr>
            <a:picLocks noChangeAspect="1"/>
          </p:cNvPicPr>
          <p:nvPr/>
        </p:nvPicPr>
        <p:blipFill>
          <a:blip r:embed="rId2"/>
          <a:stretch>
            <a:fillRect/>
          </a:stretch>
        </p:blipFill>
        <p:spPr>
          <a:xfrm>
            <a:off x="1248568" y="2077991"/>
            <a:ext cx="7362825" cy="3762375"/>
          </a:xfrm>
          <a:prstGeom prst="rect">
            <a:avLst/>
          </a:prstGeom>
        </p:spPr>
      </p:pic>
    </p:spTree>
    <p:extLst>
      <p:ext uri="{BB962C8B-B14F-4D97-AF65-F5344CB8AC3E}">
        <p14:creationId xmlns:p14="http://schemas.microsoft.com/office/powerpoint/2010/main" val="326038002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err="1" smtClean="0"/>
              <a:t>Solución</a:t>
            </a:r>
            <a:r>
              <a:rPr lang="en-US" dirty="0" smtClean="0"/>
              <a:t> II</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err="1" smtClean="0"/>
              <a:t>Modelo</a:t>
            </a:r>
            <a:r>
              <a:rPr lang="en-US" dirty="0" smtClean="0"/>
              <a:t> Conceptual</a:t>
            </a:r>
          </a:p>
          <a:p>
            <a:endParaRPr lang="en-US" dirty="0" smtClean="0"/>
          </a:p>
          <a:p>
            <a:endParaRPr lang="en-US"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47</a:t>
            </a:fld>
            <a:endParaRPr lang="es-ES"/>
          </a:p>
        </p:txBody>
      </p:sp>
      <p:pic>
        <p:nvPicPr>
          <p:cNvPr id="5" name="Imagen 4"/>
          <p:cNvPicPr>
            <a:picLocks noChangeAspect="1"/>
          </p:cNvPicPr>
          <p:nvPr/>
        </p:nvPicPr>
        <p:blipFill>
          <a:blip r:embed="rId2"/>
          <a:stretch>
            <a:fillRect/>
          </a:stretch>
        </p:blipFill>
        <p:spPr>
          <a:xfrm>
            <a:off x="1259632" y="2357438"/>
            <a:ext cx="7058025" cy="3133725"/>
          </a:xfrm>
          <a:prstGeom prst="rect">
            <a:avLst/>
          </a:prstGeom>
        </p:spPr>
      </p:pic>
    </p:spTree>
    <p:extLst>
      <p:ext uri="{BB962C8B-B14F-4D97-AF65-F5344CB8AC3E}">
        <p14:creationId xmlns:p14="http://schemas.microsoft.com/office/powerpoint/2010/main" val="329144465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r>
              <a:rPr lang="en-US" dirty="0" err="1" smtClean="0"/>
              <a:t>Solución</a:t>
            </a:r>
            <a:r>
              <a:rPr lang="en-US" dirty="0" smtClean="0"/>
              <a:t> II</a:t>
            </a:r>
            <a:endParaRPr lang="en-US"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48</a:t>
            </a:fld>
            <a:endParaRPr lang="es-ES"/>
          </a:p>
        </p:txBody>
      </p:sp>
      <p:pic>
        <p:nvPicPr>
          <p:cNvPr id="5" name="Imagen 4"/>
          <p:cNvPicPr>
            <a:picLocks noChangeAspect="1"/>
          </p:cNvPicPr>
          <p:nvPr/>
        </p:nvPicPr>
        <p:blipFill>
          <a:blip r:embed="rId2"/>
          <a:stretch>
            <a:fillRect/>
          </a:stretch>
        </p:blipFill>
        <p:spPr>
          <a:xfrm>
            <a:off x="1691680" y="2348880"/>
            <a:ext cx="6829425" cy="3810000"/>
          </a:xfrm>
          <a:prstGeom prst="rect">
            <a:avLst/>
          </a:prstGeom>
        </p:spPr>
      </p:pic>
    </p:spTree>
    <p:extLst>
      <p:ext uri="{BB962C8B-B14F-4D97-AF65-F5344CB8AC3E}">
        <p14:creationId xmlns:p14="http://schemas.microsoft.com/office/powerpoint/2010/main" val="284609300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F1D36017-D1FB-427C-BA7F-4115ADFD1A22}" type="slidenum">
              <a:rPr lang="es-ES"/>
              <a:pPr/>
              <a:t>49</a:t>
            </a:fld>
            <a:endParaRPr lang="es-ES"/>
          </a:p>
        </p:txBody>
      </p:sp>
      <p:sp>
        <p:nvSpPr>
          <p:cNvPr id="87042" name="Rectangle 2"/>
          <p:cNvSpPr>
            <a:spLocks noGrp="1" noChangeArrowheads="1"/>
          </p:cNvSpPr>
          <p:nvPr>
            <p:ph type="title"/>
          </p:nvPr>
        </p:nvSpPr>
        <p:spPr/>
        <p:txBody>
          <a:bodyPr/>
          <a:lstStyle/>
          <a:p>
            <a:r>
              <a:rPr lang="es-MX" dirty="0"/>
              <a:t>Asociación uno-a-muchos</a:t>
            </a:r>
            <a:endParaRPr lang="es-ES" dirty="0"/>
          </a:p>
        </p:txBody>
      </p:sp>
      <p:sp>
        <p:nvSpPr>
          <p:cNvPr id="87043" name="Rectangle 3"/>
          <p:cNvSpPr>
            <a:spLocks noGrp="1" noChangeArrowheads="1"/>
          </p:cNvSpPr>
          <p:nvPr>
            <p:ph type="body" idx="1"/>
          </p:nvPr>
        </p:nvSpPr>
        <p:spPr/>
        <p:txBody>
          <a:bodyPr/>
          <a:lstStyle/>
          <a:p>
            <a:pPr algn="just"/>
            <a:r>
              <a:rPr lang="es-MX" sz="3200" b="1" dirty="0">
                <a:solidFill>
                  <a:schemeClr val="tx2"/>
                </a:solidFill>
                <a:latin typeface="+mj-lt"/>
                <a:ea typeface="+mj-ea"/>
                <a:cs typeface="+mj-cs"/>
              </a:rPr>
              <a:t>Modelo Conceptual</a:t>
            </a:r>
          </a:p>
          <a:p>
            <a:pPr algn="just"/>
            <a:r>
              <a:rPr lang="es-MX" dirty="0" smtClean="0"/>
              <a:t>Es </a:t>
            </a:r>
            <a:r>
              <a:rPr lang="es-MX" dirty="0"/>
              <a:t>el más común entre las entidades y es donde un ejemplar de una entidad se puede asociar con uno o muchos ejemplares de otra entidad.</a:t>
            </a:r>
          </a:p>
          <a:p>
            <a:pPr algn="just"/>
            <a:r>
              <a:rPr lang="es-MX" sz="3200" b="1" dirty="0">
                <a:solidFill>
                  <a:schemeClr val="tx2"/>
                </a:solidFill>
                <a:latin typeface="+mj-lt"/>
                <a:ea typeface="+mj-ea"/>
                <a:cs typeface="+mj-cs"/>
              </a:rPr>
              <a:t>Modelo lógico</a:t>
            </a:r>
          </a:p>
          <a:p>
            <a:pPr algn="just"/>
            <a:r>
              <a:rPr lang="es-MX" dirty="0" smtClean="0"/>
              <a:t>La </a:t>
            </a:r>
            <a:r>
              <a:rPr lang="es-MX" dirty="0"/>
              <a:t>entidad del lado de uno de la asociación siempre es la </a:t>
            </a:r>
            <a:r>
              <a:rPr lang="es-MX" b="1" dirty="0"/>
              <a:t>relación principal</a:t>
            </a:r>
            <a:r>
              <a:rPr lang="es-MX" dirty="0"/>
              <a:t>, su </a:t>
            </a:r>
            <a:r>
              <a:rPr lang="es-MX" b="1" dirty="0"/>
              <a:t>clave principal </a:t>
            </a:r>
            <a:r>
              <a:rPr lang="es-MX" dirty="0"/>
              <a:t>se copia en la relación del lado muchos que se convierte en la </a:t>
            </a:r>
            <a:r>
              <a:rPr lang="es-MX" b="1" dirty="0"/>
              <a:t>relación externa</a:t>
            </a:r>
            <a:r>
              <a:rPr lang="es-MX" dirty="0"/>
              <a:t>, por lo tanto, la entidad del lado de muchos siempre es la relación externa.</a:t>
            </a:r>
            <a:endParaRPr lang="es-E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5</a:t>
            </a:fld>
            <a:endParaRPr lang="es-ES"/>
          </a:p>
        </p:txBody>
      </p:sp>
      <p:sp>
        <p:nvSpPr>
          <p:cNvPr id="70658" name="Rectangle 2"/>
          <p:cNvSpPr>
            <a:spLocks noGrp="1" noChangeArrowheads="1"/>
          </p:cNvSpPr>
          <p:nvPr>
            <p:ph type="title"/>
          </p:nvPr>
        </p:nvSpPr>
        <p:spPr/>
        <p:txBody>
          <a:bodyPr/>
          <a:lstStyle/>
          <a:p>
            <a:r>
              <a:rPr lang="es-MX"/>
              <a:t>Modelo de datos</a:t>
            </a:r>
            <a:endParaRPr lang="es-ES"/>
          </a:p>
        </p:txBody>
      </p:sp>
      <p:sp>
        <p:nvSpPr>
          <p:cNvPr id="70659" name="Rectangle 3"/>
          <p:cNvSpPr>
            <a:spLocks noGrp="1" noChangeArrowheads="1"/>
          </p:cNvSpPr>
          <p:nvPr>
            <p:ph type="body" idx="1"/>
          </p:nvPr>
        </p:nvSpPr>
        <p:spPr/>
        <p:txBody>
          <a:bodyPr/>
          <a:lstStyle/>
          <a:p>
            <a:r>
              <a:rPr lang="es-MX" sz="2600" dirty="0" smtClean="0"/>
              <a:t>Un </a:t>
            </a:r>
            <a:r>
              <a:rPr lang="es-MX" sz="2600" b="1" dirty="0" smtClean="0"/>
              <a:t>modelo de datos</a:t>
            </a:r>
            <a:r>
              <a:rPr lang="es-MX" sz="2600" dirty="0" smtClean="0"/>
              <a:t> es un lenguaje orientado a describir una Base de datos. Típicamente un modelo de datos permite describir:</a:t>
            </a:r>
          </a:p>
          <a:p>
            <a:r>
              <a:rPr lang="es-MX" sz="2600" dirty="0" smtClean="0"/>
              <a:t>1.- </a:t>
            </a:r>
            <a:r>
              <a:rPr lang="es-MX" sz="2600" b="1" dirty="0" smtClean="0"/>
              <a:t>Las Estructuras de Datos de la base</a:t>
            </a:r>
            <a:r>
              <a:rPr lang="es-MX" sz="2600" dirty="0" smtClean="0"/>
              <a:t>: El tipo de los datos que hay en la base y la forma en que se relacionan. </a:t>
            </a:r>
          </a:p>
          <a:p>
            <a:r>
              <a:rPr lang="es-MX" sz="2600" dirty="0" smtClean="0"/>
              <a:t>2.- </a:t>
            </a:r>
            <a:r>
              <a:rPr lang="es-MX" sz="2600" b="1" dirty="0" smtClean="0"/>
              <a:t>Las restricciones de integridad</a:t>
            </a:r>
            <a:r>
              <a:rPr lang="es-MX" sz="2600" dirty="0" smtClean="0"/>
              <a:t>: Un conjunto de condiciones que deben cumplir los datos para reflejar correctamente la realidad deseada. </a:t>
            </a:r>
          </a:p>
          <a:p>
            <a:r>
              <a:rPr lang="es-MX" sz="2600" dirty="0" smtClean="0"/>
              <a:t>3.- </a:t>
            </a:r>
            <a:r>
              <a:rPr lang="es-MX" sz="2600" b="1" dirty="0" smtClean="0"/>
              <a:t>Operaciones de manipulación de los datos</a:t>
            </a:r>
            <a:r>
              <a:rPr lang="es-MX" sz="2600" dirty="0" smtClean="0"/>
              <a:t>: típicamente, operaciones de agregado, borrado, modificación y recuperación de los datos de la base.</a:t>
            </a:r>
            <a:endParaRPr lang="es-ES" sz="26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Marcador de número de diapositiva"/>
          <p:cNvSpPr>
            <a:spLocks noGrp="1"/>
          </p:cNvSpPr>
          <p:nvPr>
            <p:ph type="sldNum" sz="quarter" idx="12"/>
          </p:nvPr>
        </p:nvSpPr>
        <p:spPr/>
        <p:txBody>
          <a:bodyPr/>
          <a:lstStyle/>
          <a:p>
            <a:fld id="{D62A3D7A-560F-4392-B523-1ABB6FB928EF}" type="slidenum">
              <a:rPr lang="es-ES"/>
              <a:pPr/>
              <a:t>50</a:t>
            </a:fld>
            <a:endParaRPr lang="es-ES"/>
          </a:p>
        </p:txBody>
      </p:sp>
      <p:sp>
        <p:nvSpPr>
          <p:cNvPr id="93186" name="Rectangle 2"/>
          <p:cNvSpPr>
            <a:spLocks noGrp="1" noChangeArrowheads="1"/>
          </p:cNvSpPr>
          <p:nvPr>
            <p:ph type="title"/>
          </p:nvPr>
        </p:nvSpPr>
        <p:spPr/>
        <p:txBody>
          <a:bodyPr/>
          <a:lstStyle/>
          <a:p>
            <a:r>
              <a:rPr lang="es-MX"/>
              <a:t>Ejemplo: asociaciones uno-a-muchos</a:t>
            </a:r>
            <a:endParaRPr lang="es-ES"/>
          </a:p>
        </p:txBody>
      </p:sp>
      <p:sp>
        <p:nvSpPr>
          <p:cNvPr id="93187" name="Rectangle 3"/>
          <p:cNvSpPr>
            <a:spLocks noGrp="1" noChangeArrowheads="1"/>
          </p:cNvSpPr>
          <p:nvPr>
            <p:ph type="body" idx="1"/>
          </p:nvPr>
        </p:nvSpPr>
        <p:spPr/>
        <p:txBody>
          <a:bodyPr/>
          <a:lstStyle/>
          <a:p>
            <a:r>
              <a:rPr lang="es-MX" dirty="0"/>
              <a:t>Modelar la asociación que existe entre estados y municipios donde cada estado tiene </a:t>
            </a:r>
            <a:r>
              <a:rPr lang="es-MX" dirty="0" smtClean="0"/>
              <a:t>muchos </a:t>
            </a:r>
            <a:r>
              <a:rPr lang="es-MX" dirty="0"/>
              <a:t>municipios.</a:t>
            </a:r>
          </a:p>
          <a:p>
            <a:endParaRPr lang="es-MX" dirty="0"/>
          </a:p>
          <a:p>
            <a:r>
              <a:rPr lang="es-MX" dirty="0"/>
              <a:t>          </a:t>
            </a:r>
          </a:p>
          <a:p>
            <a:r>
              <a:rPr lang="es-MX" dirty="0"/>
              <a:t>         </a:t>
            </a:r>
            <a:endParaRPr lang="es-ES" dirty="0"/>
          </a:p>
        </p:txBody>
      </p:sp>
      <p:grpSp>
        <p:nvGrpSpPr>
          <p:cNvPr id="93188" name="Group 4"/>
          <p:cNvGrpSpPr>
            <a:grpSpLocks/>
          </p:cNvGrpSpPr>
          <p:nvPr/>
        </p:nvGrpSpPr>
        <p:grpSpPr bwMode="auto">
          <a:xfrm>
            <a:off x="2514600" y="2832100"/>
            <a:ext cx="4648200" cy="495300"/>
            <a:chOff x="1584" y="1056"/>
            <a:chExt cx="2640" cy="312"/>
          </a:xfrm>
        </p:grpSpPr>
        <p:sp>
          <p:nvSpPr>
            <p:cNvPr id="93189" name="Text Box 5"/>
            <p:cNvSpPr txBox="1">
              <a:spLocks noChangeArrowheads="1"/>
            </p:cNvSpPr>
            <p:nvPr/>
          </p:nvSpPr>
          <p:spPr bwMode="auto">
            <a:xfrm>
              <a:off x="3168" y="1056"/>
              <a:ext cx="1056"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Municipios</a:t>
              </a:r>
              <a:endParaRPr lang="es-ES" b="1" dirty="0">
                <a:latin typeface="Arial" charset="0"/>
              </a:endParaRPr>
            </a:p>
          </p:txBody>
        </p:sp>
        <p:sp>
          <p:nvSpPr>
            <p:cNvPr id="93190" name="Text Box 6"/>
            <p:cNvSpPr txBox="1">
              <a:spLocks noChangeArrowheads="1"/>
            </p:cNvSpPr>
            <p:nvPr/>
          </p:nvSpPr>
          <p:spPr bwMode="auto">
            <a:xfrm>
              <a:off x="1584" y="1056"/>
              <a:ext cx="1056"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Estados</a:t>
              </a:r>
              <a:endParaRPr lang="es-ES" b="1">
                <a:latin typeface="Arial" charset="0"/>
              </a:endParaRPr>
            </a:p>
          </p:txBody>
        </p:sp>
        <p:sp>
          <p:nvSpPr>
            <p:cNvPr id="93191" name="Line 7"/>
            <p:cNvSpPr>
              <a:spLocks noChangeShapeType="1"/>
            </p:cNvSpPr>
            <p:nvPr/>
          </p:nvSpPr>
          <p:spPr bwMode="auto">
            <a:xfrm>
              <a:off x="2640" y="1200"/>
              <a:ext cx="528" cy="0"/>
            </a:xfrm>
            <a:prstGeom prst="line">
              <a:avLst/>
            </a:prstGeom>
            <a:noFill/>
            <a:ln w="9525">
              <a:solidFill>
                <a:schemeClr val="tx1"/>
              </a:solidFill>
              <a:round/>
              <a:headEnd/>
              <a:tailEnd/>
            </a:ln>
            <a:effectLst/>
          </p:spPr>
          <p:txBody>
            <a:bodyPr wrap="none"/>
            <a:lstStyle/>
            <a:p>
              <a:endParaRPr lang="es-MX"/>
            </a:p>
          </p:txBody>
        </p:sp>
        <p:sp>
          <p:nvSpPr>
            <p:cNvPr id="93192" name="Line 8"/>
            <p:cNvSpPr>
              <a:spLocks noChangeShapeType="1"/>
            </p:cNvSpPr>
            <p:nvPr/>
          </p:nvSpPr>
          <p:spPr bwMode="auto">
            <a:xfrm flipV="1">
              <a:off x="3072" y="1104"/>
              <a:ext cx="96" cy="96"/>
            </a:xfrm>
            <a:prstGeom prst="line">
              <a:avLst/>
            </a:prstGeom>
            <a:noFill/>
            <a:ln w="9525">
              <a:solidFill>
                <a:schemeClr val="tx1"/>
              </a:solidFill>
              <a:round/>
              <a:headEnd/>
              <a:tailEnd/>
            </a:ln>
            <a:effectLst/>
          </p:spPr>
          <p:txBody>
            <a:bodyPr wrap="none"/>
            <a:lstStyle/>
            <a:p>
              <a:endParaRPr lang="es-MX"/>
            </a:p>
          </p:txBody>
        </p:sp>
        <p:sp>
          <p:nvSpPr>
            <p:cNvPr id="93193" name="Line 9"/>
            <p:cNvSpPr>
              <a:spLocks noChangeShapeType="1"/>
            </p:cNvSpPr>
            <p:nvPr/>
          </p:nvSpPr>
          <p:spPr bwMode="auto">
            <a:xfrm>
              <a:off x="3072" y="1200"/>
              <a:ext cx="96" cy="96"/>
            </a:xfrm>
            <a:prstGeom prst="line">
              <a:avLst/>
            </a:prstGeom>
            <a:noFill/>
            <a:ln w="9525">
              <a:solidFill>
                <a:schemeClr val="tx1"/>
              </a:solidFill>
              <a:round/>
              <a:headEnd/>
              <a:tailEnd/>
            </a:ln>
            <a:effectLst/>
          </p:spPr>
          <p:txBody>
            <a:bodyPr wrap="none"/>
            <a:lstStyle/>
            <a:p>
              <a:endParaRPr lang="es-MX"/>
            </a:p>
          </p:txBody>
        </p:sp>
        <p:sp>
          <p:nvSpPr>
            <p:cNvPr id="93194" name="Line 10"/>
            <p:cNvSpPr>
              <a:spLocks noChangeShapeType="1"/>
            </p:cNvSpPr>
            <p:nvPr/>
          </p:nvSpPr>
          <p:spPr bwMode="auto">
            <a:xfrm>
              <a:off x="2736" y="1152"/>
              <a:ext cx="0" cy="96"/>
            </a:xfrm>
            <a:prstGeom prst="line">
              <a:avLst/>
            </a:prstGeom>
            <a:noFill/>
            <a:ln w="9525">
              <a:solidFill>
                <a:schemeClr val="tx1"/>
              </a:solidFill>
              <a:round/>
              <a:headEnd/>
              <a:tailEnd/>
            </a:ln>
            <a:effectLst/>
          </p:spPr>
          <p:txBody>
            <a:bodyPr wrap="none"/>
            <a:lstStyle/>
            <a:p>
              <a:endParaRPr lang="es-MX"/>
            </a:p>
          </p:txBody>
        </p:sp>
      </p:grpSp>
      <p:grpSp>
        <p:nvGrpSpPr>
          <p:cNvPr id="26" name="25 Grupo"/>
          <p:cNvGrpSpPr/>
          <p:nvPr/>
        </p:nvGrpSpPr>
        <p:grpSpPr>
          <a:xfrm>
            <a:off x="1997904" y="4097695"/>
            <a:ext cx="5688632" cy="1789680"/>
            <a:chOff x="1475656" y="4051544"/>
            <a:chExt cx="5688632" cy="1789680"/>
          </a:xfrm>
        </p:grpSpPr>
        <p:grpSp>
          <p:nvGrpSpPr>
            <p:cNvPr id="14" name="24 Grupo"/>
            <p:cNvGrpSpPr/>
            <p:nvPr/>
          </p:nvGrpSpPr>
          <p:grpSpPr>
            <a:xfrm>
              <a:off x="1475656" y="4051544"/>
              <a:ext cx="5688632" cy="1789680"/>
              <a:chOff x="1847888" y="4272213"/>
              <a:chExt cx="5688632" cy="1789680"/>
            </a:xfrm>
          </p:grpSpPr>
          <p:grpSp>
            <p:nvGrpSpPr>
              <p:cNvPr id="15" name="17 Grupo"/>
              <p:cNvGrpSpPr/>
              <p:nvPr/>
            </p:nvGrpSpPr>
            <p:grpSpPr>
              <a:xfrm>
                <a:off x="1847888" y="4276789"/>
                <a:ext cx="2348891" cy="1785104"/>
                <a:chOff x="1835696" y="4118293"/>
                <a:chExt cx="2348891" cy="1785104"/>
              </a:xfrm>
            </p:grpSpPr>
            <p:sp>
              <p:nvSpPr>
                <p:cNvPr id="22" name="Text Box 12"/>
                <p:cNvSpPr txBox="1">
                  <a:spLocks noChangeArrowheads="1"/>
                </p:cNvSpPr>
                <p:nvPr/>
              </p:nvSpPr>
              <p:spPr bwMode="auto">
                <a:xfrm>
                  <a:off x="1868424" y="4118293"/>
                  <a:ext cx="2316163" cy="1785104"/>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Estados</a:t>
                  </a:r>
                </a:p>
                <a:p>
                  <a:pPr>
                    <a:spcBef>
                      <a:spcPct val="50000"/>
                    </a:spcBef>
                  </a:pPr>
                  <a:r>
                    <a:rPr lang="es-MX" sz="2000" b="1" u="sng" dirty="0" smtClean="0">
                      <a:latin typeface="Arial" charset="0"/>
                    </a:rPr>
                    <a:t>Edo</a:t>
                  </a:r>
                  <a:endParaRPr lang="es-MX" sz="2000" b="1" u="sng" dirty="0">
                    <a:latin typeface="Arial" charset="0"/>
                  </a:endParaRPr>
                </a:p>
                <a:p>
                  <a:pPr>
                    <a:spcBef>
                      <a:spcPct val="50000"/>
                    </a:spcBef>
                  </a:pPr>
                  <a:r>
                    <a:rPr lang="es-MX" sz="2000" b="1" dirty="0" smtClean="0">
                      <a:latin typeface="Arial" charset="0"/>
                    </a:rPr>
                    <a:t>Nombre</a:t>
                  </a:r>
                  <a:endParaRPr lang="es-MX" sz="2000" b="1" dirty="0">
                    <a:latin typeface="Arial" charset="0"/>
                  </a:endParaRPr>
                </a:p>
                <a:p>
                  <a:pPr>
                    <a:spcBef>
                      <a:spcPct val="50000"/>
                    </a:spcBef>
                  </a:pPr>
                  <a:endParaRPr lang="es-ES" sz="2000" b="1" dirty="0">
                    <a:latin typeface="Arial" charset="0"/>
                  </a:endParaRPr>
                </a:p>
              </p:txBody>
            </p:sp>
            <p:cxnSp>
              <p:nvCxnSpPr>
                <p:cNvPr id="23" name="22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16 Grupo"/>
              <p:cNvGrpSpPr/>
              <p:nvPr/>
            </p:nvGrpSpPr>
            <p:grpSpPr>
              <a:xfrm>
                <a:off x="5063864" y="4272213"/>
                <a:ext cx="2472656" cy="1785104"/>
                <a:chOff x="5063864" y="4430709"/>
                <a:chExt cx="2472656" cy="1785104"/>
              </a:xfrm>
            </p:grpSpPr>
            <p:sp>
              <p:nvSpPr>
                <p:cNvPr id="20" name="Text Box 11"/>
                <p:cNvSpPr txBox="1">
                  <a:spLocks noChangeArrowheads="1"/>
                </p:cNvSpPr>
                <p:nvPr/>
              </p:nvSpPr>
              <p:spPr bwMode="auto">
                <a:xfrm>
                  <a:off x="5063864" y="4430709"/>
                  <a:ext cx="2472655" cy="178510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Municipios</a:t>
                  </a:r>
                </a:p>
                <a:p>
                  <a:pPr>
                    <a:spcBef>
                      <a:spcPct val="50000"/>
                    </a:spcBef>
                  </a:pPr>
                  <a:r>
                    <a:rPr lang="es-MX" sz="2000" b="1" u="sng" dirty="0" err="1" smtClean="0">
                      <a:latin typeface="Arial" charset="0"/>
                    </a:rPr>
                    <a:t>Mpio</a:t>
                  </a:r>
                  <a:endParaRPr lang="es-MX" sz="2000" b="1" u="sng" dirty="0">
                    <a:latin typeface="Arial" charset="0"/>
                  </a:endParaRPr>
                </a:p>
                <a:p>
                  <a:pPr>
                    <a:spcBef>
                      <a:spcPct val="50000"/>
                    </a:spcBef>
                  </a:pPr>
                  <a:r>
                    <a:rPr lang="es-MX" sz="2000" b="1" dirty="0">
                      <a:latin typeface="Arial" charset="0"/>
                    </a:rPr>
                    <a:t>Nombre</a:t>
                  </a:r>
                </a:p>
                <a:p>
                  <a:pPr>
                    <a:spcBef>
                      <a:spcPct val="50000"/>
                    </a:spcBef>
                  </a:pPr>
                  <a:endParaRPr lang="es-MX" sz="2000" b="1" dirty="0">
                    <a:latin typeface="Arial" charset="0"/>
                  </a:endParaRPr>
                </a:p>
              </p:txBody>
            </p:sp>
            <p:cxnSp>
              <p:nvCxnSpPr>
                <p:cNvPr id="21" name="20 Conector recto"/>
                <p:cNvCxnSpPr/>
                <p:nvPr/>
              </p:nvCxnSpPr>
              <p:spPr bwMode="auto">
                <a:xfrm>
                  <a:off x="5076056" y="4848208"/>
                  <a:ext cx="2460464" cy="1454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flipH="1">
                <a:off x="4884416" y="4789605"/>
                <a:ext cx="144016" cy="216024"/>
              </a:xfrm>
              <a:prstGeom prst="line">
                <a:avLst/>
              </a:prstGeom>
              <a:noFill/>
              <a:ln w="9525">
                <a:solidFill>
                  <a:schemeClr val="tx1"/>
                </a:solidFill>
                <a:round/>
                <a:headEnd/>
                <a:tailEnd/>
              </a:ln>
              <a:effectLst/>
            </p:spPr>
            <p:txBody>
              <a:bodyPr wrap="none"/>
              <a:lstStyle/>
              <a:p>
                <a:endParaRPr lang="es-MX"/>
              </a:p>
            </p:txBody>
          </p:sp>
        </p:grpSp>
        <p:sp>
          <p:nvSpPr>
            <p:cNvPr id="25" name="Line 10"/>
            <p:cNvSpPr>
              <a:spLocks noChangeShapeType="1"/>
            </p:cNvSpPr>
            <p:nvPr/>
          </p:nvSpPr>
          <p:spPr bwMode="auto">
            <a:xfrm rot="16200000" flipH="1">
              <a:off x="4482483" y="4805900"/>
              <a:ext cx="217959" cy="193989"/>
            </a:xfrm>
            <a:prstGeom prst="line">
              <a:avLst/>
            </a:prstGeom>
            <a:noFill/>
            <a:ln w="9525">
              <a:solidFill>
                <a:schemeClr val="tx1"/>
              </a:solidFill>
              <a:round/>
              <a:headEnd/>
              <a:tailEnd/>
            </a:ln>
            <a:effectLst/>
          </p:spPr>
          <p:txBody>
            <a:bodyPr wrap="none"/>
            <a:lstStyle/>
            <a:p>
              <a:endParaRPr lang="es-MX"/>
            </a:p>
          </p:txBody>
        </p:sp>
      </p:grpSp>
      <p:sp>
        <p:nvSpPr>
          <p:cNvPr id="27" name="Text Box 11"/>
          <p:cNvSpPr txBox="1">
            <a:spLocks noChangeArrowheads="1"/>
          </p:cNvSpPr>
          <p:nvPr/>
        </p:nvSpPr>
        <p:spPr bwMode="auto">
          <a:xfrm>
            <a:off x="2411760" y="3501008"/>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a:t>
            </a:r>
            <a:r>
              <a:rPr lang="es-MX" b="1" dirty="0" smtClean="0">
                <a:latin typeface="Arial" charset="0"/>
              </a:rPr>
              <a:t>principal               E</a:t>
            </a:r>
            <a:r>
              <a:rPr lang="es-MX" b="1" dirty="0">
                <a:latin typeface="Arial" charset="0"/>
              </a:rPr>
              <a:t>. </a:t>
            </a:r>
            <a:r>
              <a:rPr lang="es-MX" b="1" dirty="0" smtClean="0">
                <a:latin typeface="Arial" charset="0"/>
              </a:rPr>
              <a:t>Externa</a:t>
            </a:r>
            <a:endParaRPr lang="es-ES" b="1" dirty="0">
              <a:solidFill>
                <a:srgbClr val="CC0000"/>
              </a:solidFill>
              <a:latin typeface="Arial" charset="0"/>
            </a:endParaRPr>
          </a:p>
        </p:txBody>
      </p:sp>
      <p:sp>
        <p:nvSpPr>
          <p:cNvPr id="28" name="Text Box 13"/>
          <p:cNvSpPr txBox="1">
            <a:spLocks noChangeArrowheads="1"/>
          </p:cNvSpPr>
          <p:nvPr/>
        </p:nvSpPr>
        <p:spPr bwMode="auto">
          <a:xfrm>
            <a:off x="2255428" y="6049602"/>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Conceptual</a:t>
            </a:r>
            <a:endParaRPr lang="es-ES" b="1" dirty="0">
              <a:solidFill>
                <a:schemeClr val="accent2">
                  <a:lumMod val="50000"/>
                </a:schemeClr>
              </a:solidFill>
              <a:latin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ox(in)">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blinds(horizontal)">
                                      <p:cBhvr>
                                        <p:cTn id="12" dur="500"/>
                                        <p:tgtEl>
                                          <p:spTgt spid="9318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amond(in)">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P spid="27"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5 Marcador de número de diapositiva"/>
          <p:cNvSpPr>
            <a:spLocks noGrp="1"/>
          </p:cNvSpPr>
          <p:nvPr>
            <p:ph type="sldNum" sz="quarter" idx="12"/>
          </p:nvPr>
        </p:nvSpPr>
        <p:spPr/>
        <p:txBody>
          <a:bodyPr/>
          <a:lstStyle/>
          <a:p>
            <a:fld id="{D62A3D7A-560F-4392-B523-1ABB6FB928EF}" type="slidenum">
              <a:rPr lang="es-ES"/>
              <a:pPr/>
              <a:t>51</a:t>
            </a:fld>
            <a:endParaRPr lang="es-ES"/>
          </a:p>
        </p:txBody>
      </p:sp>
      <p:sp>
        <p:nvSpPr>
          <p:cNvPr id="93186" name="Rectangle 2"/>
          <p:cNvSpPr>
            <a:spLocks noGrp="1" noChangeArrowheads="1"/>
          </p:cNvSpPr>
          <p:nvPr>
            <p:ph type="title"/>
          </p:nvPr>
        </p:nvSpPr>
        <p:spPr/>
        <p:txBody>
          <a:bodyPr/>
          <a:lstStyle/>
          <a:p>
            <a:r>
              <a:rPr lang="es-MX"/>
              <a:t>Ejemplo: asociaciones uno-a-muchos</a:t>
            </a:r>
            <a:endParaRPr lang="es-ES"/>
          </a:p>
        </p:txBody>
      </p:sp>
      <p:sp>
        <p:nvSpPr>
          <p:cNvPr id="93187" name="Rectangle 3"/>
          <p:cNvSpPr>
            <a:spLocks noGrp="1" noChangeArrowheads="1"/>
          </p:cNvSpPr>
          <p:nvPr>
            <p:ph type="body" idx="1"/>
          </p:nvPr>
        </p:nvSpPr>
        <p:spPr/>
        <p:txBody>
          <a:bodyPr/>
          <a:lstStyle/>
          <a:p>
            <a:r>
              <a:rPr lang="es-MX" dirty="0"/>
              <a:t>Modelar la asociación que existe entre estados y municipios donde cada estado tiene </a:t>
            </a:r>
            <a:r>
              <a:rPr lang="es-MX" dirty="0" smtClean="0"/>
              <a:t>muchos </a:t>
            </a:r>
            <a:r>
              <a:rPr lang="es-MX" dirty="0"/>
              <a:t>municipios.</a:t>
            </a:r>
          </a:p>
          <a:p>
            <a:endParaRPr lang="es-MX" dirty="0"/>
          </a:p>
          <a:p>
            <a:r>
              <a:rPr lang="es-MX" dirty="0"/>
              <a:t>          </a:t>
            </a:r>
          </a:p>
          <a:p>
            <a:r>
              <a:rPr lang="es-MX" dirty="0"/>
              <a:t>         </a:t>
            </a:r>
            <a:endParaRPr lang="es-ES" dirty="0"/>
          </a:p>
        </p:txBody>
      </p:sp>
      <p:grpSp>
        <p:nvGrpSpPr>
          <p:cNvPr id="93188" name="Group 4"/>
          <p:cNvGrpSpPr>
            <a:grpSpLocks/>
          </p:cNvGrpSpPr>
          <p:nvPr/>
        </p:nvGrpSpPr>
        <p:grpSpPr bwMode="auto">
          <a:xfrm>
            <a:off x="2514600" y="2832100"/>
            <a:ext cx="4648200" cy="495300"/>
            <a:chOff x="1584" y="1056"/>
            <a:chExt cx="2640" cy="312"/>
          </a:xfrm>
        </p:grpSpPr>
        <p:sp>
          <p:nvSpPr>
            <p:cNvPr id="93189" name="Text Box 5"/>
            <p:cNvSpPr txBox="1">
              <a:spLocks noChangeArrowheads="1"/>
            </p:cNvSpPr>
            <p:nvPr/>
          </p:nvSpPr>
          <p:spPr bwMode="auto">
            <a:xfrm>
              <a:off x="3168" y="1056"/>
              <a:ext cx="1056"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dirty="0">
                  <a:latin typeface="Arial" charset="0"/>
                </a:rPr>
                <a:t>Municipios</a:t>
              </a:r>
              <a:endParaRPr lang="es-ES" b="1" dirty="0">
                <a:latin typeface="Arial" charset="0"/>
              </a:endParaRPr>
            </a:p>
          </p:txBody>
        </p:sp>
        <p:sp>
          <p:nvSpPr>
            <p:cNvPr id="93190" name="Text Box 6"/>
            <p:cNvSpPr txBox="1">
              <a:spLocks noChangeArrowheads="1"/>
            </p:cNvSpPr>
            <p:nvPr/>
          </p:nvSpPr>
          <p:spPr bwMode="auto">
            <a:xfrm>
              <a:off x="1584" y="1056"/>
              <a:ext cx="1056"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Estados</a:t>
              </a:r>
              <a:endParaRPr lang="es-ES" b="1">
                <a:latin typeface="Arial" charset="0"/>
              </a:endParaRPr>
            </a:p>
          </p:txBody>
        </p:sp>
        <p:sp>
          <p:nvSpPr>
            <p:cNvPr id="93191" name="Line 7"/>
            <p:cNvSpPr>
              <a:spLocks noChangeShapeType="1"/>
            </p:cNvSpPr>
            <p:nvPr/>
          </p:nvSpPr>
          <p:spPr bwMode="auto">
            <a:xfrm>
              <a:off x="2640" y="1200"/>
              <a:ext cx="528" cy="0"/>
            </a:xfrm>
            <a:prstGeom prst="line">
              <a:avLst/>
            </a:prstGeom>
            <a:noFill/>
            <a:ln w="9525">
              <a:solidFill>
                <a:schemeClr val="tx1"/>
              </a:solidFill>
              <a:round/>
              <a:headEnd/>
              <a:tailEnd/>
            </a:ln>
            <a:effectLst/>
          </p:spPr>
          <p:txBody>
            <a:bodyPr wrap="none"/>
            <a:lstStyle/>
            <a:p>
              <a:endParaRPr lang="es-MX"/>
            </a:p>
          </p:txBody>
        </p:sp>
        <p:sp>
          <p:nvSpPr>
            <p:cNvPr id="93192" name="Line 8"/>
            <p:cNvSpPr>
              <a:spLocks noChangeShapeType="1"/>
            </p:cNvSpPr>
            <p:nvPr/>
          </p:nvSpPr>
          <p:spPr bwMode="auto">
            <a:xfrm flipV="1">
              <a:off x="3072" y="1104"/>
              <a:ext cx="96" cy="96"/>
            </a:xfrm>
            <a:prstGeom prst="line">
              <a:avLst/>
            </a:prstGeom>
            <a:noFill/>
            <a:ln w="9525">
              <a:solidFill>
                <a:schemeClr val="tx1"/>
              </a:solidFill>
              <a:round/>
              <a:headEnd/>
              <a:tailEnd/>
            </a:ln>
            <a:effectLst/>
          </p:spPr>
          <p:txBody>
            <a:bodyPr wrap="none"/>
            <a:lstStyle/>
            <a:p>
              <a:endParaRPr lang="es-MX"/>
            </a:p>
          </p:txBody>
        </p:sp>
        <p:sp>
          <p:nvSpPr>
            <p:cNvPr id="93193" name="Line 9"/>
            <p:cNvSpPr>
              <a:spLocks noChangeShapeType="1"/>
            </p:cNvSpPr>
            <p:nvPr/>
          </p:nvSpPr>
          <p:spPr bwMode="auto">
            <a:xfrm>
              <a:off x="3072" y="1200"/>
              <a:ext cx="96" cy="96"/>
            </a:xfrm>
            <a:prstGeom prst="line">
              <a:avLst/>
            </a:prstGeom>
            <a:noFill/>
            <a:ln w="9525">
              <a:solidFill>
                <a:schemeClr val="tx1"/>
              </a:solidFill>
              <a:round/>
              <a:headEnd/>
              <a:tailEnd/>
            </a:ln>
            <a:effectLst/>
          </p:spPr>
          <p:txBody>
            <a:bodyPr wrap="none"/>
            <a:lstStyle/>
            <a:p>
              <a:endParaRPr lang="es-MX"/>
            </a:p>
          </p:txBody>
        </p:sp>
        <p:sp>
          <p:nvSpPr>
            <p:cNvPr id="93194" name="Line 10"/>
            <p:cNvSpPr>
              <a:spLocks noChangeShapeType="1"/>
            </p:cNvSpPr>
            <p:nvPr/>
          </p:nvSpPr>
          <p:spPr bwMode="auto">
            <a:xfrm>
              <a:off x="2736" y="1152"/>
              <a:ext cx="0" cy="96"/>
            </a:xfrm>
            <a:prstGeom prst="line">
              <a:avLst/>
            </a:prstGeom>
            <a:noFill/>
            <a:ln w="9525">
              <a:solidFill>
                <a:schemeClr val="tx1"/>
              </a:solidFill>
              <a:round/>
              <a:headEnd/>
              <a:tailEnd/>
            </a:ln>
            <a:effectLst/>
          </p:spPr>
          <p:txBody>
            <a:bodyPr wrap="none"/>
            <a:lstStyle/>
            <a:p>
              <a:endParaRPr lang="es-MX"/>
            </a:p>
          </p:txBody>
        </p:sp>
      </p:grpSp>
      <p:grpSp>
        <p:nvGrpSpPr>
          <p:cNvPr id="26" name="25 Grupo"/>
          <p:cNvGrpSpPr/>
          <p:nvPr/>
        </p:nvGrpSpPr>
        <p:grpSpPr>
          <a:xfrm>
            <a:off x="1907704" y="4077072"/>
            <a:ext cx="5688632" cy="1789680"/>
            <a:chOff x="1475656" y="4051544"/>
            <a:chExt cx="5688632" cy="1789680"/>
          </a:xfrm>
        </p:grpSpPr>
        <p:grpSp>
          <p:nvGrpSpPr>
            <p:cNvPr id="14" name="24 Grupo"/>
            <p:cNvGrpSpPr/>
            <p:nvPr/>
          </p:nvGrpSpPr>
          <p:grpSpPr>
            <a:xfrm>
              <a:off x="1475656" y="4051544"/>
              <a:ext cx="5688632" cy="1789680"/>
              <a:chOff x="1847888" y="4272213"/>
              <a:chExt cx="5688632" cy="1789680"/>
            </a:xfrm>
          </p:grpSpPr>
          <p:grpSp>
            <p:nvGrpSpPr>
              <p:cNvPr id="15" name="17 Grupo"/>
              <p:cNvGrpSpPr/>
              <p:nvPr/>
            </p:nvGrpSpPr>
            <p:grpSpPr>
              <a:xfrm>
                <a:off x="1847888" y="4276789"/>
                <a:ext cx="2348891" cy="1785104"/>
                <a:chOff x="1835696" y="4118293"/>
                <a:chExt cx="2348891" cy="1785104"/>
              </a:xfrm>
            </p:grpSpPr>
            <p:sp>
              <p:nvSpPr>
                <p:cNvPr id="22" name="Text Box 12"/>
                <p:cNvSpPr txBox="1">
                  <a:spLocks noChangeArrowheads="1"/>
                </p:cNvSpPr>
                <p:nvPr/>
              </p:nvSpPr>
              <p:spPr bwMode="auto">
                <a:xfrm>
                  <a:off x="1868424" y="4118293"/>
                  <a:ext cx="2316163" cy="1785104"/>
                </a:xfrm>
                <a:prstGeom prst="rect">
                  <a:avLst/>
                </a:prstGeom>
                <a:no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Estados</a:t>
                  </a:r>
                </a:p>
                <a:p>
                  <a:pPr>
                    <a:spcBef>
                      <a:spcPct val="50000"/>
                    </a:spcBef>
                  </a:pPr>
                  <a:r>
                    <a:rPr lang="es-MX" sz="2000" b="1" u="sng" dirty="0" err="1" smtClean="0">
                      <a:latin typeface="Arial" charset="0"/>
                    </a:rPr>
                    <a:t>Edoid</a:t>
                  </a:r>
                  <a:endParaRPr lang="es-MX" sz="2000" b="1" u="sng" dirty="0">
                    <a:latin typeface="Arial" charset="0"/>
                  </a:endParaRPr>
                </a:p>
                <a:p>
                  <a:pPr>
                    <a:spcBef>
                      <a:spcPct val="50000"/>
                    </a:spcBef>
                  </a:pPr>
                  <a:r>
                    <a:rPr lang="es-MX" sz="2000" b="1" dirty="0" smtClean="0">
                      <a:latin typeface="Arial" charset="0"/>
                    </a:rPr>
                    <a:t>Nombre</a:t>
                  </a:r>
                  <a:endParaRPr lang="es-MX" sz="2000" b="1" dirty="0">
                    <a:latin typeface="Arial" charset="0"/>
                  </a:endParaRPr>
                </a:p>
                <a:p>
                  <a:pPr>
                    <a:spcBef>
                      <a:spcPct val="50000"/>
                    </a:spcBef>
                  </a:pPr>
                  <a:endParaRPr lang="es-ES" sz="2000" b="1" dirty="0">
                    <a:latin typeface="Arial" charset="0"/>
                  </a:endParaRPr>
                </a:p>
              </p:txBody>
            </p:sp>
            <p:cxnSp>
              <p:nvCxnSpPr>
                <p:cNvPr id="23" name="22 Conector recto"/>
                <p:cNvCxnSpPr/>
                <p:nvPr/>
              </p:nvCxnSpPr>
              <p:spPr bwMode="auto">
                <a:xfrm>
                  <a:off x="1835696" y="4509120"/>
                  <a:ext cx="23042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6" name="16 Grupo"/>
              <p:cNvGrpSpPr/>
              <p:nvPr/>
            </p:nvGrpSpPr>
            <p:grpSpPr>
              <a:xfrm>
                <a:off x="5063864" y="4272213"/>
                <a:ext cx="2472656" cy="1785104"/>
                <a:chOff x="5063864" y="4430709"/>
                <a:chExt cx="2472656" cy="1785104"/>
              </a:xfrm>
            </p:grpSpPr>
            <p:sp>
              <p:nvSpPr>
                <p:cNvPr id="20" name="Text Box 11"/>
                <p:cNvSpPr txBox="1">
                  <a:spLocks noChangeArrowheads="1"/>
                </p:cNvSpPr>
                <p:nvPr/>
              </p:nvSpPr>
              <p:spPr bwMode="auto">
                <a:xfrm>
                  <a:off x="5063864" y="4430709"/>
                  <a:ext cx="2472655" cy="1785104"/>
                </a:xfrm>
                <a:prstGeom prst="rect">
                  <a:avLst/>
                </a:prstGeom>
                <a:noFill/>
                <a:ln w="38100" cmpd="dbl">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Municipios</a:t>
                  </a:r>
                </a:p>
                <a:p>
                  <a:pPr>
                    <a:spcBef>
                      <a:spcPct val="50000"/>
                    </a:spcBef>
                  </a:pPr>
                  <a:r>
                    <a:rPr lang="es-MX" sz="2000" b="1" u="sng" dirty="0" err="1" smtClean="0">
                      <a:latin typeface="Arial" charset="0"/>
                    </a:rPr>
                    <a:t>Mpioid</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solidFill>
                        <a:srgbClr val="CC0000"/>
                      </a:solidFill>
                      <a:latin typeface="Arial" charset="0"/>
                    </a:rPr>
                    <a:t>Edoid</a:t>
                  </a:r>
                  <a:endParaRPr lang="es-MX" sz="2000" b="1" dirty="0">
                    <a:solidFill>
                      <a:srgbClr val="CC0000"/>
                    </a:solidFill>
                    <a:latin typeface="Arial" charset="0"/>
                  </a:endParaRPr>
                </a:p>
              </p:txBody>
            </p:sp>
            <p:cxnSp>
              <p:nvCxnSpPr>
                <p:cNvPr id="21" name="20 Conector recto"/>
                <p:cNvCxnSpPr/>
                <p:nvPr/>
              </p:nvCxnSpPr>
              <p:spPr bwMode="auto">
                <a:xfrm>
                  <a:off x="5076056" y="4848208"/>
                  <a:ext cx="2460464" cy="14549"/>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17" name="Line 8"/>
              <p:cNvSpPr>
                <a:spLocks noChangeShapeType="1"/>
              </p:cNvSpPr>
              <p:nvPr/>
            </p:nvSpPr>
            <p:spPr bwMode="auto">
              <a:xfrm>
                <a:off x="4353312" y="4949676"/>
                <a:ext cx="0" cy="152400"/>
              </a:xfrm>
              <a:prstGeom prst="line">
                <a:avLst/>
              </a:prstGeom>
              <a:noFill/>
              <a:ln w="9525">
                <a:solidFill>
                  <a:schemeClr val="tx1"/>
                </a:solidFill>
                <a:round/>
                <a:headEnd/>
                <a:tailEnd/>
              </a:ln>
              <a:effectLst/>
            </p:spPr>
            <p:txBody>
              <a:bodyPr wrap="none"/>
              <a:lstStyle/>
              <a:p>
                <a:endParaRPr lang="es-MX"/>
              </a:p>
            </p:txBody>
          </p:sp>
          <p:sp>
            <p:nvSpPr>
              <p:cNvPr id="18" name="Line 9"/>
              <p:cNvSpPr>
                <a:spLocks noChangeShapeType="1"/>
              </p:cNvSpPr>
              <p:nvPr/>
            </p:nvSpPr>
            <p:spPr bwMode="auto">
              <a:xfrm flipH="1">
                <a:off x="4200912" y="5013176"/>
                <a:ext cx="838200" cy="0"/>
              </a:xfrm>
              <a:prstGeom prst="line">
                <a:avLst/>
              </a:prstGeom>
              <a:noFill/>
              <a:ln w="952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flipH="1">
                <a:off x="4884416" y="4789605"/>
                <a:ext cx="144016" cy="216024"/>
              </a:xfrm>
              <a:prstGeom prst="line">
                <a:avLst/>
              </a:prstGeom>
              <a:noFill/>
              <a:ln w="9525">
                <a:solidFill>
                  <a:schemeClr val="tx1"/>
                </a:solidFill>
                <a:round/>
                <a:headEnd/>
                <a:tailEnd/>
              </a:ln>
              <a:effectLst/>
            </p:spPr>
            <p:txBody>
              <a:bodyPr wrap="none"/>
              <a:lstStyle/>
              <a:p>
                <a:endParaRPr lang="es-MX"/>
              </a:p>
            </p:txBody>
          </p:sp>
        </p:grpSp>
        <p:sp>
          <p:nvSpPr>
            <p:cNvPr id="25" name="Line 10"/>
            <p:cNvSpPr>
              <a:spLocks noChangeShapeType="1"/>
            </p:cNvSpPr>
            <p:nvPr/>
          </p:nvSpPr>
          <p:spPr bwMode="auto">
            <a:xfrm rot="16200000" flipH="1">
              <a:off x="4485334" y="4803049"/>
              <a:ext cx="190679" cy="172412"/>
            </a:xfrm>
            <a:prstGeom prst="line">
              <a:avLst/>
            </a:prstGeom>
            <a:noFill/>
            <a:ln w="9525">
              <a:solidFill>
                <a:schemeClr val="tx1"/>
              </a:solidFill>
              <a:round/>
              <a:headEnd/>
              <a:tailEnd/>
            </a:ln>
            <a:effectLst/>
          </p:spPr>
          <p:txBody>
            <a:bodyPr wrap="none"/>
            <a:lstStyle/>
            <a:p>
              <a:endParaRPr lang="es-MX"/>
            </a:p>
          </p:txBody>
        </p:sp>
      </p:grpSp>
      <p:sp>
        <p:nvSpPr>
          <p:cNvPr id="27" name="Text Box 11"/>
          <p:cNvSpPr txBox="1">
            <a:spLocks noChangeArrowheads="1"/>
          </p:cNvSpPr>
          <p:nvPr/>
        </p:nvSpPr>
        <p:spPr bwMode="auto">
          <a:xfrm>
            <a:off x="2411760" y="3501008"/>
            <a:ext cx="5029200" cy="457200"/>
          </a:xfrm>
          <a:prstGeom prst="rect">
            <a:avLst/>
          </a:prstGeom>
          <a:noFill/>
          <a:ln w="28575">
            <a:noFill/>
            <a:miter lim="800000"/>
            <a:headEnd/>
            <a:tailEnd/>
          </a:ln>
          <a:effectLst/>
        </p:spPr>
        <p:txBody>
          <a:bodyPr>
            <a:spAutoFit/>
          </a:bodyPr>
          <a:lstStyle/>
          <a:p>
            <a:pPr>
              <a:spcBef>
                <a:spcPct val="50000"/>
              </a:spcBef>
            </a:pPr>
            <a:r>
              <a:rPr lang="es-MX" b="1" dirty="0">
                <a:latin typeface="Arial" charset="0"/>
              </a:rPr>
              <a:t>E. </a:t>
            </a:r>
            <a:r>
              <a:rPr lang="es-MX" b="1" dirty="0" smtClean="0">
                <a:latin typeface="Arial" charset="0"/>
              </a:rPr>
              <a:t>principal               E</a:t>
            </a:r>
            <a:r>
              <a:rPr lang="es-MX" b="1" dirty="0">
                <a:latin typeface="Arial" charset="0"/>
              </a:rPr>
              <a:t>. </a:t>
            </a:r>
            <a:r>
              <a:rPr lang="es-MX" b="1" dirty="0" smtClean="0">
                <a:latin typeface="Arial" charset="0"/>
              </a:rPr>
              <a:t>Externa</a:t>
            </a:r>
            <a:endParaRPr lang="es-ES" b="1" dirty="0">
              <a:solidFill>
                <a:srgbClr val="CC0000"/>
              </a:solidFill>
              <a:latin typeface="Arial" charset="0"/>
            </a:endParaRPr>
          </a:p>
        </p:txBody>
      </p:sp>
      <p:sp>
        <p:nvSpPr>
          <p:cNvPr id="28" name="Text Box 13"/>
          <p:cNvSpPr txBox="1">
            <a:spLocks noChangeArrowheads="1"/>
          </p:cNvSpPr>
          <p:nvPr/>
        </p:nvSpPr>
        <p:spPr bwMode="auto">
          <a:xfrm>
            <a:off x="2255428" y="6049602"/>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Lógico</a:t>
            </a:r>
            <a:endParaRPr lang="es-ES" b="1" dirty="0">
              <a:solidFill>
                <a:schemeClr val="accent2">
                  <a:lumMod val="50000"/>
                </a:schemeClr>
              </a:solidFill>
              <a:latin typeface="Arial" charset="0"/>
            </a:endParaRPr>
          </a:p>
        </p:txBody>
      </p:sp>
    </p:spTree>
    <p:extLst>
      <p:ext uri="{BB962C8B-B14F-4D97-AF65-F5344CB8AC3E}">
        <p14:creationId xmlns:p14="http://schemas.microsoft.com/office/powerpoint/2010/main" val="1743289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box(in)">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3188"/>
                                        </p:tgtEl>
                                        <p:attrNameLst>
                                          <p:attrName>style.visibility</p:attrName>
                                        </p:attrNameLst>
                                      </p:cBhvr>
                                      <p:to>
                                        <p:strVal val="visible"/>
                                      </p:to>
                                    </p:set>
                                    <p:animEffect transition="in" filter="blinds(horizontal)">
                                      <p:cBhvr>
                                        <p:cTn id="12" dur="500"/>
                                        <p:tgtEl>
                                          <p:spTgt spid="9318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ox(in)">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amond(in)">
                                      <p:cBhvr>
                                        <p:cTn id="22" dur="2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uiExpand="1" build="p"/>
      <p:bldP spid="27"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1ABB3B95-E31D-4BE5-8D9A-FFAD1953C612}" type="slidenum">
              <a:rPr lang="es-ES"/>
              <a:pPr/>
              <a:t>52</a:t>
            </a:fld>
            <a:endParaRPr lang="es-ES"/>
          </a:p>
        </p:txBody>
      </p:sp>
      <p:sp>
        <p:nvSpPr>
          <p:cNvPr id="123906" name="Rectangle 1026"/>
          <p:cNvSpPr>
            <a:spLocks noGrp="1" noChangeArrowheads="1"/>
          </p:cNvSpPr>
          <p:nvPr>
            <p:ph type="title"/>
          </p:nvPr>
        </p:nvSpPr>
        <p:spPr/>
        <p:txBody>
          <a:bodyPr/>
          <a:lstStyle/>
          <a:p>
            <a:endParaRPr lang="es-ES"/>
          </a:p>
        </p:txBody>
      </p:sp>
      <p:sp>
        <p:nvSpPr>
          <p:cNvPr id="123907" name="Rectangle 1027"/>
          <p:cNvSpPr>
            <a:spLocks noGrp="1" noChangeArrowheads="1"/>
          </p:cNvSpPr>
          <p:nvPr>
            <p:ph type="body" idx="1"/>
          </p:nvPr>
        </p:nvSpPr>
        <p:spPr/>
        <p:txBody>
          <a:bodyPr/>
          <a:lstStyle/>
          <a:p>
            <a:r>
              <a:rPr lang="es-MX" dirty="0"/>
              <a:t>Ejemplos: </a:t>
            </a:r>
          </a:p>
          <a:p>
            <a:r>
              <a:rPr lang="es-MX" dirty="0"/>
              <a:t>1.- Realizar el modelo lógico de </a:t>
            </a:r>
            <a:r>
              <a:rPr lang="es-MX" dirty="0" err="1"/>
              <a:t>paises</a:t>
            </a:r>
            <a:r>
              <a:rPr lang="es-MX" dirty="0"/>
              <a:t>, estados, municipios y colonias.</a:t>
            </a:r>
          </a:p>
          <a:p>
            <a:endParaRPr lang="es-MX"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53</a:t>
            </a:fld>
            <a:endParaRPr lang="es-ES"/>
          </a:p>
        </p:txBody>
      </p:sp>
      <p:pic>
        <p:nvPicPr>
          <p:cNvPr id="5" name="Imagen 4"/>
          <p:cNvPicPr>
            <a:picLocks noChangeAspect="1"/>
          </p:cNvPicPr>
          <p:nvPr/>
        </p:nvPicPr>
        <p:blipFill>
          <a:blip r:embed="rId2"/>
          <a:stretch>
            <a:fillRect/>
          </a:stretch>
        </p:blipFill>
        <p:spPr>
          <a:xfrm>
            <a:off x="180145" y="691898"/>
            <a:ext cx="8963855" cy="2233045"/>
          </a:xfrm>
          <a:prstGeom prst="rect">
            <a:avLst/>
          </a:prstGeom>
        </p:spPr>
      </p:pic>
      <p:pic>
        <p:nvPicPr>
          <p:cNvPr id="6" name="Imagen 5"/>
          <p:cNvPicPr>
            <a:picLocks noChangeAspect="1"/>
          </p:cNvPicPr>
          <p:nvPr/>
        </p:nvPicPr>
        <p:blipFill>
          <a:blip r:embed="rId3"/>
          <a:stretch>
            <a:fillRect/>
          </a:stretch>
        </p:blipFill>
        <p:spPr>
          <a:xfrm>
            <a:off x="107505" y="3962156"/>
            <a:ext cx="9036496" cy="2309060"/>
          </a:xfrm>
          <a:prstGeom prst="rect">
            <a:avLst/>
          </a:prstGeom>
        </p:spPr>
      </p:pic>
    </p:spTree>
    <p:extLst>
      <p:ext uri="{BB962C8B-B14F-4D97-AF65-F5344CB8AC3E}">
        <p14:creationId xmlns:p14="http://schemas.microsoft.com/office/powerpoint/2010/main" val="24092157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1ABB3B95-E31D-4BE5-8D9A-FFAD1953C612}" type="slidenum">
              <a:rPr lang="es-ES"/>
              <a:pPr/>
              <a:t>54</a:t>
            </a:fld>
            <a:endParaRPr lang="es-ES"/>
          </a:p>
        </p:txBody>
      </p:sp>
      <p:sp>
        <p:nvSpPr>
          <p:cNvPr id="123906" name="Rectangle 1026"/>
          <p:cNvSpPr>
            <a:spLocks noGrp="1" noChangeArrowheads="1"/>
          </p:cNvSpPr>
          <p:nvPr>
            <p:ph type="title"/>
          </p:nvPr>
        </p:nvSpPr>
        <p:spPr/>
        <p:txBody>
          <a:bodyPr/>
          <a:lstStyle/>
          <a:p>
            <a:endParaRPr lang="es-ES"/>
          </a:p>
        </p:txBody>
      </p:sp>
      <p:sp>
        <p:nvSpPr>
          <p:cNvPr id="123907" name="Rectangle 1027"/>
          <p:cNvSpPr>
            <a:spLocks noGrp="1" noChangeArrowheads="1"/>
          </p:cNvSpPr>
          <p:nvPr>
            <p:ph type="body" idx="1"/>
          </p:nvPr>
        </p:nvSpPr>
        <p:spPr/>
        <p:txBody>
          <a:bodyPr/>
          <a:lstStyle/>
          <a:p>
            <a:r>
              <a:rPr lang="es-MX" dirty="0"/>
              <a:t>Ejemplos: </a:t>
            </a:r>
          </a:p>
          <a:p>
            <a:endParaRPr lang="es-MX" dirty="0"/>
          </a:p>
          <a:p>
            <a:r>
              <a:rPr lang="es-MX" dirty="0"/>
              <a:t>2.- Modelar una empresa donde cada empleado tiene derecho a un </a:t>
            </a:r>
            <a:r>
              <a:rPr lang="es-MX" dirty="0" smtClean="0"/>
              <a:t>cajón </a:t>
            </a:r>
            <a:r>
              <a:rPr lang="es-MX" dirty="0"/>
              <a:t>de estacionamiento. Además llevar el registro de los cajones existentes por piso. Los empleados </a:t>
            </a:r>
            <a:r>
              <a:rPr lang="es-MX" dirty="0" err="1"/>
              <a:t>estan</a:t>
            </a:r>
            <a:r>
              <a:rPr lang="es-MX" dirty="0"/>
              <a:t> asignados a un departamento en la empresa.</a:t>
            </a:r>
            <a:endParaRPr lang="es-ES" dirty="0"/>
          </a:p>
        </p:txBody>
      </p:sp>
    </p:spTree>
    <p:extLst>
      <p:ext uri="{BB962C8B-B14F-4D97-AF65-F5344CB8AC3E}">
        <p14:creationId xmlns:p14="http://schemas.microsoft.com/office/powerpoint/2010/main" val="2438923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55</a:t>
            </a:fld>
            <a:endParaRPr lang="es-ES"/>
          </a:p>
        </p:txBody>
      </p:sp>
      <p:pic>
        <p:nvPicPr>
          <p:cNvPr id="5" name="Imagen 4"/>
          <p:cNvPicPr>
            <a:picLocks noChangeAspect="1"/>
          </p:cNvPicPr>
          <p:nvPr/>
        </p:nvPicPr>
        <p:blipFill>
          <a:blip r:embed="rId2"/>
          <a:stretch>
            <a:fillRect/>
          </a:stretch>
        </p:blipFill>
        <p:spPr>
          <a:xfrm>
            <a:off x="755576" y="112713"/>
            <a:ext cx="2657475" cy="2209800"/>
          </a:xfrm>
          <a:prstGeom prst="rect">
            <a:avLst/>
          </a:prstGeom>
        </p:spPr>
      </p:pic>
      <p:pic>
        <p:nvPicPr>
          <p:cNvPr id="6" name="Imagen 5"/>
          <p:cNvPicPr>
            <a:picLocks noChangeAspect="1"/>
          </p:cNvPicPr>
          <p:nvPr/>
        </p:nvPicPr>
        <p:blipFill>
          <a:blip r:embed="rId3"/>
          <a:stretch>
            <a:fillRect/>
          </a:stretch>
        </p:blipFill>
        <p:spPr>
          <a:xfrm>
            <a:off x="629841" y="2724459"/>
            <a:ext cx="5566419" cy="4082514"/>
          </a:xfrm>
          <a:prstGeom prst="rect">
            <a:avLst/>
          </a:prstGeom>
        </p:spPr>
      </p:pic>
      <p:pic>
        <p:nvPicPr>
          <p:cNvPr id="7" name="Imagen 6"/>
          <p:cNvPicPr>
            <a:picLocks noChangeAspect="1"/>
          </p:cNvPicPr>
          <p:nvPr/>
        </p:nvPicPr>
        <p:blipFill>
          <a:blip r:embed="rId4"/>
          <a:stretch>
            <a:fillRect/>
          </a:stretch>
        </p:blipFill>
        <p:spPr>
          <a:xfrm>
            <a:off x="6553200" y="2852936"/>
            <a:ext cx="2590800" cy="2847975"/>
          </a:xfrm>
          <a:prstGeom prst="rect">
            <a:avLst/>
          </a:prstGeom>
        </p:spPr>
      </p:pic>
    </p:spTree>
    <p:extLst>
      <p:ext uri="{BB962C8B-B14F-4D97-AF65-F5344CB8AC3E}">
        <p14:creationId xmlns:p14="http://schemas.microsoft.com/office/powerpoint/2010/main" val="13329008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56</a:t>
            </a:fld>
            <a:endParaRPr lang="es-ES"/>
          </a:p>
        </p:txBody>
      </p:sp>
      <p:pic>
        <p:nvPicPr>
          <p:cNvPr id="5" name="Imagen 4"/>
          <p:cNvPicPr>
            <a:picLocks noChangeAspect="1"/>
          </p:cNvPicPr>
          <p:nvPr/>
        </p:nvPicPr>
        <p:blipFill>
          <a:blip r:embed="rId2"/>
          <a:stretch>
            <a:fillRect/>
          </a:stretch>
        </p:blipFill>
        <p:spPr>
          <a:xfrm>
            <a:off x="179925" y="1255713"/>
            <a:ext cx="8964075" cy="4257935"/>
          </a:xfrm>
          <a:prstGeom prst="rect">
            <a:avLst/>
          </a:prstGeom>
        </p:spPr>
      </p:pic>
    </p:spTree>
    <p:extLst>
      <p:ext uri="{BB962C8B-B14F-4D97-AF65-F5344CB8AC3E}">
        <p14:creationId xmlns:p14="http://schemas.microsoft.com/office/powerpoint/2010/main" val="32332959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57</a:t>
            </a:fld>
            <a:endParaRPr lang="es-ES"/>
          </a:p>
        </p:txBody>
      </p:sp>
      <p:pic>
        <p:nvPicPr>
          <p:cNvPr id="6" name="Imagen 5"/>
          <p:cNvPicPr>
            <a:picLocks noChangeAspect="1"/>
          </p:cNvPicPr>
          <p:nvPr/>
        </p:nvPicPr>
        <p:blipFill>
          <a:blip r:embed="rId2"/>
          <a:stretch>
            <a:fillRect/>
          </a:stretch>
        </p:blipFill>
        <p:spPr>
          <a:xfrm>
            <a:off x="460922" y="1255713"/>
            <a:ext cx="8484641" cy="4013861"/>
          </a:xfrm>
          <a:prstGeom prst="rect">
            <a:avLst/>
          </a:prstGeom>
        </p:spPr>
      </p:pic>
    </p:spTree>
    <p:extLst>
      <p:ext uri="{BB962C8B-B14F-4D97-AF65-F5344CB8AC3E}">
        <p14:creationId xmlns:p14="http://schemas.microsoft.com/office/powerpoint/2010/main" val="59530636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9E8E8E3E-890C-4913-802B-FD99861CA46A}" type="slidenum">
              <a:rPr lang="es-ES"/>
              <a:pPr/>
              <a:t>58</a:t>
            </a:fld>
            <a:endParaRPr lang="es-ES"/>
          </a:p>
        </p:txBody>
      </p:sp>
      <p:sp>
        <p:nvSpPr>
          <p:cNvPr id="86018" name="Rectangle 2"/>
          <p:cNvSpPr>
            <a:spLocks noGrp="1" noChangeArrowheads="1"/>
          </p:cNvSpPr>
          <p:nvPr>
            <p:ph type="title"/>
          </p:nvPr>
        </p:nvSpPr>
        <p:spPr/>
        <p:txBody>
          <a:bodyPr/>
          <a:lstStyle/>
          <a:p>
            <a:r>
              <a:rPr lang="es-MX"/>
              <a:t>Asociación muchos-a-muchos</a:t>
            </a:r>
            <a:endParaRPr lang="es-ES"/>
          </a:p>
        </p:txBody>
      </p:sp>
      <p:sp>
        <p:nvSpPr>
          <p:cNvPr id="86019" name="Rectangle 3"/>
          <p:cNvSpPr>
            <a:spLocks noGrp="1" noChangeArrowheads="1"/>
          </p:cNvSpPr>
          <p:nvPr>
            <p:ph type="body" idx="1"/>
          </p:nvPr>
        </p:nvSpPr>
        <p:spPr/>
        <p:txBody>
          <a:bodyPr/>
          <a:lstStyle/>
          <a:p>
            <a:pPr algn="just"/>
            <a:r>
              <a:rPr lang="es-MX" sz="2200" b="1" dirty="0">
                <a:solidFill>
                  <a:schemeClr val="tx2"/>
                </a:solidFill>
              </a:rPr>
              <a:t>Modelo </a:t>
            </a:r>
            <a:r>
              <a:rPr lang="es-MX" sz="2200" b="1" dirty="0" smtClean="0">
                <a:solidFill>
                  <a:schemeClr val="tx2"/>
                </a:solidFill>
              </a:rPr>
              <a:t>conceptual</a:t>
            </a:r>
            <a:endParaRPr lang="es-MX" sz="2200" dirty="0" smtClean="0"/>
          </a:p>
          <a:p>
            <a:pPr algn="just"/>
            <a:r>
              <a:rPr lang="es-MX" sz="2200" dirty="0" smtClean="0"/>
              <a:t>Este </a:t>
            </a:r>
            <a:r>
              <a:rPr lang="es-MX" sz="2200" dirty="0"/>
              <a:t>tipo de asociaciones relaciona los elementos de una entidad contra todos los elementos de la otra entidad. Se puede considerar una relación doble uno-a-muchos en ambos sentidos. </a:t>
            </a:r>
            <a:endParaRPr lang="es-MX" sz="2200" dirty="0" smtClean="0"/>
          </a:p>
          <a:p>
            <a:pPr algn="just"/>
            <a:r>
              <a:rPr lang="es-MX" sz="2200" b="1" dirty="0">
                <a:solidFill>
                  <a:schemeClr val="tx2"/>
                </a:solidFill>
              </a:rPr>
              <a:t>Modelo </a:t>
            </a:r>
            <a:r>
              <a:rPr lang="es-MX" sz="2200" b="1" dirty="0" smtClean="0">
                <a:solidFill>
                  <a:schemeClr val="tx2"/>
                </a:solidFill>
              </a:rPr>
              <a:t>Lógico</a:t>
            </a:r>
            <a:endParaRPr lang="es-MX" sz="2200" dirty="0" smtClean="0"/>
          </a:p>
          <a:p>
            <a:pPr algn="just"/>
            <a:r>
              <a:rPr lang="es-MX" sz="2200" dirty="0" smtClean="0"/>
              <a:t>Este </a:t>
            </a:r>
            <a:r>
              <a:rPr lang="es-MX" sz="2200" dirty="0"/>
              <a:t>tipo de asociaciones genera una tercera entidad abstracta llamada </a:t>
            </a:r>
            <a:r>
              <a:rPr lang="es-MX" sz="2200" b="1" dirty="0"/>
              <a:t>tabla unión </a:t>
            </a:r>
            <a:r>
              <a:rPr lang="es-MX" sz="2200" dirty="0"/>
              <a:t>la cual tendrá asociaciones uno-a-muchos dirigida a ella por el lado de muchos. Por lo tanto tendremos 2 entidades principales las cuales heredarán sus claves principales a la tabla unión que será la relación externa.</a:t>
            </a:r>
          </a:p>
          <a:p>
            <a:pPr algn="just"/>
            <a:endParaRPr lang="es-MX" sz="2200" dirty="0" smtClean="0"/>
          </a:p>
          <a:p>
            <a:pPr algn="just"/>
            <a:r>
              <a:rPr lang="es-MX" sz="2200" dirty="0" smtClean="0"/>
              <a:t>Esta </a:t>
            </a:r>
            <a:r>
              <a:rPr lang="es-MX" sz="2200" b="1" dirty="0"/>
              <a:t>tabla unión</a:t>
            </a:r>
            <a:r>
              <a:rPr lang="es-MX" sz="2200" dirty="0"/>
              <a:t>, por lo tanto tendrá las claves principales de las entidades principales como su propia clave principal.</a:t>
            </a:r>
            <a:r>
              <a:rPr lang="es-MX" sz="2200" b="1" dirty="0"/>
              <a:t> </a:t>
            </a:r>
            <a:endParaRPr lang="es-ES" sz="2200" b="1"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Marcador de número de diapositiva"/>
          <p:cNvSpPr>
            <a:spLocks noGrp="1"/>
          </p:cNvSpPr>
          <p:nvPr>
            <p:ph type="sldNum" sz="quarter" idx="12"/>
          </p:nvPr>
        </p:nvSpPr>
        <p:spPr/>
        <p:txBody>
          <a:bodyPr/>
          <a:lstStyle/>
          <a:p>
            <a:fld id="{9BA0B782-FE3D-4DCF-87ED-3E45A9FC7E28}" type="slidenum">
              <a:rPr lang="es-ES"/>
              <a:pPr/>
              <a:t>59</a:t>
            </a:fld>
            <a:endParaRPr lang="es-ES"/>
          </a:p>
        </p:txBody>
      </p:sp>
      <p:sp>
        <p:nvSpPr>
          <p:cNvPr id="94210" name="Rectangle 2"/>
          <p:cNvSpPr>
            <a:spLocks noGrp="1" noChangeArrowheads="1"/>
          </p:cNvSpPr>
          <p:nvPr>
            <p:ph type="title"/>
          </p:nvPr>
        </p:nvSpPr>
        <p:spPr>
          <a:xfrm>
            <a:off x="762000" y="112713"/>
            <a:ext cx="8382000" cy="1143000"/>
          </a:xfrm>
        </p:spPr>
        <p:txBody>
          <a:bodyPr/>
          <a:lstStyle/>
          <a:p>
            <a:r>
              <a:rPr lang="es-MX"/>
              <a:t>Ejemplo: asociaciones muchos-a-muchos</a:t>
            </a:r>
            <a:endParaRPr lang="es-ES"/>
          </a:p>
        </p:txBody>
      </p:sp>
      <p:sp>
        <p:nvSpPr>
          <p:cNvPr id="94211" name="Rectangle 3"/>
          <p:cNvSpPr>
            <a:spLocks noGrp="1" noChangeArrowheads="1"/>
          </p:cNvSpPr>
          <p:nvPr>
            <p:ph type="body" idx="1"/>
          </p:nvPr>
        </p:nvSpPr>
        <p:spPr/>
        <p:txBody>
          <a:bodyPr/>
          <a:lstStyle/>
          <a:p>
            <a:pPr algn="just"/>
            <a:r>
              <a:rPr lang="es-MX" sz="2400" dirty="0"/>
              <a:t>Modelar la asociación entre alumnos y materias donde un alumnos puede tomar clases en muchas materias y una materia puede tener muchos alumnos.</a:t>
            </a:r>
          </a:p>
          <a:p>
            <a:pPr algn="just"/>
            <a:endParaRPr lang="es-MX" sz="2400" dirty="0"/>
          </a:p>
          <a:p>
            <a:pPr algn="just"/>
            <a:endParaRPr lang="es-MX" sz="2400" dirty="0"/>
          </a:p>
          <a:p>
            <a:pPr algn="just"/>
            <a:endParaRPr lang="es-ES" sz="2400" dirty="0"/>
          </a:p>
        </p:txBody>
      </p:sp>
      <p:grpSp>
        <p:nvGrpSpPr>
          <p:cNvPr id="94223" name="Group 15"/>
          <p:cNvGrpSpPr>
            <a:grpSpLocks/>
          </p:cNvGrpSpPr>
          <p:nvPr/>
        </p:nvGrpSpPr>
        <p:grpSpPr bwMode="auto">
          <a:xfrm>
            <a:off x="2580211" y="2719367"/>
            <a:ext cx="4648200" cy="495300"/>
            <a:chOff x="1584" y="2029"/>
            <a:chExt cx="2928" cy="312"/>
          </a:xfrm>
        </p:grpSpPr>
        <p:grpSp>
          <p:nvGrpSpPr>
            <p:cNvPr id="94222" name="Group 14"/>
            <p:cNvGrpSpPr>
              <a:grpSpLocks/>
            </p:cNvGrpSpPr>
            <p:nvPr/>
          </p:nvGrpSpPr>
          <p:grpSpPr bwMode="auto">
            <a:xfrm>
              <a:off x="1584" y="2029"/>
              <a:ext cx="2928" cy="312"/>
              <a:chOff x="1584" y="2029"/>
              <a:chExt cx="2928" cy="312"/>
            </a:xfrm>
          </p:grpSpPr>
          <p:sp>
            <p:nvSpPr>
              <p:cNvPr id="94214" name="Text Box 6"/>
              <p:cNvSpPr txBox="1">
                <a:spLocks noChangeArrowheads="1"/>
              </p:cNvSpPr>
              <p:nvPr/>
            </p:nvSpPr>
            <p:spPr bwMode="auto">
              <a:xfrm>
                <a:off x="3341" y="2029"/>
                <a:ext cx="1171" cy="312"/>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Alumnos</a:t>
                </a:r>
                <a:endParaRPr lang="es-ES" b="1">
                  <a:latin typeface="Arial" charset="0"/>
                </a:endParaRPr>
              </a:p>
            </p:txBody>
          </p:sp>
          <p:sp>
            <p:nvSpPr>
              <p:cNvPr id="94215" name="Text Box 7"/>
              <p:cNvSpPr txBox="1">
                <a:spLocks noChangeArrowheads="1"/>
              </p:cNvSpPr>
              <p:nvPr/>
            </p:nvSpPr>
            <p:spPr bwMode="auto">
              <a:xfrm>
                <a:off x="1584" y="2029"/>
                <a:ext cx="1171" cy="306"/>
              </a:xfrm>
              <a:prstGeom prst="rect">
                <a:avLst/>
              </a:prstGeom>
              <a:noFill/>
              <a:ln w="28575">
                <a:solidFill>
                  <a:schemeClr val="tx2"/>
                </a:solidFill>
                <a:miter lim="800000"/>
                <a:headEnd/>
                <a:tailEnd/>
              </a:ln>
              <a:effectLst/>
            </p:spPr>
            <p:txBody>
              <a:bodyPr>
                <a:spAutoFit/>
              </a:bodyPr>
              <a:lstStyle/>
              <a:p>
                <a:pPr algn="ctr">
                  <a:spcBef>
                    <a:spcPct val="50000"/>
                  </a:spcBef>
                </a:pPr>
                <a:r>
                  <a:rPr lang="es-MX" b="1" dirty="0">
                    <a:latin typeface="Arial" charset="0"/>
                  </a:rPr>
                  <a:t>Materias</a:t>
                </a:r>
                <a:endParaRPr lang="es-ES" b="1" dirty="0">
                  <a:latin typeface="Arial" charset="0"/>
                </a:endParaRPr>
              </a:p>
            </p:txBody>
          </p:sp>
          <p:sp>
            <p:nvSpPr>
              <p:cNvPr id="94216" name="Line 8"/>
              <p:cNvSpPr>
                <a:spLocks noChangeShapeType="1"/>
              </p:cNvSpPr>
              <p:nvPr/>
            </p:nvSpPr>
            <p:spPr bwMode="auto">
              <a:xfrm>
                <a:off x="2755" y="2173"/>
                <a:ext cx="586" cy="0"/>
              </a:xfrm>
              <a:prstGeom prst="line">
                <a:avLst/>
              </a:prstGeom>
              <a:noFill/>
              <a:ln w="9525">
                <a:solidFill>
                  <a:schemeClr val="tx1"/>
                </a:solidFill>
                <a:round/>
                <a:headEnd/>
                <a:tailEnd/>
              </a:ln>
              <a:effectLst/>
            </p:spPr>
            <p:txBody>
              <a:bodyPr wrap="none"/>
              <a:lstStyle/>
              <a:p>
                <a:endParaRPr lang="es-MX"/>
              </a:p>
            </p:txBody>
          </p:sp>
          <p:sp>
            <p:nvSpPr>
              <p:cNvPr id="94217" name="Line 9"/>
              <p:cNvSpPr>
                <a:spLocks noChangeShapeType="1"/>
              </p:cNvSpPr>
              <p:nvPr/>
            </p:nvSpPr>
            <p:spPr bwMode="auto">
              <a:xfrm flipV="1">
                <a:off x="3234" y="2077"/>
                <a:ext cx="107" cy="96"/>
              </a:xfrm>
              <a:prstGeom prst="line">
                <a:avLst/>
              </a:prstGeom>
              <a:noFill/>
              <a:ln w="9525">
                <a:solidFill>
                  <a:schemeClr val="tx1"/>
                </a:solidFill>
                <a:round/>
                <a:headEnd/>
                <a:tailEnd/>
              </a:ln>
              <a:effectLst/>
            </p:spPr>
            <p:txBody>
              <a:bodyPr wrap="none"/>
              <a:lstStyle/>
              <a:p>
                <a:endParaRPr lang="es-MX"/>
              </a:p>
            </p:txBody>
          </p:sp>
          <p:sp>
            <p:nvSpPr>
              <p:cNvPr id="94218" name="Line 10"/>
              <p:cNvSpPr>
                <a:spLocks noChangeShapeType="1"/>
              </p:cNvSpPr>
              <p:nvPr/>
            </p:nvSpPr>
            <p:spPr bwMode="auto">
              <a:xfrm>
                <a:off x="3234" y="2173"/>
                <a:ext cx="107" cy="96"/>
              </a:xfrm>
              <a:prstGeom prst="line">
                <a:avLst/>
              </a:prstGeom>
              <a:noFill/>
              <a:ln w="9525">
                <a:solidFill>
                  <a:schemeClr val="tx1"/>
                </a:solidFill>
                <a:round/>
                <a:headEnd/>
                <a:tailEnd/>
              </a:ln>
              <a:effectLst/>
            </p:spPr>
            <p:txBody>
              <a:bodyPr wrap="none"/>
              <a:lstStyle/>
              <a:p>
                <a:endParaRPr lang="es-MX"/>
              </a:p>
            </p:txBody>
          </p:sp>
        </p:grpSp>
        <p:sp>
          <p:nvSpPr>
            <p:cNvPr id="94220" name="Line 12"/>
            <p:cNvSpPr>
              <a:spLocks noChangeShapeType="1"/>
            </p:cNvSpPr>
            <p:nvPr/>
          </p:nvSpPr>
          <p:spPr bwMode="auto">
            <a:xfrm flipH="1" flipV="1">
              <a:off x="2749" y="2082"/>
              <a:ext cx="107" cy="96"/>
            </a:xfrm>
            <a:prstGeom prst="line">
              <a:avLst/>
            </a:prstGeom>
            <a:noFill/>
            <a:ln w="9525">
              <a:solidFill>
                <a:schemeClr val="tx1"/>
              </a:solidFill>
              <a:round/>
              <a:headEnd/>
              <a:tailEnd/>
            </a:ln>
            <a:effectLst/>
          </p:spPr>
          <p:txBody>
            <a:bodyPr wrap="none"/>
            <a:lstStyle/>
            <a:p>
              <a:endParaRPr lang="es-MX"/>
            </a:p>
          </p:txBody>
        </p:sp>
        <p:sp>
          <p:nvSpPr>
            <p:cNvPr id="94221" name="Line 13"/>
            <p:cNvSpPr>
              <a:spLocks noChangeShapeType="1"/>
            </p:cNvSpPr>
            <p:nvPr/>
          </p:nvSpPr>
          <p:spPr bwMode="auto">
            <a:xfrm flipH="1">
              <a:off x="2749" y="2178"/>
              <a:ext cx="107" cy="96"/>
            </a:xfrm>
            <a:prstGeom prst="line">
              <a:avLst/>
            </a:prstGeom>
            <a:noFill/>
            <a:ln w="9525">
              <a:solidFill>
                <a:schemeClr val="tx1"/>
              </a:solidFill>
              <a:round/>
              <a:headEnd/>
              <a:tailEnd/>
            </a:ln>
            <a:effectLst/>
          </p:spPr>
          <p:txBody>
            <a:bodyPr wrap="none"/>
            <a:lstStyle/>
            <a:p>
              <a:endParaRPr lang="es-MX"/>
            </a:p>
          </p:txBody>
        </p:sp>
      </p:grpSp>
      <p:sp>
        <p:nvSpPr>
          <p:cNvPr id="14" name="Text Box 13"/>
          <p:cNvSpPr txBox="1">
            <a:spLocks noChangeArrowheads="1"/>
          </p:cNvSpPr>
          <p:nvPr/>
        </p:nvSpPr>
        <p:spPr bwMode="auto">
          <a:xfrm>
            <a:off x="2369972" y="3390739"/>
            <a:ext cx="5029200" cy="457200"/>
          </a:xfrm>
          <a:prstGeom prst="rect">
            <a:avLst/>
          </a:prstGeom>
          <a:noFill/>
          <a:ln w="28575">
            <a:noFill/>
            <a:miter lim="800000"/>
            <a:headEnd/>
            <a:tailEnd/>
          </a:ln>
          <a:effectLst/>
        </p:spPr>
        <p:txBody>
          <a:bodyPr>
            <a:spAutoFit/>
          </a:bodyPr>
          <a:lstStyle/>
          <a:p>
            <a:pPr algn="ctr">
              <a:spcBef>
                <a:spcPct val="50000"/>
              </a:spcBef>
            </a:pPr>
            <a:r>
              <a:rPr lang="es-MX" b="1" dirty="0" smtClean="0">
                <a:solidFill>
                  <a:schemeClr val="accent2">
                    <a:lumMod val="50000"/>
                  </a:schemeClr>
                </a:solidFill>
                <a:latin typeface="Arial" charset="0"/>
              </a:rPr>
              <a:t>Modelo Conceptual</a:t>
            </a:r>
            <a:endParaRPr lang="es-ES" b="1" dirty="0">
              <a:solidFill>
                <a:schemeClr val="accent2">
                  <a:lumMod val="50000"/>
                </a:schemeClr>
              </a:solidFill>
              <a:latin typeface="Arial" charset="0"/>
            </a:endParaRPr>
          </a:p>
        </p:txBody>
      </p:sp>
      <p:grpSp>
        <p:nvGrpSpPr>
          <p:cNvPr id="15" name="51 Grupo"/>
          <p:cNvGrpSpPr/>
          <p:nvPr/>
        </p:nvGrpSpPr>
        <p:grpSpPr>
          <a:xfrm>
            <a:off x="1959142" y="4070676"/>
            <a:ext cx="5440030" cy="2708434"/>
            <a:chOff x="3524458" y="3789040"/>
            <a:chExt cx="5440030" cy="2708434"/>
          </a:xfrm>
        </p:grpSpPr>
        <p:grpSp>
          <p:nvGrpSpPr>
            <p:cNvPr id="16" name="43 Grupo"/>
            <p:cNvGrpSpPr/>
            <p:nvPr/>
          </p:nvGrpSpPr>
          <p:grpSpPr>
            <a:xfrm>
              <a:off x="3524458" y="4085902"/>
              <a:ext cx="3278995" cy="2246769"/>
              <a:chOff x="3561034" y="4085902"/>
              <a:chExt cx="3278995" cy="2246769"/>
            </a:xfrm>
            <a:solidFill>
              <a:schemeClr val="accent3"/>
            </a:solidFill>
          </p:grpSpPr>
          <p:grpSp>
            <p:nvGrpSpPr>
              <p:cNvPr id="23" name="24 Grupo"/>
              <p:cNvGrpSpPr/>
              <p:nvPr/>
            </p:nvGrpSpPr>
            <p:grpSpPr>
              <a:xfrm>
                <a:off x="3561034" y="4085902"/>
                <a:ext cx="3255743" cy="2246769"/>
                <a:chOff x="5156650" y="4497067"/>
                <a:chExt cx="3255743" cy="2246769"/>
              </a:xfrm>
              <a:grpFill/>
            </p:grpSpPr>
            <p:grpSp>
              <p:nvGrpSpPr>
                <p:cNvPr id="25" name="17 Grupo"/>
                <p:cNvGrpSpPr/>
                <p:nvPr/>
              </p:nvGrpSpPr>
              <p:grpSpPr>
                <a:xfrm>
                  <a:off x="5156650" y="4497067"/>
                  <a:ext cx="2316163" cy="2246769"/>
                  <a:chOff x="5144458" y="4338571"/>
                  <a:chExt cx="2316163" cy="2246769"/>
                </a:xfrm>
                <a:grpFill/>
              </p:grpSpPr>
              <p:sp>
                <p:nvSpPr>
                  <p:cNvPr id="33" name="Text Box 12"/>
                  <p:cNvSpPr txBox="1">
                    <a:spLocks noChangeArrowheads="1"/>
                  </p:cNvSpPr>
                  <p:nvPr/>
                </p:nvSpPr>
                <p:spPr bwMode="auto">
                  <a:xfrm>
                    <a:off x="5144458" y="4338571"/>
                    <a:ext cx="2316163" cy="2246769"/>
                  </a:xfrm>
                  <a:prstGeom prst="rect">
                    <a:avLst/>
                  </a:prstGeom>
                  <a:grp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Materias</a:t>
                    </a: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Descripcion</a:t>
                    </a:r>
                    <a:endParaRPr lang="es-MX" sz="2000" b="1" dirty="0" smtClean="0">
                      <a:latin typeface="Arial" charset="0"/>
                    </a:endParaRPr>
                  </a:p>
                  <a:p>
                    <a:pPr>
                      <a:spcBef>
                        <a:spcPct val="50000"/>
                      </a:spcBef>
                    </a:pPr>
                    <a:r>
                      <a:rPr lang="es-MX" sz="2000" b="1" dirty="0" err="1" smtClean="0">
                        <a:latin typeface="Arial" charset="0"/>
                      </a:rPr>
                      <a:t>Creditos</a:t>
                    </a:r>
                    <a:endParaRPr lang="es-ES" sz="2000" b="1" dirty="0">
                      <a:latin typeface="Arial" charset="0"/>
                    </a:endParaRPr>
                  </a:p>
                </p:txBody>
              </p:sp>
              <p:cxnSp>
                <p:nvCxnSpPr>
                  <p:cNvPr id="34" name="40 Conector recto"/>
                  <p:cNvCxnSpPr/>
                  <p:nvPr/>
                </p:nvCxnSpPr>
                <p:spPr bwMode="auto">
                  <a:xfrm>
                    <a:off x="5150411" y="4745682"/>
                    <a:ext cx="2304256" cy="0"/>
                  </a:xfrm>
                  <a:prstGeom prst="line">
                    <a:avLst/>
                  </a:prstGeom>
                  <a:grpFill/>
                  <a:ln w="9525" cap="flat" cmpd="sng" algn="ctr">
                    <a:solidFill>
                      <a:schemeClr val="tx1"/>
                    </a:solidFill>
                    <a:prstDash val="solid"/>
                    <a:round/>
                    <a:headEnd type="none" w="med" len="med"/>
                    <a:tailEnd type="none" w="med" len="med"/>
                  </a:ln>
                  <a:effectLst/>
                </p:spPr>
              </p:cxnSp>
            </p:grpSp>
            <p:sp>
              <p:nvSpPr>
                <p:cNvPr id="30" name="Line 10"/>
                <p:cNvSpPr>
                  <a:spLocks noChangeShapeType="1"/>
                </p:cNvSpPr>
                <p:nvPr/>
              </p:nvSpPr>
              <p:spPr bwMode="auto">
                <a:xfrm flipH="1">
                  <a:off x="8253897" y="4733841"/>
                  <a:ext cx="158496" cy="229360"/>
                </a:xfrm>
                <a:prstGeom prst="line">
                  <a:avLst/>
                </a:prstGeom>
                <a:grpFill/>
                <a:ln w="9525">
                  <a:solidFill>
                    <a:schemeClr val="tx1"/>
                  </a:solidFill>
                  <a:round/>
                  <a:headEnd/>
                  <a:tailEnd/>
                </a:ln>
                <a:effectLst/>
              </p:spPr>
              <p:txBody>
                <a:bodyPr wrap="none"/>
                <a:lstStyle/>
                <a:p>
                  <a:endParaRPr lang="es-MX"/>
                </a:p>
              </p:txBody>
            </p:sp>
          </p:grpSp>
          <p:sp>
            <p:nvSpPr>
              <p:cNvPr id="24" name="Line 10"/>
              <p:cNvSpPr>
                <a:spLocks noChangeShapeType="1"/>
              </p:cNvSpPr>
              <p:nvPr/>
            </p:nvSpPr>
            <p:spPr bwMode="auto">
              <a:xfrm rot="16200000" flipH="1">
                <a:off x="6640577" y="4514836"/>
                <a:ext cx="190692" cy="208212"/>
              </a:xfrm>
              <a:prstGeom prst="line">
                <a:avLst/>
              </a:prstGeom>
              <a:grpFill/>
              <a:ln w="9525">
                <a:solidFill>
                  <a:schemeClr val="tx1"/>
                </a:solidFill>
                <a:round/>
                <a:headEnd/>
                <a:tailEnd/>
              </a:ln>
              <a:effectLst/>
            </p:spPr>
            <p:txBody>
              <a:bodyPr wrap="none"/>
              <a:lstStyle/>
              <a:p>
                <a:endParaRPr lang="es-MX"/>
              </a:p>
            </p:txBody>
          </p:sp>
        </p:grpSp>
        <p:sp>
          <p:nvSpPr>
            <p:cNvPr id="17" name="Text Box 12"/>
            <p:cNvSpPr txBox="1">
              <a:spLocks noChangeArrowheads="1"/>
            </p:cNvSpPr>
            <p:nvPr/>
          </p:nvSpPr>
          <p:spPr bwMode="auto">
            <a:xfrm>
              <a:off x="6803453" y="3789040"/>
              <a:ext cx="2161035" cy="2708434"/>
            </a:xfrm>
            <a:prstGeom prst="rect">
              <a:avLst/>
            </a:prstGeom>
            <a:noFill/>
            <a:ln w="28575">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Alumnos</a:t>
              </a:r>
            </a:p>
            <a:p>
              <a:pPr>
                <a:spcBef>
                  <a:spcPct val="50000"/>
                </a:spcBef>
              </a:pPr>
              <a:r>
                <a:rPr lang="es-MX" sz="2000" b="1" u="sng" dirty="0" smtClean="0">
                  <a:latin typeface="Arial" charset="0"/>
                </a:rPr>
                <a:t>Matricula</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ApePat</a:t>
              </a:r>
              <a:endParaRPr lang="es-MX" sz="2000" b="1" dirty="0" smtClean="0">
                <a:latin typeface="Arial" charset="0"/>
              </a:endParaRPr>
            </a:p>
            <a:p>
              <a:pPr>
                <a:spcBef>
                  <a:spcPct val="50000"/>
                </a:spcBef>
              </a:pPr>
              <a:r>
                <a:rPr lang="es-MX" sz="2000" b="1" dirty="0" err="1" smtClean="0">
                  <a:latin typeface="Arial" charset="0"/>
                </a:rPr>
                <a:t>ApeMat</a:t>
              </a:r>
              <a:endParaRPr lang="es-MX" sz="2000" b="1" dirty="0" smtClean="0">
                <a:latin typeface="Arial" charset="0"/>
              </a:endParaRPr>
            </a:p>
            <a:p>
              <a:pPr>
                <a:spcBef>
                  <a:spcPct val="50000"/>
                </a:spcBef>
              </a:pPr>
              <a:r>
                <a:rPr lang="es-MX" sz="2000" b="1" dirty="0" smtClean="0">
                  <a:latin typeface="Arial" charset="0"/>
                </a:rPr>
                <a:t>Domicilio</a:t>
              </a:r>
              <a:endParaRPr lang="es-ES" sz="2000" b="1" dirty="0">
                <a:latin typeface="Arial" charset="0"/>
              </a:endParaRPr>
            </a:p>
          </p:txBody>
        </p:sp>
        <p:sp>
          <p:nvSpPr>
            <p:cNvPr id="18" name="Line 23"/>
            <p:cNvSpPr>
              <a:spLocks noChangeShapeType="1"/>
            </p:cNvSpPr>
            <p:nvPr/>
          </p:nvSpPr>
          <p:spPr bwMode="auto">
            <a:xfrm flipH="1" flipV="1">
              <a:off x="5861431" y="4398201"/>
              <a:ext cx="169862" cy="152400"/>
            </a:xfrm>
            <a:prstGeom prst="line">
              <a:avLst/>
            </a:prstGeom>
            <a:noFill/>
            <a:ln w="9525">
              <a:solidFill>
                <a:schemeClr val="tx1"/>
              </a:solidFill>
              <a:round/>
              <a:headEnd/>
              <a:tailEnd/>
            </a:ln>
            <a:effectLst/>
          </p:spPr>
          <p:txBody>
            <a:bodyPr wrap="none"/>
            <a:lstStyle/>
            <a:p>
              <a:endParaRPr lang="es-MX"/>
            </a:p>
          </p:txBody>
        </p:sp>
        <p:sp>
          <p:nvSpPr>
            <p:cNvPr id="19" name="Line 24"/>
            <p:cNvSpPr>
              <a:spLocks noChangeShapeType="1"/>
            </p:cNvSpPr>
            <p:nvPr/>
          </p:nvSpPr>
          <p:spPr bwMode="auto">
            <a:xfrm flipH="1">
              <a:off x="5861431" y="4550601"/>
              <a:ext cx="169862" cy="152400"/>
            </a:xfrm>
            <a:prstGeom prst="line">
              <a:avLst/>
            </a:prstGeom>
            <a:noFill/>
            <a:ln w="9525">
              <a:solidFill>
                <a:schemeClr val="tx1"/>
              </a:solidFill>
              <a:round/>
              <a:headEnd/>
              <a:tailEnd/>
            </a:ln>
            <a:effectLst/>
          </p:spPr>
          <p:txBody>
            <a:bodyPr wrap="none"/>
            <a:lstStyle/>
            <a:p>
              <a:endParaRPr lang="es-MX"/>
            </a:p>
          </p:txBody>
        </p:sp>
        <p:sp>
          <p:nvSpPr>
            <p:cNvPr id="20" name="Line 26"/>
            <p:cNvSpPr>
              <a:spLocks noChangeShapeType="1"/>
            </p:cNvSpPr>
            <p:nvPr/>
          </p:nvSpPr>
          <p:spPr bwMode="auto">
            <a:xfrm>
              <a:off x="5845556" y="4550601"/>
              <a:ext cx="930275" cy="0"/>
            </a:xfrm>
            <a:prstGeom prst="line">
              <a:avLst/>
            </a:prstGeom>
            <a:noFill/>
            <a:ln w="9525">
              <a:solidFill>
                <a:schemeClr val="tx1"/>
              </a:solidFill>
              <a:round/>
              <a:headEnd/>
              <a:tailEnd/>
            </a:ln>
            <a:effectLst/>
          </p:spPr>
          <p:txBody>
            <a:bodyPr wrap="none"/>
            <a:lstStyle/>
            <a:p>
              <a:endParaRPr lang="es-MX"/>
            </a:p>
          </p:txBody>
        </p:sp>
        <p:cxnSp>
          <p:nvCxnSpPr>
            <p:cNvPr id="22" name="50 Conector recto"/>
            <p:cNvCxnSpPr/>
            <p:nvPr/>
          </p:nvCxnSpPr>
          <p:spPr bwMode="auto">
            <a:xfrm>
              <a:off x="6804248" y="4221088"/>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6</a:t>
            </a:fld>
            <a:endParaRPr lang="es-ES"/>
          </a:p>
        </p:txBody>
      </p:sp>
      <p:sp>
        <p:nvSpPr>
          <p:cNvPr id="70658" name="Rectangle 2"/>
          <p:cNvSpPr>
            <a:spLocks noGrp="1" noChangeArrowheads="1"/>
          </p:cNvSpPr>
          <p:nvPr>
            <p:ph type="title"/>
          </p:nvPr>
        </p:nvSpPr>
        <p:spPr/>
        <p:txBody>
          <a:bodyPr/>
          <a:lstStyle/>
          <a:p>
            <a:r>
              <a:rPr lang="es-MX" dirty="0" smtClean="0"/>
              <a:t>Modelo </a:t>
            </a:r>
            <a:r>
              <a:rPr lang="es-MX" dirty="0"/>
              <a:t>de </a:t>
            </a:r>
            <a:r>
              <a:rPr lang="es-MX" dirty="0" smtClean="0"/>
              <a:t>datos: Clasificación</a:t>
            </a:r>
            <a:endParaRPr lang="es-ES" dirty="0"/>
          </a:p>
        </p:txBody>
      </p:sp>
      <p:sp>
        <p:nvSpPr>
          <p:cNvPr id="70659" name="Rectangle 3"/>
          <p:cNvSpPr>
            <a:spLocks noGrp="1" noChangeArrowheads="1"/>
          </p:cNvSpPr>
          <p:nvPr>
            <p:ph type="body" idx="1"/>
          </p:nvPr>
        </p:nvSpPr>
        <p:spPr/>
        <p:txBody>
          <a:bodyPr/>
          <a:lstStyle/>
          <a:p>
            <a:r>
              <a:rPr lang="es-MX" sz="2400" dirty="0" smtClean="0"/>
              <a:t>Clasificación de los modelos de datos de acuerdo al nivel de abstracción que presentan:</a:t>
            </a:r>
          </a:p>
          <a:p>
            <a:endParaRPr lang="es-MX" sz="2400" dirty="0" smtClean="0"/>
          </a:p>
          <a:p>
            <a:r>
              <a:rPr lang="es-MX" sz="2400" dirty="0" smtClean="0"/>
              <a:t>1.- Modelos de Datos Conceptuales.</a:t>
            </a:r>
          </a:p>
          <a:p>
            <a:r>
              <a:rPr lang="es-MX" sz="2400" dirty="0" smtClean="0"/>
              <a:t>2.- Modelos de Datos Lógicos. </a:t>
            </a:r>
          </a:p>
          <a:p>
            <a:r>
              <a:rPr lang="es-MX" sz="2400" dirty="0" smtClean="0"/>
              <a:t>3.- Modelos de Datos Físicos.</a:t>
            </a:r>
            <a:endParaRPr lang="es-ES" sz="2600"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Marcador de número de diapositiva"/>
          <p:cNvSpPr>
            <a:spLocks noGrp="1"/>
          </p:cNvSpPr>
          <p:nvPr>
            <p:ph type="sldNum" sz="quarter" idx="12"/>
          </p:nvPr>
        </p:nvSpPr>
        <p:spPr/>
        <p:txBody>
          <a:bodyPr/>
          <a:lstStyle/>
          <a:p>
            <a:fld id="{9BA0B782-FE3D-4DCF-87ED-3E45A9FC7E28}" type="slidenum">
              <a:rPr lang="es-ES"/>
              <a:pPr/>
              <a:t>60</a:t>
            </a:fld>
            <a:endParaRPr lang="es-ES"/>
          </a:p>
        </p:txBody>
      </p:sp>
      <p:sp>
        <p:nvSpPr>
          <p:cNvPr id="94210" name="Rectangle 2"/>
          <p:cNvSpPr>
            <a:spLocks noGrp="1" noChangeArrowheads="1"/>
          </p:cNvSpPr>
          <p:nvPr>
            <p:ph type="title"/>
          </p:nvPr>
        </p:nvSpPr>
        <p:spPr>
          <a:xfrm>
            <a:off x="762000" y="112713"/>
            <a:ext cx="8382000" cy="1143000"/>
          </a:xfrm>
        </p:spPr>
        <p:txBody>
          <a:bodyPr/>
          <a:lstStyle/>
          <a:p>
            <a:r>
              <a:rPr lang="es-MX" dirty="0"/>
              <a:t>Ejemplo: asociaciones muchos-a-muchos</a:t>
            </a:r>
            <a:endParaRPr lang="es-ES" dirty="0"/>
          </a:p>
        </p:txBody>
      </p:sp>
      <p:sp>
        <p:nvSpPr>
          <p:cNvPr id="94211" name="Rectangle 3"/>
          <p:cNvSpPr>
            <a:spLocks noGrp="1" noChangeArrowheads="1"/>
          </p:cNvSpPr>
          <p:nvPr>
            <p:ph type="body" idx="1"/>
          </p:nvPr>
        </p:nvSpPr>
        <p:spPr/>
        <p:txBody>
          <a:bodyPr/>
          <a:lstStyle/>
          <a:p>
            <a:endParaRPr lang="es-MX" dirty="0"/>
          </a:p>
          <a:p>
            <a:r>
              <a:rPr lang="es-MX" dirty="0"/>
              <a:t>Se convierte en :</a:t>
            </a:r>
          </a:p>
          <a:p>
            <a:endParaRPr lang="es-MX" dirty="0" smtClean="0"/>
          </a:p>
          <a:p>
            <a:endParaRPr lang="es-MX" dirty="0"/>
          </a:p>
          <a:p>
            <a:endParaRPr lang="es-ES" dirty="0"/>
          </a:p>
        </p:txBody>
      </p:sp>
      <p:grpSp>
        <p:nvGrpSpPr>
          <p:cNvPr id="29" name="28 Grupo"/>
          <p:cNvGrpSpPr/>
          <p:nvPr/>
        </p:nvGrpSpPr>
        <p:grpSpPr>
          <a:xfrm>
            <a:off x="2311936" y="1447064"/>
            <a:ext cx="4648201" cy="495300"/>
            <a:chOff x="2311936" y="1544600"/>
            <a:chExt cx="4648201" cy="495300"/>
          </a:xfrm>
        </p:grpSpPr>
        <p:sp>
          <p:nvSpPr>
            <p:cNvPr id="94214" name="Text Box 6"/>
            <p:cNvSpPr txBox="1">
              <a:spLocks noChangeArrowheads="1"/>
            </p:cNvSpPr>
            <p:nvPr/>
          </p:nvSpPr>
          <p:spPr bwMode="auto">
            <a:xfrm>
              <a:off x="5101174" y="1544600"/>
              <a:ext cx="1858963" cy="495300"/>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a:latin typeface="Arial" charset="0"/>
                </a:rPr>
                <a:t>Alumnos</a:t>
              </a:r>
              <a:endParaRPr lang="es-ES" b="1" dirty="0">
                <a:latin typeface="Arial" charset="0"/>
              </a:endParaRPr>
            </a:p>
          </p:txBody>
        </p:sp>
        <p:sp>
          <p:nvSpPr>
            <p:cNvPr id="94215" name="Text Box 7"/>
            <p:cNvSpPr txBox="1">
              <a:spLocks noChangeArrowheads="1"/>
            </p:cNvSpPr>
            <p:nvPr/>
          </p:nvSpPr>
          <p:spPr bwMode="auto">
            <a:xfrm>
              <a:off x="2311936" y="1544600"/>
              <a:ext cx="1858963"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16" name="Line 8"/>
            <p:cNvSpPr>
              <a:spLocks noChangeShapeType="1"/>
            </p:cNvSpPr>
            <p:nvPr/>
          </p:nvSpPr>
          <p:spPr bwMode="auto">
            <a:xfrm>
              <a:off x="4170899" y="1773200"/>
              <a:ext cx="930275" cy="0"/>
            </a:xfrm>
            <a:prstGeom prst="line">
              <a:avLst/>
            </a:prstGeom>
            <a:noFill/>
            <a:ln w="9525">
              <a:solidFill>
                <a:schemeClr val="tx1"/>
              </a:solidFill>
              <a:round/>
              <a:headEnd/>
              <a:tailEnd/>
            </a:ln>
            <a:effectLst/>
          </p:spPr>
          <p:txBody>
            <a:bodyPr wrap="none"/>
            <a:lstStyle/>
            <a:p>
              <a:endParaRPr lang="es-MX"/>
            </a:p>
          </p:txBody>
        </p:sp>
        <p:sp>
          <p:nvSpPr>
            <p:cNvPr id="94217" name="Line 9"/>
            <p:cNvSpPr>
              <a:spLocks noChangeShapeType="1"/>
            </p:cNvSpPr>
            <p:nvPr/>
          </p:nvSpPr>
          <p:spPr bwMode="auto">
            <a:xfrm flipV="1">
              <a:off x="4931311" y="1620800"/>
              <a:ext cx="169863" cy="152400"/>
            </a:xfrm>
            <a:prstGeom prst="line">
              <a:avLst/>
            </a:prstGeom>
            <a:noFill/>
            <a:ln w="9525">
              <a:solidFill>
                <a:schemeClr val="tx1"/>
              </a:solidFill>
              <a:round/>
              <a:headEnd/>
              <a:tailEnd/>
            </a:ln>
            <a:effectLst/>
          </p:spPr>
          <p:txBody>
            <a:bodyPr wrap="none"/>
            <a:lstStyle/>
            <a:p>
              <a:endParaRPr lang="es-MX"/>
            </a:p>
          </p:txBody>
        </p:sp>
        <p:sp>
          <p:nvSpPr>
            <p:cNvPr id="94218" name="Line 10"/>
            <p:cNvSpPr>
              <a:spLocks noChangeShapeType="1"/>
            </p:cNvSpPr>
            <p:nvPr/>
          </p:nvSpPr>
          <p:spPr bwMode="auto">
            <a:xfrm>
              <a:off x="4931311" y="1773200"/>
              <a:ext cx="169863" cy="152400"/>
            </a:xfrm>
            <a:prstGeom prst="line">
              <a:avLst/>
            </a:prstGeom>
            <a:noFill/>
            <a:ln w="9525">
              <a:solidFill>
                <a:schemeClr val="tx1"/>
              </a:solidFill>
              <a:round/>
              <a:headEnd/>
              <a:tailEnd/>
            </a:ln>
            <a:effectLst/>
          </p:spPr>
          <p:txBody>
            <a:bodyPr wrap="none"/>
            <a:lstStyle/>
            <a:p>
              <a:endParaRPr lang="es-MX"/>
            </a:p>
          </p:txBody>
        </p:sp>
      </p:grpSp>
      <p:sp>
        <p:nvSpPr>
          <p:cNvPr id="94220" name="Line 12"/>
          <p:cNvSpPr>
            <a:spLocks noChangeShapeType="1"/>
          </p:cNvSpPr>
          <p:nvPr/>
        </p:nvSpPr>
        <p:spPr bwMode="auto">
          <a:xfrm flipH="1" flipV="1">
            <a:off x="4161374" y="1628738"/>
            <a:ext cx="169863" cy="152400"/>
          </a:xfrm>
          <a:prstGeom prst="line">
            <a:avLst/>
          </a:prstGeom>
          <a:noFill/>
          <a:ln w="9525">
            <a:solidFill>
              <a:schemeClr val="tx1"/>
            </a:solidFill>
            <a:round/>
            <a:headEnd/>
            <a:tailEnd/>
          </a:ln>
          <a:effectLst/>
        </p:spPr>
        <p:txBody>
          <a:bodyPr wrap="none"/>
          <a:lstStyle/>
          <a:p>
            <a:endParaRPr lang="es-MX"/>
          </a:p>
        </p:txBody>
      </p:sp>
      <p:sp>
        <p:nvSpPr>
          <p:cNvPr id="94221" name="Line 13"/>
          <p:cNvSpPr>
            <a:spLocks noChangeShapeType="1"/>
          </p:cNvSpPr>
          <p:nvPr/>
        </p:nvSpPr>
        <p:spPr bwMode="auto">
          <a:xfrm flipH="1">
            <a:off x="4161374" y="1781138"/>
            <a:ext cx="169863" cy="152400"/>
          </a:xfrm>
          <a:prstGeom prst="line">
            <a:avLst/>
          </a:prstGeom>
          <a:noFill/>
          <a:ln w="9525">
            <a:solidFill>
              <a:schemeClr val="tx1"/>
            </a:solidFill>
            <a:round/>
            <a:headEnd/>
            <a:tailEnd/>
          </a:ln>
          <a:effectLst/>
        </p:spPr>
        <p:txBody>
          <a:bodyPr wrap="none"/>
          <a:lstStyle/>
          <a:p>
            <a:endParaRPr lang="es-MX"/>
          </a:p>
        </p:txBody>
      </p:sp>
      <p:grpSp>
        <p:nvGrpSpPr>
          <p:cNvPr id="53" name="52 Grupo"/>
          <p:cNvGrpSpPr/>
          <p:nvPr/>
        </p:nvGrpSpPr>
        <p:grpSpPr>
          <a:xfrm>
            <a:off x="1144588" y="2683256"/>
            <a:ext cx="7434262" cy="498475"/>
            <a:chOff x="1144588" y="2683256"/>
            <a:chExt cx="7434262" cy="498475"/>
          </a:xfrm>
        </p:grpSpPr>
        <p:sp>
          <p:nvSpPr>
            <p:cNvPr id="94226" name="Text Box 18"/>
            <p:cNvSpPr txBox="1">
              <a:spLocks noChangeArrowheads="1"/>
            </p:cNvSpPr>
            <p:nvPr/>
          </p:nvSpPr>
          <p:spPr bwMode="auto">
            <a:xfrm>
              <a:off x="3933825" y="2686431"/>
              <a:ext cx="1858962"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T. unión</a:t>
              </a:r>
              <a:endParaRPr lang="es-ES" b="1">
                <a:latin typeface="Arial" charset="0"/>
              </a:endParaRPr>
            </a:p>
          </p:txBody>
        </p:sp>
        <p:sp>
          <p:nvSpPr>
            <p:cNvPr id="94227" name="Text Box 19"/>
            <p:cNvSpPr txBox="1">
              <a:spLocks noChangeArrowheads="1"/>
            </p:cNvSpPr>
            <p:nvPr/>
          </p:nvSpPr>
          <p:spPr bwMode="auto">
            <a:xfrm>
              <a:off x="1144588" y="2686431"/>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28" name="Line 20"/>
            <p:cNvSpPr>
              <a:spLocks noChangeShapeType="1"/>
            </p:cNvSpPr>
            <p:nvPr/>
          </p:nvSpPr>
          <p:spPr bwMode="auto">
            <a:xfrm>
              <a:off x="3003550" y="2915031"/>
              <a:ext cx="930275" cy="0"/>
            </a:xfrm>
            <a:prstGeom prst="line">
              <a:avLst/>
            </a:prstGeom>
            <a:noFill/>
            <a:ln w="9525">
              <a:solidFill>
                <a:schemeClr val="tx1"/>
              </a:solidFill>
              <a:round/>
              <a:headEnd/>
              <a:tailEnd/>
            </a:ln>
            <a:effectLst/>
          </p:spPr>
          <p:txBody>
            <a:bodyPr wrap="none"/>
            <a:lstStyle/>
            <a:p>
              <a:endParaRPr lang="es-MX"/>
            </a:p>
          </p:txBody>
        </p:sp>
        <p:sp>
          <p:nvSpPr>
            <p:cNvPr id="94229" name="Line 21"/>
            <p:cNvSpPr>
              <a:spLocks noChangeShapeType="1"/>
            </p:cNvSpPr>
            <p:nvPr/>
          </p:nvSpPr>
          <p:spPr bwMode="auto">
            <a:xfrm flipV="1">
              <a:off x="3763963" y="2762631"/>
              <a:ext cx="169862" cy="152400"/>
            </a:xfrm>
            <a:prstGeom prst="line">
              <a:avLst/>
            </a:prstGeom>
            <a:noFill/>
            <a:ln w="9525">
              <a:solidFill>
                <a:schemeClr val="tx1"/>
              </a:solidFill>
              <a:round/>
              <a:headEnd/>
              <a:tailEnd/>
            </a:ln>
            <a:effectLst/>
          </p:spPr>
          <p:txBody>
            <a:bodyPr wrap="none"/>
            <a:lstStyle/>
            <a:p>
              <a:endParaRPr lang="es-MX"/>
            </a:p>
          </p:txBody>
        </p:sp>
        <p:sp>
          <p:nvSpPr>
            <p:cNvPr id="94230" name="Line 22"/>
            <p:cNvSpPr>
              <a:spLocks noChangeShapeType="1"/>
            </p:cNvSpPr>
            <p:nvPr/>
          </p:nvSpPr>
          <p:spPr bwMode="auto">
            <a:xfrm>
              <a:off x="3763963" y="2915031"/>
              <a:ext cx="169862" cy="152400"/>
            </a:xfrm>
            <a:prstGeom prst="line">
              <a:avLst/>
            </a:prstGeom>
            <a:noFill/>
            <a:ln w="9525">
              <a:solidFill>
                <a:schemeClr val="tx1"/>
              </a:solidFill>
              <a:round/>
              <a:headEnd/>
              <a:tailEnd/>
            </a:ln>
            <a:effectLst/>
          </p:spPr>
          <p:txBody>
            <a:bodyPr wrap="none"/>
            <a:lstStyle/>
            <a:p>
              <a:endParaRPr lang="es-MX"/>
            </a:p>
          </p:txBody>
        </p:sp>
        <p:sp>
          <p:nvSpPr>
            <p:cNvPr id="94231" name="Line 23"/>
            <p:cNvSpPr>
              <a:spLocks noChangeShapeType="1"/>
            </p:cNvSpPr>
            <p:nvPr/>
          </p:nvSpPr>
          <p:spPr bwMode="auto">
            <a:xfrm flipH="1" flipV="1">
              <a:off x="5794375" y="2770569"/>
              <a:ext cx="169862" cy="152400"/>
            </a:xfrm>
            <a:prstGeom prst="line">
              <a:avLst/>
            </a:prstGeom>
            <a:noFill/>
            <a:ln w="9525">
              <a:solidFill>
                <a:schemeClr val="tx1"/>
              </a:solidFill>
              <a:round/>
              <a:headEnd/>
              <a:tailEnd/>
            </a:ln>
            <a:effectLst/>
          </p:spPr>
          <p:txBody>
            <a:bodyPr wrap="none"/>
            <a:lstStyle/>
            <a:p>
              <a:endParaRPr lang="es-MX"/>
            </a:p>
          </p:txBody>
        </p:sp>
        <p:sp>
          <p:nvSpPr>
            <p:cNvPr id="94232" name="Line 24"/>
            <p:cNvSpPr>
              <a:spLocks noChangeShapeType="1"/>
            </p:cNvSpPr>
            <p:nvPr/>
          </p:nvSpPr>
          <p:spPr bwMode="auto">
            <a:xfrm flipH="1">
              <a:off x="5794375" y="2922969"/>
              <a:ext cx="169862" cy="152400"/>
            </a:xfrm>
            <a:prstGeom prst="line">
              <a:avLst/>
            </a:prstGeom>
            <a:noFill/>
            <a:ln w="9525">
              <a:solidFill>
                <a:schemeClr val="tx1"/>
              </a:solidFill>
              <a:round/>
              <a:headEnd/>
              <a:tailEnd/>
            </a:ln>
            <a:effectLst/>
          </p:spPr>
          <p:txBody>
            <a:bodyPr wrap="none"/>
            <a:lstStyle/>
            <a:p>
              <a:endParaRPr lang="es-MX"/>
            </a:p>
          </p:txBody>
        </p:sp>
        <p:sp>
          <p:nvSpPr>
            <p:cNvPr id="94233" name="Text Box 25"/>
            <p:cNvSpPr txBox="1">
              <a:spLocks noChangeArrowheads="1"/>
            </p:cNvSpPr>
            <p:nvPr/>
          </p:nvSpPr>
          <p:spPr bwMode="auto">
            <a:xfrm>
              <a:off x="6719888" y="2683256"/>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Alumnos</a:t>
              </a:r>
              <a:endParaRPr lang="es-ES" b="1">
                <a:latin typeface="Arial" charset="0"/>
              </a:endParaRPr>
            </a:p>
          </p:txBody>
        </p:sp>
        <p:sp>
          <p:nvSpPr>
            <p:cNvPr id="94234" name="Line 26"/>
            <p:cNvSpPr>
              <a:spLocks noChangeShapeType="1"/>
            </p:cNvSpPr>
            <p:nvPr/>
          </p:nvSpPr>
          <p:spPr bwMode="auto">
            <a:xfrm>
              <a:off x="5778500" y="2922969"/>
              <a:ext cx="930275" cy="0"/>
            </a:xfrm>
            <a:prstGeom prst="line">
              <a:avLst/>
            </a:prstGeom>
            <a:noFill/>
            <a:ln w="9525">
              <a:solidFill>
                <a:schemeClr val="tx1"/>
              </a:solidFill>
              <a:round/>
              <a:headEnd/>
              <a:tailEnd/>
            </a:ln>
            <a:effectLst/>
          </p:spPr>
          <p:txBody>
            <a:bodyPr wrap="none"/>
            <a:lstStyle/>
            <a:p>
              <a:endParaRPr lang="es-MX"/>
            </a:p>
          </p:txBody>
        </p:sp>
        <p:sp>
          <p:nvSpPr>
            <p:cNvPr id="94235" name="Line 27"/>
            <p:cNvSpPr>
              <a:spLocks noChangeShapeType="1"/>
            </p:cNvSpPr>
            <p:nvPr/>
          </p:nvSpPr>
          <p:spPr bwMode="auto">
            <a:xfrm>
              <a:off x="3124200" y="2851531"/>
              <a:ext cx="0" cy="152400"/>
            </a:xfrm>
            <a:prstGeom prst="line">
              <a:avLst/>
            </a:prstGeom>
            <a:noFill/>
            <a:ln w="9525">
              <a:solidFill>
                <a:schemeClr val="tx1"/>
              </a:solidFill>
              <a:round/>
              <a:headEnd/>
              <a:tailEnd/>
            </a:ln>
            <a:effectLst/>
          </p:spPr>
          <p:txBody>
            <a:bodyPr wrap="none"/>
            <a:lstStyle/>
            <a:p>
              <a:endParaRPr lang="es-MX"/>
            </a:p>
          </p:txBody>
        </p:sp>
        <p:sp>
          <p:nvSpPr>
            <p:cNvPr id="94236" name="Line 28"/>
            <p:cNvSpPr>
              <a:spLocks noChangeShapeType="1"/>
            </p:cNvSpPr>
            <p:nvPr/>
          </p:nvSpPr>
          <p:spPr bwMode="auto">
            <a:xfrm>
              <a:off x="6599238" y="2837244"/>
              <a:ext cx="0" cy="152400"/>
            </a:xfrm>
            <a:prstGeom prst="line">
              <a:avLst/>
            </a:prstGeom>
            <a:noFill/>
            <a:ln w="9525">
              <a:solidFill>
                <a:schemeClr val="tx1"/>
              </a:solidFill>
              <a:round/>
              <a:headEnd/>
              <a:tailEnd/>
            </a:ln>
            <a:effectLst/>
          </p:spPr>
          <p:txBody>
            <a:bodyPr wrap="none"/>
            <a:lstStyle/>
            <a:p>
              <a:endParaRPr lang="es-MX"/>
            </a:p>
          </p:txBody>
        </p:sp>
      </p:grpSp>
      <p:grpSp>
        <p:nvGrpSpPr>
          <p:cNvPr id="52" name="51 Grupo"/>
          <p:cNvGrpSpPr/>
          <p:nvPr/>
        </p:nvGrpSpPr>
        <p:grpSpPr>
          <a:xfrm>
            <a:off x="288848" y="3789040"/>
            <a:ext cx="8748792" cy="2708434"/>
            <a:chOff x="215696" y="3789040"/>
            <a:chExt cx="8748792" cy="2708434"/>
          </a:xfrm>
        </p:grpSpPr>
        <p:grpSp>
          <p:nvGrpSpPr>
            <p:cNvPr id="44" name="43 Grupo"/>
            <p:cNvGrpSpPr/>
            <p:nvPr/>
          </p:nvGrpSpPr>
          <p:grpSpPr>
            <a:xfrm>
              <a:off x="215696" y="3861048"/>
              <a:ext cx="5616624" cy="2251345"/>
              <a:chOff x="252272" y="3861048"/>
              <a:chExt cx="5616624" cy="2251345"/>
            </a:xfrm>
            <a:solidFill>
              <a:schemeClr val="accent3"/>
            </a:solidFill>
          </p:grpSpPr>
          <p:grpSp>
            <p:nvGrpSpPr>
              <p:cNvPr id="31" name="24 Grupo"/>
              <p:cNvGrpSpPr/>
              <p:nvPr/>
            </p:nvGrpSpPr>
            <p:grpSpPr>
              <a:xfrm>
                <a:off x="252272" y="3861048"/>
                <a:ext cx="5616624" cy="2251345"/>
                <a:chOff x="1847888" y="4272213"/>
                <a:chExt cx="5616624" cy="2251345"/>
              </a:xfrm>
              <a:grpFill/>
            </p:grpSpPr>
            <p:grpSp>
              <p:nvGrpSpPr>
                <p:cNvPr id="33" name="17 Grupo"/>
                <p:cNvGrpSpPr/>
                <p:nvPr/>
              </p:nvGrpSpPr>
              <p:grpSpPr>
                <a:xfrm>
                  <a:off x="1847888" y="4276789"/>
                  <a:ext cx="2348891" cy="2246769"/>
                  <a:chOff x="1835696" y="4118293"/>
                  <a:chExt cx="2348891" cy="2246769"/>
                </a:xfrm>
                <a:grpFill/>
              </p:grpSpPr>
              <p:sp>
                <p:nvSpPr>
                  <p:cNvPr id="40" name="Text Box 12"/>
                  <p:cNvSpPr txBox="1">
                    <a:spLocks noChangeArrowheads="1"/>
                  </p:cNvSpPr>
                  <p:nvPr/>
                </p:nvSpPr>
                <p:spPr bwMode="auto">
                  <a:xfrm>
                    <a:off x="1868424" y="4118293"/>
                    <a:ext cx="2316163" cy="2246769"/>
                  </a:xfrm>
                  <a:prstGeom prst="rect">
                    <a:avLst/>
                  </a:prstGeom>
                  <a:grp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Materias</a:t>
                    </a: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Descripcion</a:t>
                    </a:r>
                    <a:endParaRPr lang="es-MX" sz="2000" b="1" dirty="0" smtClean="0">
                      <a:latin typeface="Arial" charset="0"/>
                    </a:endParaRPr>
                  </a:p>
                  <a:p>
                    <a:pPr>
                      <a:spcBef>
                        <a:spcPct val="50000"/>
                      </a:spcBef>
                    </a:pPr>
                    <a:r>
                      <a:rPr lang="es-MX" sz="2000" b="1" dirty="0" err="1" smtClean="0">
                        <a:latin typeface="Arial" charset="0"/>
                      </a:rPr>
                      <a:t>Creditos</a:t>
                    </a:r>
                    <a:endParaRPr lang="es-ES" sz="2000" b="1" dirty="0">
                      <a:latin typeface="Arial" charset="0"/>
                    </a:endParaRPr>
                  </a:p>
                </p:txBody>
              </p:sp>
              <p:cxnSp>
                <p:nvCxnSpPr>
                  <p:cNvPr id="41" name="40 Conector recto"/>
                  <p:cNvCxnSpPr/>
                  <p:nvPr/>
                </p:nvCxnSpPr>
                <p:spPr bwMode="auto">
                  <a:xfrm>
                    <a:off x="1835696" y="4509120"/>
                    <a:ext cx="2304256" cy="0"/>
                  </a:xfrm>
                  <a:prstGeom prst="line">
                    <a:avLst/>
                  </a:prstGeom>
                  <a:grpFill/>
                  <a:ln w="9525" cap="flat" cmpd="sng" algn="ctr">
                    <a:solidFill>
                      <a:schemeClr val="tx1"/>
                    </a:solidFill>
                    <a:prstDash val="solid"/>
                    <a:round/>
                    <a:headEnd type="none" w="med" len="med"/>
                    <a:tailEnd type="none" w="med" len="med"/>
                  </a:ln>
                  <a:effectLst/>
                </p:spPr>
              </p:cxnSp>
            </p:grpSp>
            <p:grpSp>
              <p:nvGrpSpPr>
                <p:cNvPr id="34" name="16 Grupo"/>
                <p:cNvGrpSpPr/>
                <p:nvPr/>
              </p:nvGrpSpPr>
              <p:grpSpPr>
                <a:xfrm>
                  <a:off x="4917560" y="4272213"/>
                  <a:ext cx="2546952" cy="1323439"/>
                  <a:chOff x="4917560" y="4430709"/>
                  <a:chExt cx="2546952" cy="1323439"/>
                </a:xfrm>
                <a:grpFill/>
              </p:grpSpPr>
              <p:sp>
                <p:nvSpPr>
                  <p:cNvPr id="38" name="Text Box 11"/>
                  <p:cNvSpPr txBox="1">
                    <a:spLocks noChangeArrowheads="1"/>
                  </p:cNvSpPr>
                  <p:nvPr/>
                </p:nvSpPr>
                <p:spPr bwMode="auto">
                  <a:xfrm>
                    <a:off x="4917560" y="4430709"/>
                    <a:ext cx="2546952" cy="1323439"/>
                  </a:xfrm>
                  <a:prstGeom prst="rect">
                    <a:avLst/>
                  </a:prstGeom>
                  <a:grpFill/>
                  <a:ln w="38100" cmpd="dbl">
                    <a:solidFill>
                      <a:schemeClr val="tx1"/>
                    </a:solidFill>
                    <a:miter lim="800000"/>
                    <a:headEnd/>
                    <a:tailEnd/>
                  </a:ln>
                  <a:effectLst/>
                </p:spPr>
                <p:txBody>
                  <a:bodyPr wrap="square">
                    <a:spAutoFit/>
                  </a:bodyPr>
                  <a:lstStyle/>
                  <a:p>
                    <a:pPr>
                      <a:spcBef>
                        <a:spcPct val="50000"/>
                      </a:spcBef>
                    </a:pPr>
                    <a:r>
                      <a:rPr lang="es-MX" sz="2000" b="1" dirty="0" err="1" smtClean="0">
                        <a:latin typeface="Arial" charset="0"/>
                      </a:rPr>
                      <a:t>MateriasXAlumnos</a:t>
                    </a:r>
                    <a:endParaRPr lang="es-MX" sz="2000" b="1" dirty="0" smtClean="0">
                      <a:latin typeface="Arial" charset="0"/>
                    </a:endParaRP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u="sng" dirty="0" smtClean="0">
                        <a:latin typeface="Arial" charset="0"/>
                      </a:rPr>
                      <a:t>Matricula</a:t>
                    </a:r>
                    <a:endParaRPr lang="es-MX" sz="2000" b="1" u="sng" dirty="0">
                      <a:latin typeface="Arial" charset="0"/>
                    </a:endParaRPr>
                  </a:p>
                </p:txBody>
              </p:sp>
              <p:cxnSp>
                <p:nvCxnSpPr>
                  <p:cNvPr id="39" name="38 Conector recto"/>
                  <p:cNvCxnSpPr/>
                  <p:nvPr/>
                </p:nvCxnSpPr>
                <p:spPr bwMode="auto">
                  <a:xfrm>
                    <a:off x="4966328" y="4848208"/>
                    <a:ext cx="2498184" cy="14549"/>
                  </a:xfrm>
                  <a:prstGeom prst="line">
                    <a:avLst/>
                  </a:prstGeom>
                  <a:grpFill/>
                  <a:ln w="9525" cap="flat" cmpd="sng" algn="ctr">
                    <a:solidFill>
                      <a:schemeClr val="tx1"/>
                    </a:solidFill>
                    <a:prstDash val="solid"/>
                    <a:round/>
                    <a:headEnd type="none" w="med" len="med"/>
                    <a:tailEnd type="none" w="med" len="med"/>
                  </a:ln>
                  <a:effectLst/>
                </p:spPr>
              </p:cxnSp>
            </p:grpSp>
            <p:sp>
              <p:nvSpPr>
                <p:cNvPr id="35" name="Line 8"/>
                <p:cNvSpPr>
                  <a:spLocks noChangeShapeType="1"/>
                </p:cNvSpPr>
                <p:nvPr/>
              </p:nvSpPr>
              <p:spPr bwMode="auto">
                <a:xfrm>
                  <a:off x="4353312" y="4949676"/>
                  <a:ext cx="0" cy="152400"/>
                </a:xfrm>
                <a:prstGeom prst="line">
                  <a:avLst/>
                </a:prstGeom>
                <a:grpFill/>
                <a:ln w="9525">
                  <a:solidFill>
                    <a:schemeClr val="tx1"/>
                  </a:solidFill>
                  <a:round/>
                  <a:headEnd/>
                  <a:tailEnd/>
                </a:ln>
                <a:effectLst/>
              </p:spPr>
              <p:txBody>
                <a:bodyPr wrap="none"/>
                <a:lstStyle/>
                <a:p>
                  <a:endParaRPr lang="es-MX"/>
                </a:p>
              </p:txBody>
            </p:sp>
            <p:sp>
              <p:nvSpPr>
                <p:cNvPr id="36" name="Line 9"/>
                <p:cNvSpPr>
                  <a:spLocks noChangeShapeType="1"/>
                </p:cNvSpPr>
                <p:nvPr/>
              </p:nvSpPr>
              <p:spPr bwMode="auto">
                <a:xfrm flipH="1">
                  <a:off x="4200912" y="4992293"/>
                  <a:ext cx="743320" cy="20883"/>
                </a:xfrm>
                <a:prstGeom prst="line">
                  <a:avLst/>
                </a:prstGeom>
                <a:grpFill/>
                <a:ln w="9525">
                  <a:solidFill>
                    <a:schemeClr val="tx1"/>
                  </a:solidFill>
                  <a:round/>
                  <a:headEnd/>
                  <a:tailEnd/>
                </a:ln>
                <a:effectLst/>
              </p:spPr>
              <p:txBody>
                <a:bodyPr wrap="none"/>
                <a:lstStyle/>
                <a:p>
                  <a:endParaRPr lang="es-MX"/>
                </a:p>
              </p:txBody>
            </p:sp>
            <p:sp>
              <p:nvSpPr>
                <p:cNvPr id="37" name="Line 10"/>
                <p:cNvSpPr>
                  <a:spLocks noChangeShapeType="1"/>
                </p:cNvSpPr>
                <p:nvPr/>
              </p:nvSpPr>
              <p:spPr bwMode="auto">
                <a:xfrm flipH="1">
                  <a:off x="4713728" y="4776269"/>
                  <a:ext cx="158496" cy="229360"/>
                </a:xfrm>
                <a:prstGeom prst="line">
                  <a:avLst/>
                </a:prstGeom>
                <a:grpFill/>
                <a:ln w="9525">
                  <a:solidFill>
                    <a:schemeClr val="tx1"/>
                  </a:solidFill>
                  <a:round/>
                  <a:headEnd/>
                  <a:tailEnd/>
                </a:ln>
                <a:effectLst/>
              </p:spPr>
              <p:txBody>
                <a:bodyPr wrap="none"/>
                <a:lstStyle/>
                <a:p>
                  <a:endParaRPr lang="es-MX"/>
                </a:p>
              </p:txBody>
            </p:sp>
          </p:grpSp>
          <p:sp>
            <p:nvSpPr>
              <p:cNvPr id="32" name="Line 10"/>
              <p:cNvSpPr>
                <a:spLocks noChangeShapeType="1"/>
              </p:cNvSpPr>
              <p:nvPr/>
            </p:nvSpPr>
            <p:spPr bwMode="auto">
              <a:xfrm rot="16200000" flipH="1">
                <a:off x="3141352" y="4584560"/>
                <a:ext cx="190692" cy="208212"/>
              </a:xfrm>
              <a:prstGeom prst="line">
                <a:avLst/>
              </a:prstGeom>
              <a:grpFill/>
              <a:ln w="9525">
                <a:solidFill>
                  <a:schemeClr val="tx1"/>
                </a:solidFill>
                <a:round/>
                <a:headEnd/>
                <a:tailEnd/>
              </a:ln>
              <a:effectLst/>
            </p:spPr>
            <p:txBody>
              <a:bodyPr wrap="none"/>
              <a:lstStyle/>
              <a:p>
                <a:endParaRPr lang="es-MX"/>
              </a:p>
            </p:txBody>
          </p:sp>
        </p:grpSp>
        <p:sp>
          <p:nvSpPr>
            <p:cNvPr id="42" name="Text Box 12"/>
            <p:cNvSpPr txBox="1">
              <a:spLocks noChangeArrowheads="1"/>
            </p:cNvSpPr>
            <p:nvPr/>
          </p:nvSpPr>
          <p:spPr bwMode="auto">
            <a:xfrm>
              <a:off x="6803453" y="3789040"/>
              <a:ext cx="2161035" cy="2708434"/>
            </a:xfrm>
            <a:prstGeom prst="rect">
              <a:avLst/>
            </a:prstGeom>
            <a:noFill/>
            <a:ln w="28575">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Alumnos</a:t>
              </a:r>
            </a:p>
            <a:p>
              <a:pPr>
                <a:spcBef>
                  <a:spcPct val="50000"/>
                </a:spcBef>
              </a:pPr>
              <a:r>
                <a:rPr lang="es-MX" sz="2000" b="1" u="sng" dirty="0" smtClean="0">
                  <a:latin typeface="Arial" charset="0"/>
                </a:rPr>
                <a:t>Matricula</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ApePat</a:t>
              </a:r>
              <a:endParaRPr lang="es-MX" sz="2000" b="1" dirty="0" smtClean="0">
                <a:latin typeface="Arial" charset="0"/>
              </a:endParaRPr>
            </a:p>
            <a:p>
              <a:pPr>
                <a:spcBef>
                  <a:spcPct val="50000"/>
                </a:spcBef>
              </a:pPr>
              <a:r>
                <a:rPr lang="es-MX" sz="2000" b="1" dirty="0" err="1" smtClean="0">
                  <a:latin typeface="Arial" charset="0"/>
                </a:rPr>
                <a:t>ApeMat</a:t>
              </a:r>
              <a:endParaRPr lang="es-MX" sz="2000" b="1" dirty="0" smtClean="0">
                <a:latin typeface="Arial" charset="0"/>
              </a:endParaRPr>
            </a:p>
            <a:p>
              <a:pPr>
                <a:spcBef>
                  <a:spcPct val="50000"/>
                </a:spcBef>
              </a:pPr>
              <a:r>
                <a:rPr lang="es-MX" sz="2000" b="1" dirty="0" smtClean="0">
                  <a:latin typeface="Arial" charset="0"/>
                </a:rPr>
                <a:t>Domicilio</a:t>
              </a:r>
              <a:endParaRPr lang="es-ES" sz="2000" b="1" dirty="0">
                <a:latin typeface="Arial" charset="0"/>
              </a:endParaRPr>
            </a:p>
          </p:txBody>
        </p:sp>
        <p:sp>
          <p:nvSpPr>
            <p:cNvPr id="45" name="Line 23"/>
            <p:cNvSpPr>
              <a:spLocks noChangeShapeType="1"/>
            </p:cNvSpPr>
            <p:nvPr/>
          </p:nvSpPr>
          <p:spPr bwMode="auto">
            <a:xfrm flipH="1" flipV="1">
              <a:off x="5861431" y="4398201"/>
              <a:ext cx="169862" cy="152400"/>
            </a:xfrm>
            <a:prstGeom prst="line">
              <a:avLst/>
            </a:prstGeom>
            <a:noFill/>
            <a:ln w="9525">
              <a:solidFill>
                <a:schemeClr val="tx1"/>
              </a:solidFill>
              <a:round/>
              <a:headEnd/>
              <a:tailEnd/>
            </a:ln>
            <a:effectLst/>
          </p:spPr>
          <p:txBody>
            <a:bodyPr wrap="none"/>
            <a:lstStyle/>
            <a:p>
              <a:endParaRPr lang="es-MX"/>
            </a:p>
          </p:txBody>
        </p:sp>
        <p:sp>
          <p:nvSpPr>
            <p:cNvPr id="46" name="Line 24"/>
            <p:cNvSpPr>
              <a:spLocks noChangeShapeType="1"/>
            </p:cNvSpPr>
            <p:nvPr/>
          </p:nvSpPr>
          <p:spPr bwMode="auto">
            <a:xfrm flipH="1">
              <a:off x="5861431" y="4550601"/>
              <a:ext cx="169862" cy="152400"/>
            </a:xfrm>
            <a:prstGeom prst="line">
              <a:avLst/>
            </a:prstGeom>
            <a:noFill/>
            <a:ln w="9525">
              <a:solidFill>
                <a:schemeClr val="tx1"/>
              </a:solidFill>
              <a:round/>
              <a:headEnd/>
              <a:tailEnd/>
            </a:ln>
            <a:effectLst/>
          </p:spPr>
          <p:txBody>
            <a:bodyPr wrap="none"/>
            <a:lstStyle/>
            <a:p>
              <a:endParaRPr lang="es-MX"/>
            </a:p>
          </p:txBody>
        </p:sp>
        <p:sp>
          <p:nvSpPr>
            <p:cNvPr id="47" name="Line 26"/>
            <p:cNvSpPr>
              <a:spLocks noChangeShapeType="1"/>
            </p:cNvSpPr>
            <p:nvPr/>
          </p:nvSpPr>
          <p:spPr bwMode="auto">
            <a:xfrm>
              <a:off x="5845556" y="4550601"/>
              <a:ext cx="930275" cy="0"/>
            </a:xfrm>
            <a:prstGeom prst="line">
              <a:avLst/>
            </a:prstGeom>
            <a:noFill/>
            <a:ln w="9525">
              <a:solidFill>
                <a:schemeClr val="tx1"/>
              </a:solidFill>
              <a:round/>
              <a:headEnd/>
              <a:tailEnd/>
            </a:ln>
            <a:effectLst/>
          </p:spPr>
          <p:txBody>
            <a:bodyPr wrap="none"/>
            <a:lstStyle/>
            <a:p>
              <a:endParaRPr lang="es-MX"/>
            </a:p>
          </p:txBody>
        </p:sp>
        <p:sp>
          <p:nvSpPr>
            <p:cNvPr id="48" name="Line 28"/>
            <p:cNvSpPr>
              <a:spLocks noChangeShapeType="1"/>
            </p:cNvSpPr>
            <p:nvPr/>
          </p:nvSpPr>
          <p:spPr bwMode="auto">
            <a:xfrm>
              <a:off x="6666294" y="4464876"/>
              <a:ext cx="0" cy="152400"/>
            </a:xfrm>
            <a:prstGeom prst="line">
              <a:avLst/>
            </a:prstGeom>
            <a:noFill/>
            <a:ln w="9525">
              <a:solidFill>
                <a:schemeClr val="tx1"/>
              </a:solidFill>
              <a:round/>
              <a:headEnd/>
              <a:tailEnd/>
            </a:ln>
            <a:effectLst/>
          </p:spPr>
          <p:txBody>
            <a:bodyPr wrap="none"/>
            <a:lstStyle/>
            <a:p>
              <a:endParaRPr lang="es-MX"/>
            </a:p>
          </p:txBody>
        </p:sp>
        <p:cxnSp>
          <p:nvCxnSpPr>
            <p:cNvPr id="51" name="50 Conector recto"/>
            <p:cNvCxnSpPr/>
            <p:nvPr/>
          </p:nvCxnSpPr>
          <p:spPr bwMode="auto">
            <a:xfrm>
              <a:off x="6804248" y="4221088"/>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 calcmode="lin" valueType="num">
                                      <p:cBhvr additive="base">
                                        <p:cTn id="12"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amond(in)">
                                      <p:cBhvr>
                                        <p:cTn id="18" dur="2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checkerboard(across)">
                                      <p:cBhvr>
                                        <p:cTn id="2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5 Marcador de número de diapositiva"/>
          <p:cNvSpPr>
            <a:spLocks noGrp="1"/>
          </p:cNvSpPr>
          <p:nvPr>
            <p:ph type="sldNum" sz="quarter" idx="12"/>
          </p:nvPr>
        </p:nvSpPr>
        <p:spPr/>
        <p:txBody>
          <a:bodyPr/>
          <a:lstStyle/>
          <a:p>
            <a:fld id="{9BA0B782-FE3D-4DCF-87ED-3E45A9FC7E28}" type="slidenum">
              <a:rPr lang="es-ES"/>
              <a:pPr/>
              <a:t>61</a:t>
            </a:fld>
            <a:endParaRPr lang="es-ES"/>
          </a:p>
        </p:txBody>
      </p:sp>
      <p:sp>
        <p:nvSpPr>
          <p:cNvPr id="94210" name="Rectangle 2"/>
          <p:cNvSpPr>
            <a:spLocks noGrp="1" noChangeArrowheads="1"/>
          </p:cNvSpPr>
          <p:nvPr>
            <p:ph type="title"/>
          </p:nvPr>
        </p:nvSpPr>
        <p:spPr>
          <a:xfrm>
            <a:off x="762000" y="112713"/>
            <a:ext cx="8382000" cy="1143000"/>
          </a:xfrm>
        </p:spPr>
        <p:txBody>
          <a:bodyPr/>
          <a:lstStyle/>
          <a:p>
            <a:r>
              <a:rPr lang="es-MX" dirty="0"/>
              <a:t>Ejemplo: asociaciones muchos-a-muchos</a:t>
            </a:r>
            <a:endParaRPr lang="es-ES" dirty="0"/>
          </a:p>
        </p:txBody>
      </p:sp>
      <p:sp>
        <p:nvSpPr>
          <p:cNvPr id="94211" name="Rectangle 3"/>
          <p:cNvSpPr>
            <a:spLocks noGrp="1" noChangeArrowheads="1"/>
          </p:cNvSpPr>
          <p:nvPr>
            <p:ph type="body" idx="1"/>
          </p:nvPr>
        </p:nvSpPr>
        <p:spPr/>
        <p:txBody>
          <a:bodyPr/>
          <a:lstStyle/>
          <a:p>
            <a:endParaRPr lang="es-MX" dirty="0"/>
          </a:p>
          <a:p>
            <a:r>
              <a:rPr lang="es-MX" dirty="0"/>
              <a:t>Se convierte en :</a:t>
            </a:r>
          </a:p>
          <a:p>
            <a:endParaRPr lang="es-MX" dirty="0" smtClean="0"/>
          </a:p>
          <a:p>
            <a:endParaRPr lang="es-MX" dirty="0"/>
          </a:p>
          <a:p>
            <a:endParaRPr lang="es-ES" dirty="0"/>
          </a:p>
        </p:txBody>
      </p:sp>
      <p:grpSp>
        <p:nvGrpSpPr>
          <p:cNvPr id="29" name="28 Grupo"/>
          <p:cNvGrpSpPr/>
          <p:nvPr/>
        </p:nvGrpSpPr>
        <p:grpSpPr>
          <a:xfrm>
            <a:off x="2311936" y="1447064"/>
            <a:ext cx="4648201" cy="495300"/>
            <a:chOff x="2311936" y="1544600"/>
            <a:chExt cx="4648201" cy="495300"/>
          </a:xfrm>
        </p:grpSpPr>
        <p:sp>
          <p:nvSpPr>
            <p:cNvPr id="94214" name="Text Box 6"/>
            <p:cNvSpPr txBox="1">
              <a:spLocks noChangeArrowheads="1"/>
            </p:cNvSpPr>
            <p:nvPr/>
          </p:nvSpPr>
          <p:spPr bwMode="auto">
            <a:xfrm>
              <a:off x="5101174" y="1544600"/>
              <a:ext cx="1858963" cy="495300"/>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a:latin typeface="Arial" charset="0"/>
                </a:rPr>
                <a:t>Alumnos</a:t>
              </a:r>
              <a:endParaRPr lang="es-ES" b="1" dirty="0">
                <a:latin typeface="Arial" charset="0"/>
              </a:endParaRPr>
            </a:p>
          </p:txBody>
        </p:sp>
        <p:sp>
          <p:nvSpPr>
            <p:cNvPr id="94215" name="Text Box 7"/>
            <p:cNvSpPr txBox="1">
              <a:spLocks noChangeArrowheads="1"/>
            </p:cNvSpPr>
            <p:nvPr/>
          </p:nvSpPr>
          <p:spPr bwMode="auto">
            <a:xfrm>
              <a:off x="2311936" y="1544600"/>
              <a:ext cx="1858963"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16" name="Line 8"/>
            <p:cNvSpPr>
              <a:spLocks noChangeShapeType="1"/>
            </p:cNvSpPr>
            <p:nvPr/>
          </p:nvSpPr>
          <p:spPr bwMode="auto">
            <a:xfrm>
              <a:off x="4170899" y="1773200"/>
              <a:ext cx="930275" cy="0"/>
            </a:xfrm>
            <a:prstGeom prst="line">
              <a:avLst/>
            </a:prstGeom>
            <a:noFill/>
            <a:ln w="9525">
              <a:solidFill>
                <a:schemeClr val="tx1"/>
              </a:solidFill>
              <a:round/>
              <a:headEnd/>
              <a:tailEnd/>
            </a:ln>
            <a:effectLst/>
          </p:spPr>
          <p:txBody>
            <a:bodyPr wrap="none"/>
            <a:lstStyle/>
            <a:p>
              <a:endParaRPr lang="es-MX"/>
            </a:p>
          </p:txBody>
        </p:sp>
        <p:sp>
          <p:nvSpPr>
            <p:cNvPr id="94217" name="Line 9"/>
            <p:cNvSpPr>
              <a:spLocks noChangeShapeType="1"/>
            </p:cNvSpPr>
            <p:nvPr/>
          </p:nvSpPr>
          <p:spPr bwMode="auto">
            <a:xfrm flipV="1">
              <a:off x="4931311" y="1620800"/>
              <a:ext cx="169863" cy="152400"/>
            </a:xfrm>
            <a:prstGeom prst="line">
              <a:avLst/>
            </a:prstGeom>
            <a:noFill/>
            <a:ln w="9525">
              <a:solidFill>
                <a:schemeClr val="tx1"/>
              </a:solidFill>
              <a:round/>
              <a:headEnd/>
              <a:tailEnd/>
            </a:ln>
            <a:effectLst/>
          </p:spPr>
          <p:txBody>
            <a:bodyPr wrap="none"/>
            <a:lstStyle/>
            <a:p>
              <a:endParaRPr lang="es-MX"/>
            </a:p>
          </p:txBody>
        </p:sp>
        <p:sp>
          <p:nvSpPr>
            <p:cNvPr id="94218" name="Line 10"/>
            <p:cNvSpPr>
              <a:spLocks noChangeShapeType="1"/>
            </p:cNvSpPr>
            <p:nvPr/>
          </p:nvSpPr>
          <p:spPr bwMode="auto">
            <a:xfrm>
              <a:off x="4931311" y="1773200"/>
              <a:ext cx="169863" cy="152400"/>
            </a:xfrm>
            <a:prstGeom prst="line">
              <a:avLst/>
            </a:prstGeom>
            <a:noFill/>
            <a:ln w="9525">
              <a:solidFill>
                <a:schemeClr val="tx1"/>
              </a:solidFill>
              <a:round/>
              <a:headEnd/>
              <a:tailEnd/>
            </a:ln>
            <a:effectLst/>
          </p:spPr>
          <p:txBody>
            <a:bodyPr wrap="none"/>
            <a:lstStyle/>
            <a:p>
              <a:endParaRPr lang="es-MX"/>
            </a:p>
          </p:txBody>
        </p:sp>
      </p:grpSp>
      <p:sp>
        <p:nvSpPr>
          <p:cNvPr id="94220" name="Line 12"/>
          <p:cNvSpPr>
            <a:spLocks noChangeShapeType="1"/>
          </p:cNvSpPr>
          <p:nvPr/>
        </p:nvSpPr>
        <p:spPr bwMode="auto">
          <a:xfrm flipH="1" flipV="1">
            <a:off x="4167724" y="1519333"/>
            <a:ext cx="169863" cy="152400"/>
          </a:xfrm>
          <a:prstGeom prst="line">
            <a:avLst/>
          </a:prstGeom>
          <a:noFill/>
          <a:ln w="9525">
            <a:solidFill>
              <a:schemeClr val="tx1"/>
            </a:solidFill>
            <a:round/>
            <a:headEnd/>
            <a:tailEnd/>
          </a:ln>
          <a:effectLst/>
        </p:spPr>
        <p:txBody>
          <a:bodyPr wrap="none"/>
          <a:lstStyle/>
          <a:p>
            <a:endParaRPr lang="es-MX"/>
          </a:p>
        </p:txBody>
      </p:sp>
      <p:sp>
        <p:nvSpPr>
          <p:cNvPr id="94221" name="Line 13"/>
          <p:cNvSpPr>
            <a:spLocks noChangeShapeType="1"/>
          </p:cNvSpPr>
          <p:nvPr/>
        </p:nvSpPr>
        <p:spPr bwMode="auto">
          <a:xfrm flipH="1">
            <a:off x="4170899" y="1671733"/>
            <a:ext cx="169863" cy="140772"/>
          </a:xfrm>
          <a:prstGeom prst="line">
            <a:avLst/>
          </a:prstGeom>
          <a:noFill/>
          <a:ln w="9525">
            <a:solidFill>
              <a:schemeClr val="tx1"/>
            </a:solidFill>
            <a:round/>
            <a:headEnd/>
            <a:tailEnd/>
          </a:ln>
          <a:effectLst/>
        </p:spPr>
        <p:txBody>
          <a:bodyPr wrap="none"/>
          <a:lstStyle/>
          <a:p>
            <a:endParaRPr lang="es-MX"/>
          </a:p>
        </p:txBody>
      </p:sp>
      <p:grpSp>
        <p:nvGrpSpPr>
          <p:cNvPr id="53" name="52 Grupo"/>
          <p:cNvGrpSpPr/>
          <p:nvPr/>
        </p:nvGrpSpPr>
        <p:grpSpPr>
          <a:xfrm>
            <a:off x="1144588" y="2683256"/>
            <a:ext cx="7434262" cy="498475"/>
            <a:chOff x="1144588" y="2683256"/>
            <a:chExt cx="7434262" cy="498475"/>
          </a:xfrm>
        </p:grpSpPr>
        <p:sp>
          <p:nvSpPr>
            <p:cNvPr id="94226" name="Text Box 18"/>
            <p:cNvSpPr txBox="1">
              <a:spLocks noChangeArrowheads="1"/>
            </p:cNvSpPr>
            <p:nvPr/>
          </p:nvSpPr>
          <p:spPr bwMode="auto">
            <a:xfrm>
              <a:off x="3933825" y="2686431"/>
              <a:ext cx="1858962" cy="495300"/>
            </a:xfrm>
            <a:prstGeom prst="rect">
              <a:avLst/>
            </a:prstGeom>
            <a:noFill/>
            <a:ln w="38100" cmpd="dbl">
              <a:solidFill>
                <a:schemeClr val="tx2"/>
              </a:solidFill>
              <a:miter lim="800000"/>
              <a:headEnd/>
              <a:tailEnd/>
            </a:ln>
            <a:effectLst/>
          </p:spPr>
          <p:txBody>
            <a:bodyPr>
              <a:spAutoFit/>
            </a:bodyPr>
            <a:lstStyle/>
            <a:p>
              <a:pPr algn="ctr">
                <a:spcBef>
                  <a:spcPct val="50000"/>
                </a:spcBef>
              </a:pPr>
              <a:r>
                <a:rPr lang="es-MX" b="1">
                  <a:latin typeface="Arial" charset="0"/>
                </a:rPr>
                <a:t>T. unión</a:t>
              </a:r>
              <a:endParaRPr lang="es-ES" b="1">
                <a:latin typeface="Arial" charset="0"/>
              </a:endParaRPr>
            </a:p>
          </p:txBody>
        </p:sp>
        <p:sp>
          <p:nvSpPr>
            <p:cNvPr id="94227" name="Text Box 19"/>
            <p:cNvSpPr txBox="1">
              <a:spLocks noChangeArrowheads="1"/>
            </p:cNvSpPr>
            <p:nvPr/>
          </p:nvSpPr>
          <p:spPr bwMode="auto">
            <a:xfrm>
              <a:off x="1144588" y="2686431"/>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Materias</a:t>
              </a:r>
              <a:endParaRPr lang="es-ES" b="1">
                <a:latin typeface="Arial" charset="0"/>
              </a:endParaRPr>
            </a:p>
          </p:txBody>
        </p:sp>
        <p:sp>
          <p:nvSpPr>
            <p:cNvPr id="94228" name="Line 20"/>
            <p:cNvSpPr>
              <a:spLocks noChangeShapeType="1"/>
            </p:cNvSpPr>
            <p:nvPr/>
          </p:nvSpPr>
          <p:spPr bwMode="auto">
            <a:xfrm>
              <a:off x="3003550" y="2915031"/>
              <a:ext cx="930275" cy="0"/>
            </a:xfrm>
            <a:prstGeom prst="line">
              <a:avLst/>
            </a:prstGeom>
            <a:noFill/>
            <a:ln w="9525">
              <a:solidFill>
                <a:schemeClr val="tx1"/>
              </a:solidFill>
              <a:round/>
              <a:headEnd/>
              <a:tailEnd/>
            </a:ln>
            <a:effectLst/>
          </p:spPr>
          <p:txBody>
            <a:bodyPr wrap="none"/>
            <a:lstStyle/>
            <a:p>
              <a:endParaRPr lang="es-MX"/>
            </a:p>
          </p:txBody>
        </p:sp>
        <p:sp>
          <p:nvSpPr>
            <p:cNvPr id="94229" name="Line 21"/>
            <p:cNvSpPr>
              <a:spLocks noChangeShapeType="1"/>
            </p:cNvSpPr>
            <p:nvPr/>
          </p:nvSpPr>
          <p:spPr bwMode="auto">
            <a:xfrm flipV="1">
              <a:off x="3763963" y="2762631"/>
              <a:ext cx="169862" cy="152400"/>
            </a:xfrm>
            <a:prstGeom prst="line">
              <a:avLst/>
            </a:prstGeom>
            <a:noFill/>
            <a:ln w="9525">
              <a:solidFill>
                <a:schemeClr val="tx1"/>
              </a:solidFill>
              <a:round/>
              <a:headEnd/>
              <a:tailEnd/>
            </a:ln>
            <a:effectLst/>
          </p:spPr>
          <p:txBody>
            <a:bodyPr wrap="none"/>
            <a:lstStyle/>
            <a:p>
              <a:endParaRPr lang="es-MX"/>
            </a:p>
          </p:txBody>
        </p:sp>
        <p:sp>
          <p:nvSpPr>
            <p:cNvPr id="94230" name="Line 22"/>
            <p:cNvSpPr>
              <a:spLocks noChangeShapeType="1"/>
            </p:cNvSpPr>
            <p:nvPr/>
          </p:nvSpPr>
          <p:spPr bwMode="auto">
            <a:xfrm>
              <a:off x="3763963" y="2915031"/>
              <a:ext cx="169862" cy="152400"/>
            </a:xfrm>
            <a:prstGeom prst="line">
              <a:avLst/>
            </a:prstGeom>
            <a:noFill/>
            <a:ln w="9525">
              <a:solidFill>
                <a:schemeClr val="tx1"/>
              </a:solidFill>
              <a:round/>
              <a:headEnd/>
              <a:tailEnd/>
            </a:ln>
            <a:effectLst/>
          </p:spPr>
          <p:txBody>
            <a:bodyPr wrap="none"/>
            <a:lstStyle/>
            <a:p>
              <a:endParaRPr lang="es-MX"/>
            </a:p>
          </p:txBody>
        </p:sp>
        <p:sp>
          <p:nvSpPr>
            <p:cNvPr id="94231" name="Line 23"/>
            <p:cNvSpPr>
              <a:spLocks noChangeShapeType="1"/>
            </p:cNvSpPr>
            <p:nvPr/>
          </p:nvSpPr>
          <p:spPr bwMode="auto">
            <a:xfrm flipH="1" flipV="1">
              <a:off x="5794375" y="2770569"/>
              <a:ext cx="169862" cy="152400"/>
            </a:xfrm>
            <a:prstGeom prst="line">
              <a:avLst/>
            </a:prstGeom>
            <a:noFill/>
            <a:ln w="9525">
              <a:solidFill>
                <a:schemeClr val="tx1"/>
              </a:solidFill>
              <a:round/>
              <a:headEnd/>
              <a:tailEnd/>
            </a:ln>
            <a:effectLst/>
          </p:spPr>
          <p:txBody>
            <a:bodyPr wrap="none"/>
            <a:lstStyle/>
            <a:p>
              <a:endParaRPr lang="es-MX"/>
            </a:p>
          </p:txBody>
        </p:sp>
        <p:sp>
          <p:nvSpPr>
            <p:cNvPr id="94232" name="Line 24"/>
            <p:cNvSpPr>
              <a:spLocks noChangeShapeType="1"/>
            </p:cNvSpPr>
            <p:nvPr/>
          </p:nvSpPr>
          <p:spPr bwMode="auto">
            <a:xfrm flipH="1">
              <a:off x="5794375" y="2922969"/>
              <a:ext cx="169862" cy="152400"/>
            </a:xfrm>
            <a:prstGeom prst="line">
              <a:avLst/>
            </a:prstGeom>
            <a:noFill/>
            <a:ln w="9525">
              <a:solidFill>
                <a:schemeClr val="tx1"/>
              </a:solidFill>
              <a:round/>
              <a:headEnd/>
              <a:tailEnd/>
            </a:ln>
            <a:effectLst/>
          </p:spPr>
          <p:txBody>
            <a:bodyPr wrap="none"/>
            <a:lstStyle/>
            <a:p>
              <a:endParaRPr lang="es-MX"/>
            </a:p>
          </p:txBody>
        </p:sp>
        <p:sp>
          <p:nvSpPr>
            <p:cNvPr id="94233" name="Text Box 25"/>
            <p:cNvSpPr txBox="1">
              <a:spLocks noChangeArrowheads="1"/>
            </p:cNvSpPr>
            <p:nvPr/>
          </p:nvSpPr>
          <p:spPr bwMode="auto">
            <a:xfrm>
              <a:off x="6719888" y="2683256"/>
              <a:ext cx="1858962" cy="485775"/>
            </a:xfrm>
            <a:prstGeom prst="rect">
              <a:avLst/>
            </a:prstGeom>
            <a:noFill/>
            <a:ln w="28575">
              <a:solidFill>
                <a:schemeClr val="tx2"/>
              </a:solidFill>
              <a:miter lim="800000"/>
              <a:headEnd/>
              <a:tailEnd/>
            </a:ln>
            <a:effectLst/>
          </p:spPr>
          <p:txBody>
            <a:bodyPr>
              <a:spAutoFit/>
            </a:bodyPr>
            <a:lstStyle/>
            <a:p>
              <a:pPr algn="ctr">
                <a:spcBef>
                  <a:spcPct val="50000"/>
                </a:spcBef>
              </a:pPr>
              <a:r>
                <a:rPr lang="es-MX" b="1">
                  <a:latin typeface="Arial" charset="0"/>
                </a:rPr>
                <a:t>Alumnos</a:t>
              </a:r>
              <a:endParaRPr lang="es-ES" b="1">
                <a:latin typeface="Arial" charset="0"/>
              </a:endParaRPr>
            </a:p>
          </p:txBody>
        </p:sp>
        <p:sp>
          <p:nvSpPr>
            <p:cNvPr id="94234" name="Line 26"/>
            <p:cNvSpPr>
              <a:spLocks noChangeShapeType="1"/>
            </p:cNvSpPr>
            <p:nvPr/>
          </p:nvSpPr>
          <p:spPr bwMode="auto">
            <a:xfrm>
              <a:off x="5778500" y="2922969"/>
              <a:ext cx="930275" cy="0"/>
            </a:xfrm>
            <a:prstGeom prst="line">
              <a:avLst/>
            </a:prstGeom>
            <a:noFill/>
            <a:ln w="9525">
              <a:solidFill>
                <a:schemeClr val="tx1"/>
              </a:solidFill>
              <a:round/>
              <a:headEnd/>
              <a:tailEnd/>
            </a:ln>
            <a:effectLst/>
          </p:spPr>
          <p:txBody>
            <a:bodyPr wrap="none"/>
            <a:lstStyle/>
            <a:p>
              <a:endParaRPr lang="es-MX"/>
            </a:p>
          </p:txBody>
        </p:sp>
        <p:sp>
          <p:nvSpPr>
            <p:cNvPr id="94235" name="Line 27"/>
            <p:cNvSpPr>
              <a:spLocks noChangeShapeType="1"/>
            </p:cNvSpPr>
            <p:nvPr/>
          </p:nvSpPr>
          <p:spPr bwMode="auto">
            <a:xfrm>
              <a:off x="3124200" y="2851531"/>
              <a:ext cx="0" cy="152400"/>
            </a:xfrm>
            <a:prstGeom prst="line">
              <a:avLst/>
            </a:prstGeom>
            <a:noFill/>
            <a:ln w="9525">
              <a:solidFill>
                <a:schemeClr val="tx1"/>
              </a:solidFill>
              <a:round/>
              <a:headEnd/>
              <a:tailEnd/>
            </a:ln>
            <a:effectLst/>
          </p:spPr>
          <p:txBody>
            <a:bodyPr wrap="none"/>
            <a:lstStyle/>
            <a:p>
              <a:endParaRPr lang="es-MX"/>
            </a:p>
          </p:txBody>
        </p:sp>
        <p:sp>
          <p:nvSpPr>
            <p:cNvPr id="94236" name="Line 28"/>
            <p:cNvSpPr>
              <a:spLocks noChangeShapeType="1"/>
            </p:cNvSpPr>
            <p:nvPr/>
          </p:nvSpPr>
          <p:spPr bwMode="auto">
            <a:xfrm>
              <a:off x="6599238" y="2837244"/>
              <a:ext cx="0" cy="152400"/>
            </a:xfrm>
            <a:prstGeom prst="line">
              <a:avLst/>
            </a:prstGeom>
            <a:noFill/>
            <a:ln w="9525">
              <a:solidFill>
                <a:schemeClr val="tx1"/>
              </a:solidFill>
              <a:round/>
              <a:headEnd/>
              <a:tailEnd/>
            </a:ln>
            <a:effectLst/>
          </p:spPr>
          <p:txBody>
            <a:bodyPr wrap="none"/>
            <a:lstStyle/>
            <a:p>
              <a:endParaRPr lang="es-MX"/>
            </a:p>
          </p:txBody>
        </p:sp>
      </p:grpSp>
      <p:grpSp>
        <p:nvGrpSpPr>
          <p:cNvPr id="52" name="51 Grupo"/>
          <p:cNvGrpSpPr/>
          <p:nvPr/>
        </p:nvGrpSpPr>
        <p:grpSpPr>
          <a:xfrm>
            <a:off x="288848" y="3789040"/>
            <a:ext cx="8748792" cy="2708434"/>
            <a:chOff x="215696" y="3789040"/>
            <a:chExt cx="8748792" cy="2708434"/>
          </a:xfrm>
        </p:grpSpPr>
        <p:grpSp>
          <p:nvGrpSpPr>
            <p:cNvPr id="44" name="43 Grupo"/>
            <p:cNvGrpSpPr/>
            <p:nvPr/>
          </p:nvGrpSpPr>
          <p:grpSpPr>
            <a:xfrm>
              <a:off x="215696" y="3861048"/>
              <a:ext cx="5616624" cy="2251345"/>
              <a:chOff x="252272" y="3861048"/>
              <a:chExt cx="5616624" cy="2251345"/>
            </a:xfrm>
            <a:solidFill>
              <a:schemeClr val="accent3"/>
            </a:solidFill>
          </p:grpSpPr>
          <p:grpSp>
            <p:nvGrpSpPr>
              <p:cNvPr id="31" name="24 Grupo"/>
              <p:cNvGrpSpPr/>
              <p:nvPr/>
            </p:nvGrpSpPr>
            <p:grpSpPr>
              <a:xfrm>
                <a:off x="252272" y="3861048"/>
                <a:ext cx="5616624" cy="2251345"/>
                <a:chOff x="1847888" y="4272213"/>
                <a:chExt cx="5616624" cy="2251345"/>
              </a:xfrm>
              <a:grpFill/>
            </p:grpSpPr>
            <p:grpSp>
              <p:nvGrpSpPr>
                <p:cNvPr id="33" name="17 Grupo"/>
                <p:cNvGrpSpPr/>
                <p:nvPr/>
              </p:nvGrpSpPr>
              <p:grpSpPr>
                <a:xfrm>
                  <a:off x="1847888" y="4276789"/>
                  <a:ext cx="2348891" cy="2246769"/>
                  <a:chOff x="1835696" y="4118293"/>
                  <a:chExt cx="2348891" cy="2246769"/>
                </a:xfrm>
                <a:grpFill/>
              </p:grpSpPr>
              <p:sp>
                <p:nvSpPr>
                  <p:cNvPr id="40" name="Text Box 12"/>
                  <p:cNvSpPr txBox="1">
                    <a:spLocks noChangeArrowheads="1"/>
                  </p:cNvSpPr>
                  <p:nvPr/>
                </p:nvSpPr>
                <p:spPr bwMode="auto">
                  <a:xfrm>
                    <a:off x="1868424" y="4118293"/>
                    <a:ext cx="2316163" cy="2246769"/>
                  </a:xfrm>
                  <a:prstGeom prst="rect">
                    <a:avLst/>
                  </a:prstGeom>
                  <a:grpFill/>
                  <a:ln w="28575">
                    <a:solidFill>
                      <a:schemeClr val="tx1"/>
                    </a:solidFill>
                    <a:miter lim="800000"/>
                    <a:headEnd/>
                    <a:tailEnd/>
                  </a:ln>
                  <a:effectLst/>
                </p:spPr>
                <p:txBody>
                  <a:bodyPr>
                    <a:spAutoFit/>
                  </a:bodyPr>
                  <a:lstStyle/>
                  <a:p>
                    <a:pPr>
                      <a:spcBef>
                        <a:spcPct val="50000"/>
                      </a:spcBef>
                    </a:pPr>
                    <a:r>
                      <a:rPr lang="es-MX" sz="2000" b="1" dirty="0" smtClean="0">
                        <a:latin typeface="Arial" charset="0"/>
                      </a:rPr>
                      <a:t>Materias</a:t>
                    </a: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Descripcion</a:t>
                    </a:r>
                    <a:endParaRPr lang="es-MX" sz="2000" b="1" dirty="0" smtClean="0">
                      <a:latin typeface="Arial" charset="0"/>
                    </a:endParaRPr>
                  </a:p>
                  <a:p>
                    <a:pPr>
                      <a:spcBef>
                        <a:spcPct val="50000"/>
                      </a:spcBef>
                    </a:pPr>
                    <a:r>
                      <a:rPr lang="es-MX" sz="2000" b="1" dirty="0" err="1" smtClean="0">
                        <a:latin typeface="Arial" charset="0"/>
                      </a:rPr>
                      <a:t>Creditos</a:t>
                    </a:r>
                    <a:endParaRPr lang="es-ES" sz="2000" b="1" dirty="0">
                      <a:latin typeface="Arial" charset="0"/>
                    </a:endParaRPr>
                  </a:p>
                </p:txBody>
              </p:sp>
              <p:cxnSp>
                <p:nvCxnSpPr>
                  <p:cNvPr id="41" name="40 Conector recto"/>
                  <p:cNvCxnSpPr/>
                  <p:nvPr/>
                </p:nvCxnSpPr>
                <p:spPr bwMode="auto">
                  <a:xfrm>
                    <a:off x="1835696" y="4509120"/>
                    <a:ext cx="2304256" cy="0"/>
                  </a:xfrm>
                  <a:prstGeom prst="line">
                    <a:avLst/>
                  </a:prstGeom>
                  <a:grpFill/>
                  <a:ln w="9525" cap="flat" cmpd="sng" algn="ctr">
                    <a:solidFill>
                      <a:schemeClr val="tx1"/>
                    </a:solidFill>
                    <a:prstDash val="solid"/>
                    <a:round/>
                    <a:headEnd type="none" w="med" len="med"/>
                    <a:tailEnd type="none" w="med" len="med"/>
                  </a:ln>
                  <a:effectLst/>
                </p:spPr>
              </p:cxnSp>
            </p:grpSp>
            <p:grpSp>
              <p:nvGrpSpPr>
                <p:cNvPr id="34" name="16 Grupo"/>
                <p:cNvGrpSpPr/>
                <p:nvPr/>
              </p:nvGrpSpPr>
              <p:grpSpPr>
                <a:xfrm>
                  <a:off x="4917560" y="4272213"/>
                  <a:ext cx="2546952" cy="1323439"/>
                  <a:chOff x="4917560" y="4430709"/>
                  <a:chExt cx="2546952" cy="1323439"/>
                </a:xfrm>
                <a:grpFill/>
              </p:grpSpPr>
              <p:sp>
                <p:nvSpPr>
                  <p:cNvPr id="38" name="Text Box 11"/>
                  <p:cNvSpPr txBox="1">
                    <a:spLocks noChangeArrowheads="1"/>
                  </p:cNvSpPr>
                  <p:nvPr/>
                </p:nvSpPr>
                <p:spPr bwMode="auto">
                  <a:xfrm>
                    <a:off x="4917560" y="4430709"/>
                    <a:ext cx="2546952" cy="1323439"/>
                  </a:xfrm>
                  <a:prstGeom prst="rect">
                    <a:avLst/>
                  </a:prstGeom>
                  <a:grpFill/>
                  <a:ln w="38100" cmpd="dbl">
                    <a:solidFill>
                      <a:schemeClr val="tx1"/>
                    </a:solidFill>
                    <a:miter lim="800000"/>
                    <a:headEnd/>
                    <a:tailEnd/>
                  </a:ln>
                  <a:effectLst/>
                </p:spPr>
                <p:txBody>
                  <a:bodyPr wrap="square">
                    <a:spAutoFit/>
                  </a:bodyPr>
                  <a:lstStyle/>
                  <a:p>
                    <a:pPr>
                      <a:spcBef>
                        <a:spcPct val="50000"/>
                      </a:spcBef>
                    </a:pPr>
                    <a:r>
                      <a:rPr lang="es-MX" sz="2000" b="1" dirty="0" err="1" smtClean="0">
                        <a:latin typeface="Arial" charset="0"/>
                      </a:rPr>
                      <a:t>MateriasXAlumnos</a:t>
                    </a:r>
                    <a:endParaRPr lang="es-MX" sz="2000" b="1" dirty="0" smtClean="0">
                      <a:latin typeface="Arial" charset="0"/>
                    </a:endParaRPr>
                  </a:p>
                  <a:p>
                    <a:pPr>
                      <a:spcBef>
                        <a:spcPct val="50000"/>
                      </a:spcBef>
                    </a:pPr>
                    <a:r>
                      <a:rPr lang="es-MX" sz="2000" b="1" u="sng" dirty="0" err="1" smtClean="0">
                        <a:latin typeface="Arial" charset="0"/>
                      </a:rPr>
                      <a:t>ClaveMat</a:t>
                    </a:r>
                    <a:endParaRPr lang="es-MX" sz="2000" b="1" u="sng" dirty="0">
                      <a:latin typeface="Arial" charset="0"/>
                    </a:endParaRPr>
                  </a:p>
                  <a:p>
                    <a:pPr>
                      <a:spcBef>
                        <a:spcPct val="50000"/>
                      </a:spcBef>
                    </a:pPr>
                    <a:r>
                      <a:rPr lang="es-MX" sz="2000" b="1" u="sng" dirty="0" smtClean="0">
                        <a:latin typeface="Arial" charset="0"/>
                      </a:rPr>
                      <a:t>Matricula</a:t>
                    </a:r>
                    <a:endParaRPr lang="es-MX" sz="2000" b="1" u="sng" dirty="0">
                      <a:latin typeface="Arial" charset="0"/>
                    </a:endParaRPr>
                  </a:p>
                </p:txBody>
              </p:sp>
              <p:cxnSp>
                <p:nvCxnSpPr>
                  <p:cNvPr id="39" name="38 Conector recto"/>
                  <p:cNvCxnSpPr/>
                  <p:nvPr/>
                </p:nvCxnSpPr>
                <p:spPr bwMode="auto">
                  <a:xfrm>
                    <a:off x="4966328" y="4848208"/>
                    <a:ext cx="2498184" cy="14549"/>
                  </a:xfrm>
                  <a:prstGeom prst="line">
                    <a:avLst/>
                  </a:prstGeom>
                  <a:grpFill/>
                  <a:ln w="9525" cap="flat" cmpd="sng" algn="ctr">
                    <a:solidFill>
                      <a:schemeClr val="tx1"/>
                    </a:solidFill>
                    <a:prstDash val="solid"/>
                    <a:round/>
                    <a:headEnd type="none" w="med" len="med"/>
                    <a:tailEnd type="none" w="med" len="med"/>
                  </a:ln>
                  <a:effectLst/>
                </p:spPr>
              </p:cxnSp>
            </p:grpSp>
            <p:sp>
              <p:nvSpPr>
                <p:cNvPr id="35" name="Line 8"/>
                <p:cNvSpPr>
                  <a:spLocks noChangeShapeType="1"/>
                </p:cNvSpPr>
                <p:nvPr/>
              </p:nvSpPr>
              <p:spPr bwMode="auto">
                <a:xfrm>
                  <a:off x="4353312" y="4949676"/>
                  <a:ext cx="0" cy="152400"/>
                </a:xfrm>
                <a:prstGeom prst="line">
                  <a:avLst/>
                </a:prstGeom>
                <a:grpFill/>
                <a:ln w="9525">
                  <a:solidFill>
                    <a:schemeClr val="tx1"/>
                  </a:solidFill>
                  <a:round/>
                  <a:headEnd/>
                  <a:tailEnd/>
                </a:ln>
                <a:effectLst/>
              </p:spPr>
              <p:txBody>
                <a:bodyPr wrap="none"/>
                <a:lstStyle/>
                <a:p>
                  <a:endParaRPr lang="es-MX"/>
                </a:p>
              </p:txBody>
            </p:sp>
            <p:sp>
              <p:nvSpPr>
                <p:cNvPr id="36" name="Line 9"/>
                <p:cNvSpPr>
                  <a:spLocks noChangeShapeType="1"/>
                </p:cNvSpPr>
                <p:nvPr/>
              </p:nvSpPr>
              <p:spPr bwMode="auto">
                <a:xfrm flipH="1">
                  <a:off x="4200912" y="4992293"/>
                  <a:ext cx="743320" cy="20883"/>
                </a:xfrm>
                <a:prstGeom prst="line">
                  <a:avLst/>
                </a:prstGeom>
                <a:grpFill/>
                <a:ln w="9525">
                  <a:solidFill>
                    <a:schemeClr val="tx1"/>
                  </a:solidFill>
                  <a:round/>
                  <a:headEnd/>
                  <a:tailEnd/>
                </a:ln>
                <a:effectLst/>
              </p:spPr>
              <p:txBody>
                <a:bodyPr wrap="none"/>
                <a:lstStyle/>
                <a:p>
                  <a:endParaRPr lang="es-MX"/>
                </a:p>
              </p:txBody>
            </p:sp>
            <p:sp>
              <p:nvSpPr>
                <p:cNvPr id="37" name="Line 10"/>
                <p:cNvSpPr>
                  <a:spLocks noChangeShapeType="1"/>
                </p:cNvSpPr>
                <p:nvPr/>
              </p:nvSpPr>
              <p:spPr bwMode="auto">
                <a:xfrm flipH="1">
                  <a:off x="4713728" y="4776269"/>
                  <a:ext cx="158496" cy="229360"/>
                </a:xfrm>
                <a:prstGeom prst="line">
                  <a:avLst/>
                </a:prstGeom>
                <a:grpFill/>
                <a:ln w="9525">
                  <a:solidFill>
                    <a:schemeClr val="tx1"/>
                  </a:solidFill>
                  <a:round/>
                  <a:headEnd/>
                  <a:tailEnd/>
                </a:ln>
                <a:effectLst/>
              </p:spPr>
              <p:txBody>
                <a:bodyPr wrap="none"/>
                <a:lstStyle/>
                <a:p>
                  <a:endParaRPr lang="es-MX"/>
                </a:p>
              </p:txBody>
            </p:sp>
          </p:grpSp>
          <p:sp>
            <p:nvSpPr>
              <p:cNvPr id="32" name="Line 10"/>
              <p:cNvSpPr>
                <a:spLocks noChangeShapeType="1"/>
              </p:cNvSpPr>
              <p:nvPr/>
            </p:nvSpPr>
            <p:spPr bwMode="auto">
              <a:xfrm rot="16200000" flipH="1">
                <a:off x="3141352" y="4584560"/>
                <a:ext cx="190692" cy="208212"/>
              </a:xfrm>
              <a:prstGeom prst="line">
                <a:avLst/>
              </a:prstGeom>
              <a:grpFill/>
              <a:ln w="9525">
                <a:solidFill>
                  <a:schemeClr val="tx1"/>
                </a:solidFill>
                <a:round/>
                <a:headEnd/>
                <a:tailEnd/>
              </a:ln>
              <a:effectLst/>
            </p:spPr>
            <p:txBody>
              <a:bodyPr wrap="none"/>
              <a:lstStyle/>
              <a:p>
                <a:endParaRPr lang="es-MX"/>
              </a:p>
            </p:txBody>
          </p:sp>
        </p:grpSp>
        <p:sp>
          <p:nvSpPr>
            <p:cNvPr id="42" name="Text Box 12"/>
            <p:cNvSpPr txBox="1">
              <a:spLocks noChangeArrowheads="1"/>
            </p:cNvSpPr>
            <p:nvPr/>
          </p:nvSpPr>
          <p:spPr bwMode="auto">
            <a:xfrm>
              <a:off x="6803453" y="3789040"/>
              <a:ext cx="2161035" cy="2708434"/>
            </a:xfrm>
            <a:prstGeom prst="rect">
              <a:avLst/>
            </a:prstGeom>
            <a:noFill/>
            <a:ln w="28575">
              <a:solidFill>
                <a:schemeClr val="tx1"/>
              </a:solidFill>
              <a:miter lim="800000"/>
              <a:headEnd/>
              <a:tailEnd/>
            </a:ln>
            <a:effectLst/>
          </p:spPr>
          <p:txBody>
            <a:bodyPr wrap="square">
              <a:spAutoFit/>
            </a:bodyPr>
            <a:lstStyle/>
            <a:p>
              <a:pPr>
                <a:spcBef>
                  <a:spcPct val="50000"/>
                </a:spcBef>
              </a:pPr>
              <a:r>
                <a:rPr lang="es-MX" sz="2000" b="1" dirty="0" smtClean="0">
                  <a:latin typeface="Arial" charset="0"/>
                </a:rPr>
                <a:t>Alumnos</a:t>
              </a:r>
            </a:p>
            <a:p>
              <a:pPr>
                <a:spcBef>
                  <a:spcPct val="50000"/>
                </a:spcBef>
              </a:pPr>
              <a:r>
                <a:rPr lang="es-MX" sz="2000" b="1" u="sng" dirty="0" smtClean="0">
                  <a:latin typeface="Arial" charset="0"/>
                </a:rPr>
                <a:t>Matricula</a:t>
              </a:r>
              <a:endParaRPr lang="es-MX" sz="2000" b="1" u="sng" dirty="0">
                <a:latin typeface="Arial" charset="0"/>
              </a:endParaRPr>
            </a:p>
            <a:p>
              <a:pPr>
                <a:spcBef>
                  <a:spcPct val="50000"/>
                </a:spcBef>
              </a:pPr>
              <a:r>
                <a:rPr lang="es-MX" sz="2000" b="1" dirty="0" smtClean="0">
                  <a:latin typeface="Arial" charset="0"/>
                </a:rPr>
                <a:t>Nombre</a:t>
              </a:r>
            </a:p>
            <a:p>
              <a:pPr>
                <a:spcBef>
                  <a:spcPct val="50000"/>
                </a:spcBef>
              </a:pPr>
              <a:r>
                <a:rPr lang="es-MX" sz="2000" b="1" dirty="0" err="1" smtClean="0">
                  <a:latin typeface="Arial" charset="0"/>
                </a:rPr>
                <a:t>ApePat</a:t>
              </a:r>
              <a:endParaRPr lang="es-MX" sz="2000" b="1" dirty="0" smtClean="0">
                <a:latin typeface="Arial" charset="0"/>
              </a:endParaRPr>
            </a:p>
            <a:p>
              <a:pPr>
                <a:spcBef>
                  <a:spcPct val="50000"/>
                </a:spcBef>
              </a:pPr>
              <a:r>
                <a:rPr lang="es-MX" sz="2000" b="1" dirty="0" err="1" smtClean="0">
                  <a:latin typeface="Arial" charset="0"/>
                </a:rPr>
                <a:t>ApeMat</a:t>
              </a:r>
              <a:endParaRPr lang="es-MX" sz="2000" b="1" dirty="0" smtClean="0">
                <a:latin typeface="Arial" charset="0"/>
              </a:endParaRPr>
            </a:p>
            <a:p>
              <a:pPr>
                <a:spcBef>
                  <a:spcPct val="50000"/>
                </a:spcBef>
              </a:pPr>
              <a:r>
                <a:rPr lang="es-MX" sz="2000" b="1" dirty="0" smtClean="0">
                  <a:latin typeface="Arial" charset="0"/>
                </a:rPr>
                <a:t>Domicilio</a:t>
              </a:r>
              <a:endParaRPr lang="es-ES" sz="2000" b="1" dirty="0">
                <a:latin typeface="Arial" charset="0"/>
              </a:endParaRPr>
            </a:p>
          </p:txBody>
        </p:sp>
        <p:sp>
          <p:nvSpPr>
            <p:cNvPr id="45" name="Line 23"/>
            <p:cNvSpPr>
              <a:spLocks noChangeShapeType="1"/>
            </p:cNvSpPr>
            <p:nvPr/>
          </p:nvSpPr>
          <p:spPr bwMode="auto">
            <a:xfrm flipH="1" flipV="1">
              <a:off x="5861431" y="4398201"/>
              <a:ext cx="169862" cy="152400"/>
            </a:xfrm>
            <a:prstGeom prst="line">
              <a:avLst/>
            </a:prstGeom>
            <a:noFill/>
            <a:ln w="9525">
              <a:solidFill>
                <a:schemeClr val="tx1"/>
              </a:solidFill>
              <a:round/>
              <a:headEnd/>
              <a:tailEnd/>
            </a:ln>
            <a:effectLst/>
          </p:spPr>
          <p:txBody>
            <a:bodyPr wrap="none"/>
            <a:lstStyle/>
            <a:p>
              <a:endParaRPr lang="es-MX"/>
            </a:p>
          </p:txBody>
        </p:sp>
        <p:sp>
          <p:nvSpPr>
            <p:cNvPr id="46" name="Line 24"/>
            <p:cNvSpPr>
              <a:spLocks noChangeShapeType="1"/>
            </p:cNvSpPr>
            <p:nvPr/>
          </p:nvSpPr>
          <p:spPr bwMode="auto">
            <a:xfrm flipH="1">
              <a:off x="5861431" y="4550601"/>
              <a:ext cx="169862" cy="152400"/>
            </a:xfrm>
            <a:prstGeom prst="line">
              <a:avLst/>
            </a:prstGeom>
            <a:noFill/>
            <a:ln w="9525">
              <a:solidFill>
                <a:schemeClr val="tx1"/>
              </a:solidFill>
              <a:round/>
              <a:headEnd/>
              <a:tailEnd/>
            </a:ln>
            <a:effectLst/>
          </p:spPr>
          <p:txBody>
            <a:bodyPr wrap="none"/>
            <a:lstStyle/>
            <a:p>
              <a:endParaRPr lang="es-MX"/>
            </a:p>
          </p:txBody>
        </p:sp>
        <p:sp>
          <p:nvSpPr>
            <p:cNvPr id="47" name="Line 26"/>
            <p:cNvSpPr>
              <a:spLocks noChangeShapeType="1"/>
            </p:cNvSpPr>
            <p:nvPr/>
          </p:nvSpPr>
          <p:spPr bwMode="auto">
            <a:xfrm>
              <a:off x="5845556" y="4550601"/>
              <a:ext cx="930275" cy="0"/>
            </a:xfrm>
            <a:prstGeom prst="line">
              <a:avLst/>
            </a:prstGeom>
            <a:noFill/>
            <a:ln w="9525">
              <a:solidFill>
                <a:schemeClr val="tx1"/>
              </a:solidFill>
              <a:round/>
              <a:headEnd/>
              <a:tailEnd/>
            </a:ln>
            <a:effectLst/>
          </p:spPr>
          <p:txBody>
            <a:bodyPr wrap="none"/>
            <a:lstStyle/>
            <a:p>
              <a:endParaRPr lang="es-MX"/>
            </a:p>
          </p:txBody>
        </p:sp>
        <p:sp>
          <p:nvSpPr>
            <p:cNvPr id="48" name="Line 28"/>
            <p:cNvSpPr>
              <a:spLocks noChangeShapeType="1"/>
            </p:cNvSpPr>
            <p:nvPr/>
          </p:nvSpPr>
          <p:spPr bwMode="auto">
            <a:xfrm>
              <a:off x="6666294" y="4464876"/>
              <a:ext cx="0" cy="152400"/>
            </a:xfrm>
            <a:prstGeom prst="line">
              <a:avLst/>
            </a:prstGeom>
            <a:noFill/>
            <a:ln w="9525">
              <a:solidFill>
                <a:schemeClr val="tx1"/>
              </a:solidFill>
              <a:round/>
              <a:headEnd/>
              <a:tailEnd/>
            </a:ln>
            <a:effectLst/>
          </p:spPr>
          <p:txBody>
            <a:bodyPr wrap="none"/>
            <a:lstStyle/>
            <a:p>
              <a:endParaRPr lang="es-MX"/>
            </a:p>
          </p:txBody>
        </p:sp>
        <p:cxnSp>
          <p:nvCxnSpPr>
            <p:cNvPr id="51" name="50 Conector recto"/>
            <p:cNvCxnSpPr/>
            <p:nvPr/>
          </p:nvCxnSpPr>
          <p:spPr bwMode="auto">
            <a:xfrm>
              <a:off x="6804248" y="4221088"/>
              <a:ext cx="216024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49" name="Text Box 13"/>
          <p:cNvSpPr txBox="1">
            <a:spLocks noChangeArrowheads="1"/>
          </p:cNvSpPr>
          <p:nvPr/>
        </p:nvSpPr>
        <p:spPr bwMode="auto">
          <a:xfrm>
            <a:off x="2255428" y="6049602"/>
            <a:ext cx="5029200" cy="584775"/>
          </a:xfrm>
          <a:prstGeom prst="rect">
            <a:avLst/>
          </a:prstGeom>
          <a:noFill/>
          <a:ln w="28575">
            <a:noFill/>
            <a:miter lim="800000"/>
            <a:headEnd/>
            <a:tailEnd/>
          </a:ln>
          <a:effectLst/>
        </p:spPr>
        <p:txBody>
          <a:bodyPr>
            <a:spAutoFit/>
          </a:bodyPr>
          <a:lstStyle/>
          <a:p>
            <a:pPr algn="ctr">
              <a:spcBef>
                <a:spcPct val="50000"/>
              </a:spcBef>
            </a:pPr>
            <a:r>
              <a:rPr lang="es-MX" sz="3200" b="1" dirty="0" smtClean="0">
                <a:solidFill>
                  <a:schemeClr val="accent2">
                    <a:lumMod val="50000"/>
                  </a:schemeClr>
                </a:solidFill>
                <a:latin typeface="Arial" charset="0"/>
              </a:rPr>
              <a:t>Modelo Lógico</a:t>
            </a:r>
            <a:endParaRPr lang="es-ES" sz="3200" b="1" dirty="0">
              <a:solidFill>
                <a:schemeClr val="accent2">
                  <a:lumMod val="50000"/>
                </a:schemeClr>
              </a:solidFill>
              <a:latin typeface="Arial" charset="0"/>
            </a:endParaRPr>
          </a:p>
        </p:txBody>
      </p:sp>
    </p:spTree>
    <p:extLst>
      <p:ext uri="{BB962C8B-B14F-4D97-AF65-F5344CB8AC3E}">
        <p14:creationId xmlns:p14="http://schemas.microsoft.com/office/powerpoint/2010/main" val="3785352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 calcmode="lin" valueType="num">
                                      <p:cBhvr additive="base">
                                        <p:cTn id="12" dur="500" fill="hold"/>
                                        <p:tgtEl>
                                          <p:spTgt spid="94211">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42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53"/>
                                        </p:tgtEl>
                                        <p:attrNameLst>
                                          <p:attrName>style.visibility</p:attrName>
                                        </p:attrNameLst>
                                      </p:cBhvr>
                                      <p:to>
                                        <p:strVal val="visible"/>
                                      </p:to>
                                    </p:set>
                                    <p:animEffect transition="in" filter="diamond(in)">
                                      <p:cBhvr>
                                        <p:cTn id="18" dur="2000"/>
                                        <p:tgtEl>
                                          <p:spTgt spid="53"/>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52"/>
                                        </p:tgtEl>
                                        <p:attrNameLst>
                                          <p:attrName>style.visibility</p:attrName>
                                        </p:attrNameLst>
                                      </p:cBhvr>
                                      <p:to>
                                        <p:strVal val="visible"/>
                                      </p:to>
                                    </p:set>
                                    <p:animEffect transition="in" filter="checkerboard(across)">
                                      <p:cBhvr>
                                        <p:cTn id="2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A26152BE-BA03-45E9-9C92-ADDD10253E61}" type="slidenum">
              <a:rPr lang="es-ES"/>
              <a:pPr/>
              <a:t>62</a:t>
            </a:fld>
            <a:endParaRPr lang="es-ES"/>
          </a:p>
        </p:txBody>
      </p:sp>
      <p:sp>
        <p:nvSpPr>
          <p:cNvPr id="124930" name="Rectangle 1026"/>
          <p:cNvSpPr>
            <a:spLocks noGrp="1" noChangeArrowheads="1"/>
          </p:cNvSpPr>
          <p:nvPr>
            <p:ph type="title"/>
          </p:nvPr>
        </p:nvSpPr>
        <p:spPr/>
        <p:txBody>
          <a:bodyPr/>
          <a:lstStyle/>
          <a:p>
            <a:endParaRPr lang="es-ES"/>
          </a:p>
        </p:txBody>
      </p:sp>
      <p:sp>
        <p:nvSpPr>
          <p:cNvPr id="124931" name="Rectangle 1027"/>
          <p:cNvSpPr>
            <a:spLocks noGrp="1" noChangeArrowheads="1"/>
          </p:cNvSpPr>
          <p:nvPr>
            <p:ph type="body" idx="1"/>
          </p:nvPr>
        </p:nvSpPr>
        <p:spPr/>
        <p:txBody>
          <a:bodyPr/>
          <a:lstStyle/>
          <a:p>
            <a:r>
              <a:rPr lang="es-MX" dirty="0"/>
              <a:t>1.- Realizar el modelo lógico de la relación que existe entre almacenes y materiales, donde cada material puede estar guardado en varios almacenes</a:t>
            </a:r>
            <a:r>
              <a:rPr lang="es-MX" dirty="0" smtClean="0"/>
              <a:t>. Un almacén puede tener muchos materiales.</a:t>
            </a:r>
            <a:endParaRPr lang="es-MX" dirty="0"/>
          </a:p>
          <a:p>
            <a:endParaRPr lang="es-MX"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63</a:t>
            </a:fld>
            <a:endParaRPr lang="es-ES"/>
          </a:p>
        </p:txBody>
      </p:sp>
      <p:pic>
        <p:nvPicPr>
          <p:cNvPr id="5" name="Imagen 4"/>
          <p:cNvPicPr>
            <a:picLocks noChangeAspect="1"/>
          </p:cNvPicPr>
          <p:nvPr/>
        </p:nvPicPr>
        <p:blipFill>
          <a:blip r:embed="rId2"/>
          <a:stretch>
            <a:fillRect/>
          </a:stretch>
        </p:blipFill>
        <p:spPr>
          <a:xfrm>
            <a:off x="1115616" y="100261"/>
            <a:ext cx="7038975" cy="2047875"/>
          </a:xfrm>
          <a:prstGeom prst="rect">
            <a:avLst/>
          </a:prstGeom>
        </p:spPr>
      </p:pic>
      <p:pic>
        <p:nvPicPr>
          <p:cNvPr id="6" name="Imagen 5"/>
          <p:cNvPicPr>
            <a:picLocks noChangeAspect="1"/>
          </p:cNvPicPr>
          <p:nvPr/>
        </p:nvPicPr>
        <p:blipFill>
          <a:blip r:embed="rId3"/>
          <a:stretch>
            <a:fillRect/>
          </a:stretch>
        </p:blipFill>
        <p:spPr>
          <a:xfrm>
            <a:off x="3367881" y="2197348"/>
            <a:ext cx="3124200" cy="285750"/>
          </a:xfrm>
          <a:prstGeom prst="rect">
            <a:avLst/>
          </a:prstGeom>
        </p:spPr>
      </p:pic>
      <p:pic>
        <p:nvPicPr>
          <p:cNvPr id="8" name="Imagen 7"/>
          <p:cNvPicPr>
            <a:picLocks noChangeAspect="1"/>
          </p:cNvPicPr>
          <p:nvPr/>
        </p:nvPicPr>
        <p:blipFill>
          <a:blip r:embed="rId4"/>
          <a:stretch>
            <a:fillRect/>
          </a:stretch>
        </p:blipFill>
        <p:spPr>
          <a:xfrm>
            <a:off x="245914" y="4254497"/>
            <a:ext cx="8778378" cy="2242348"/>
          </a:xfrm>
          <a:prstGeom prst="rect">
            <a:avLst/>
          </a:prstGeom>
        </p:spPr>
      </p:pic>
    </p:spTree>
    <p:extLst>
      <p:ext uri="{BB962C8B-B14F-4D97-AF65-F5344CB8AC3E}">
        <p14:creationId xmlns:p14="http://schemas.microsoft.com/office/powerpoint/2010/main" val="402845210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A26152BE-BA03-45E9-9C92-ADDD10253E61}" type="slidenum">
              <a:rPr lang="es-ES"/>
              <a:pPr/>
              <a:t>64</a:t>
            </a:fld>
            <a:endParaRPr lang="es-ES"/>
          </a:p>
        </p:txBody>
      </p:sp>
      <p:sp>
        <p:nvSpPr>
          <p:cNvPr id="124930" name="Rectangle 1026"/>
          <p:cNvSpPr>
            <a:spLocks noGrp="1" noChangeArrowheads="1"/>
          </p:cNvSpPr>
          <p:nvPr>
            <p:ph type="title"/>
          </p:nvPr>
        </p:nvSpPr>
        <p:spPr/>
        <p:txBody>
          <a:bodyPr/>
          <a:lstStyle/>
          <a:p>
            <a:endParaRPr lang="es-ES"/>
          </a:p>
        </p:txBody>
      </p:sp>
      <p:sp>
        <p:nvSpPr>
          <p:cNvPr id="124931" name="Rectangle 1027"/>
          <p:cNvSpPr>
            <a:spLocks noGrp="1" noChangeArrowheads="1"/>
          </p:cNvSpPr>
          <p:nvPr>
            <p:ph type="body" idx="1"/>
          </p:nvPr>
        </p:nvSpPr>
        <p:spPr/>
        <p:txBody>
          <a:bodyPr/>
          <a:lstStyle/>
          <a:p>
            <a:endParaRPr lang="es-MX" dirty="0"/>
          </a:p>
          <a:p>
            <a:r>
              <a:rPr lang="es-MX" dirty="0"/>
              <a:t>2.- Realizar el modelo lógico para el </a:t>
            </a:r>
            <a:r>
              <a:rPr lang="es-MX" dirty="0" smtClean="0"/>
              <a:t>préstamo </a:t>
            </a:r>
            <a:r>
              <a:rPr lang="es-MX" dirty="0"/>
              <a:t>de libros en una biblioteca, llevando el control de prestamos de cada alumno.</a:t>
            </a:r>
            <a:endParaRPr lang="es-ES" dirty="0"/>
          </a:p>
        </p:txBody>
      </p:sp>
    </p:spTree>
    <p:extLst>
      <p:ext uri="{BB962C8B-B14F-4D97-AF65-F5344CB8AC3E}">
        <p14:creationId xmlns:p14="http://schemas.microsoft.com/office/powerpoint/2010/main" val="251046892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65</a:t>
            </a:fld>
            <a:endParaRPr lang="es-ES"/>
          </a:p>
        </p:txBody>
      </p:sp>
    </p:spTree>
    <p:extLst>
      <p:ext uri="{BB962C8B-B14F-4D97-AF65-F5344CB8AC3E}">
        <p14:creationId xmlns:p14="http://schemas.microsoft.com/office/powerpoint/2010/main" val="2643379749"/>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96CF51F-9C7F-4DAD-805E-B96E45F04856}" type="slidenum">
              <a:rPr lang="es-ES"/>
              <a:pPr/>
              <a:t>66</a:t>
            </a:fld>
            <a:endParaRPr lang="es-ES"/>
          </a:p>
        </p:txBody>
      </p:sp>
      <p:sp>
        <p:nvSpPr>
          <p:cNvPr id="112642" name="Rectangle 2"/>
          <p:cNvSpPr>
            <a:spLocks noGrp="1" noChangeArrowheads="1"/>
          </p:cNvSpPr>
          <p:nvPr>
            <p:ph type="title"/>
          </p:nvPr>
        </p:nvSpPr>
        <p:spPr/>
        <p:txBody>
          <a:bodyPr/>
          <a:lstStyle/>
          <a:p>
            <a:r>
              <a:rPr lang="es-MX" dirty="0"/>
              <a:t>Espacio del problema:</a:t>
            </a:r>
            <a:br>
              <a:rPr lang="es-MX" dirty="0"/>
            </a:br>
            <a:r>
              <a:rPr lang="es-MX" dirty="0" err="1"/>
              <a:t>Ferreteria</a:t>
            </a:r>
            <a:endParaRPr lang="es-ES" dirty="0"/>
          </a:p>
        </p:txBody>
      </p:sp>
      <p:sp>
        <p:nvSpPr>
          <p:cNvPr id="112643" name="Rectangle 3"/>
          <p:cNvSpPr>
            <a:spLocks noGrp="1" noChangeArrowheads="1"/>
          </p:cNvSpPr>
          <p:nvPr>
            <p:ph type="body" idx="1"/>
          </p:nvPr>
        </p:nvSpPr>
        <p:spPr/>
        <p:txBody>
          <a:bodyPr/>
          <a:lstStyle/>
          <a:p>
            <a:r>
              <a:rPr lang="es-MX" dirty="0"/>
              <a:t>Administrar las ventas de una </a:t>
            </a:r>
            <a:r>
              <a:rPr lang="es-MX" dirty="0" smtClean="0"/>
              <a:t>ferretería  </a:t>
            </a:r>
            <a:r>
              <a:rPr lang="es-MX" dirty="0"/>
              <a:t>llevando el control de </a:t>
            </a:r>
            <a:r>
              <a:rPr lang="es-MX" dirty="0" smtClean="0"/>
              <a:t>artículos </a:t>
            </a:r>
            <a:r>
              <a:rPr lang="es-MX" dirty="0"/>
              <a:t>agrupados por familias. Las ventas deben llevar el registro del cliente y el empleado que realiza la venta.</a:t>
            </a:r>
          </a:p>
          <a:p>
            <a:r>
              <a:rPr lang="es-MX" dirty="0"/>
              <a:t>Es necesario reportes:</a:t>
            </a:r>
          </a:p>
          <a:p>
            <a:r>
              <a:rPr lang="es-MX" dirty="0"/>
              <a:t>De Ventas Por municipio y colonia.</a:t>
            </a:r>
          </a:p>
          <a:p>
            <a:r>
              <a:rPr lang="es-MX" dirty="0"/>
              <a:t>De ventas por zonas de empleado.</a:t>
            </a:r>
            <a:endParaRPr lang="es-ES" dirty="0"/>
          </a:p>
        </p:txBody>
      </p:sp>
    </p:spTree>
    <p:extLst>
      <p:ext uri="{BB962C8B-B14F-4D97-AF65-F5344CB8AC3E}">
        <p14:creationId xmlns:p14="http://schemas.microsoft.com/office/powerpoint/2010/main" val="355956793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fld id="{6A9CAC39-77B3-4A73-8D03-0A58C0D3D826}" type="slidenum">
              <a:rPr lang="es-ES"/>
              <a:pPr/>
              <a:t>67</a:t>
            </a:fld>
            <a:endParaRPr lang="es-ES"/>
          </a:p>
        </p:txBody>
      </p:sp>
      <p:sp>
        <p:nvSpPr>
          <p:cNvPr id="115714" name="Rectangle 2"/>
          <p:cNvSpPr>
            <a:spLocks noGrp="1" noChangeArrowheads="1"/>
          </p:cNvSpPr>
          <p:nvPr>
            <p:ph type="title"/>
          </p:nvPr>
        </p:nvSpPr>
        <p:spPr/>
        <p:txBody>
          <a:bodyPr/>
          <a:lstStyle/>
          <a:p>
            <a:r>
              <a:rPr lang="es-MX"/>
              <a:t>Entidades</a:t>
            </a:r>
            <a:endParaRPr lang="es-ES"/>
          </a:p>
        </p:txBody>
      </p:sp>
      <p:sp>
        <p:nvSpPr>
          <p:cNvPr id="115716" name="Rectangle 4"/>
          <p:cNvSpPr>
            <a:spLocks noChangeArrowheads="1"/>
          </p:cNvSpPr>
          <p:nvPr/>
        </p:nvSpPr>
        <p:spPr bwMode="auto">
          <a:xfrm>
            <a:off x="947928" y="1371600"/>
            <a:ext cx="2209800" cy="5257800"/>
          </a:xfrm>
          <a:prstGeom prst="rect">
            <a:avLst/>
          </a:prstGeom>
          <a:noFill/>
          <a:ln w="9525">
            <a:noFill/>
            <a:miter lim="800000"/>
            <a:headEnd/>
            <a:tailEnd/>
          </a:ln>
        </p:spPr>
        <p:txBody>
          <a:bodyPr/>
          <a:lstStyle/>
          <a:p>
            <a:pPr>
              <a:spcBef>
                <a:spcPct val="20000"/>
              </a:spcBef>
              <a:buClr>
                <a:schemeClr val="accent1"/>
              </a:buClr>
              <a:buSzPct val="80000"/>
              <a:buFont typeface="Wingdings" pitchFamily="2" charset="2"/>
              <a:buNone/>
            </a:pPr>
            <a:r>
              <a:rPr lang="es-MX" sz="2800" b="1" dirty="0" smtClean="0">
                <a:latin typeface="Arial" charset="0"/>
              </a:rPr>
              <a:t>Ferretería</a:t>
            </a:r>
            <a:r>
              <a:rPr lang="es-MX" sz="2800" dirty="0" smtClean="0">
                <a:latin typeface="Arial" charset="0"/>
              </a:rPr>
              <a:t>:</a:t>
            </a:r>
            <a:endParaRPr lang="es-MX" sz="2800" dirty="0">
              <a:latin typeface="Arial" charset="0"/>
            </a:endParaRPr>
          </a:p>
          <a:p>
            <a:pPr>
              <a:spcBef>
                <a:spcPct val="20000"/>
              </a:spcBef>
              <a:buClr>
                <a:schemeClr val="accent1"/>
              </a:buClr>
              <a:buSzPct val="80000"/>
              <a:buFont typeface="Wingdings" pitchFamily="2" charset="2"/>
              <a:buChar char="n"/>
            </a:pPr>
            <a:r>
              <a:rPr lang="es-MX" sz="2800" dirty="0" smtClean="0">
                <a:latin typeface="Arial" charset="0"/>
              </a:rPr>
              <a:t>Artículos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Familias</a:t>
            </a:r>
          </a:p>
          <a:p>
            <a:pPr>
              <a:spcBef>
                <a:spcPct val="20000"/>
              </a:spcBef>
              <a:buClr>
                <a:schemeClr val="accent1"/>
              </a:buClr>
              <a:buSzPct val="80000"/>
              <a:buFont typeface="Wingdings" pitchFamily="2" charset="2"/>
              <a:buChar char="n"/>
            </a:pPr>
            <a:r>
              <a:rPr lang="es-MX" sz="2800" dirty="0" smtClean="0">
                <a:latin typeface="Arial" charset="0"/>
              </a:rPr>
              <a:t>Ferreterías</a:t>
            </a:r>
            <a:endParaRPr lang="es-MX" sz="2800" dirty="0">
              <a:latin typeface="Arial" charset="0"/>
            </a:endParaRPr>
          </a:p>
          <a:p>
            <a:pPr>
              <a:spcBef>
                <a:spcPct val="20000"/>
              </a:spcBef>
              <a:buClr>
                <a:schemeClr val="accent1"/>
              </a:buClr>
              <a:buSzPct val="80000"/>
              <a:buFont typeface="Wingdings" pitchFamily="2" charset="2"/>
              <a:buChar char="n"/>
            </a:pPr>
            <a:r>
              <a:rPr lang="es-MX" sz="2800" dirty="0">
                <a:latin typeface="Arial" charset="0"/>
              </a:rPr>
              <a:t>Empleados</a:t>
            </a:r>
          </a:p>
          <a:p>
            <a:pPr>
              <a:spcBef>
                <a:spcPct val="20000"/>
              </a:spcBef>
              <a:buClr>
                <a:schemeClr val="accent1"/>
              </a:buClr>
              <a:buSzPct val="80000"/>
              <a:buFont typeface="Wingdings" pitchFamily="2" charset="2"/>
              <a:buChar char="n"/>
            </a:pPr>
            <a:r>
              <a:rPr lang="es-MX" sz="2800" dirty="0">
                <a:latin typeface="Arial" charset="0"/>
              </a:rPr>
              <a:t>Clientes</a:t>
            </a:r>
          </a:p>
          <a:p>
            <a:pPr>
              <a:spcBef>
                <a:spcPct val="20000"/>
              </a:spcBef>
              <a:buClr>
                <a:schemeClr val="accent1"/>
              </a:buClr>
              <a:buSzPct val="80000"/>
              <a:buFont typeface="Wingdings" pitchFamily="2" charset="2"/>
              <a:buChar char="n"/>
            </a:pPr>
            <a:r>
              <a:rPr lang="es-MX" sz="2800" dirty="0">
                <a:latin typeface="Arial" charset="0"/>
              </a:rPr>
              <a:t>Zonas</a:t>
            </a:r>
          </a:p>
          <a:p>
            <a:pPr>
              <a:spcBef>
                <a:spcPct val="20000"/>
              </a:spcBef>
              <a:buClr>
                <a:schemeClr val="accent1"/>
              </a:buClr>
              <a:buSzPct val="80000"/>
              <a:buFont typeface="Wingdings" pitchFamily="2" charset="2"/>
              <a:buChar char="n"/>
            </a:pPr>
            <a:r>
              <a:rPr lang="es-MX" sz="2800" dirty="0">
                <a:latin typeface="Arial" charset="0"/>
              </a:rPr>
              <a:t>Colonias</a:t>
            </a:r>
          </a:p>
          <a:p>
            <a:pPr>
              <a:spcBef>
                <a:spcPct val="20000"/>
              </a:spcBef>
              <a:buClr>
                <a:schemeClr val="accent1"/>
              </a:buClr>
              <a:buSzPct val="80000"/>
              <a:buFont typeface="Wingdings" pitchFamily="2" charset="2"/>
              <a:buChar char="n"/>
            </a:pPr>
            <a:r>
              <a:rPr lang="es-MX" sz="2800" dirty="0" smtClean="0">
                <a:latin typeface="Arial" charset="0"/>
              </a:rPr>
              <a:t>Municipios</a:t>
            </a:r>
          </a:p>
          <a:p>
            <a:pPr>
              <a:spcBef>
                <a:spcPct val="20000"/>
              </a:spcBef>
              <a:buClr>
                <a:schemeClr val="accent1"/>
              </a:buClr>
              <a:buSzPct val="80000"/>
              <a:buFont typeface="Wingdings" pitchFamily="2" charset="2"/>
              <a:buChar char="n"/>
            </a:pPr>
            <a:r>
              <a:rPr lang="es-MX" sz="2800" dirty="0" smtClean="0">
                <a:latin typeface="Arial" charset="0"/>
              </a:rPr>
              <a:t>Ventas</a:t>
            </a:r>
          </a:p>
          <a:p>
            <a:pPr>
              <a:spcBef>
                <a:spcPct val="20000"/>
              </a:spcBef>
              <a:buClr>
                <a:schemeClr val="accent1"/>
              </a:buClr>
              <a:buSzPct val="80000"/>
              <a:buFont typeface="Wingdings" pitchFamily="2" charset="2"/>
              <a:buNone/>
            </a:pPr>
            <a:endParaRPr lang="es-ES" sz="2800" dirty="0">
              <a:latin typeface="Arial" charset="0"/>
            </a:endParaRPr>
          </a:p>
        </p:txBody>
      </p:sp>
    </p:spTree>
    <p:extLst>
      <p:ext uri="{BB962C8B-B14F-4D97-AF65-F5344CB8AC3E}">
        <p14:creationId xmlns:p14="http://schemas.microsoft.com/office/powerpoint/2010/main" val="199259215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68</a:t>
            </a:fld>
            <a:endParaRPr lang="es-ES"/>
          </a:p>
        </p:txBody>
      </p:sp>
      <p:grpSp>
        <p:nvGrpSpPr>
          <p:cNvPr id="3" name="12 Grupo"/>
          <p:cNvGrpSpPr/>
          <p:nvPr/>
        </p:nvGrpSpPr>
        <p:grpSpPr>
          <a:xfrm>
            <a:off x="272472" y="1559080"/>
            <a:ext cx="2592288" cy="3022048"/>
            <a:chOff x="899592" y="1628800"/>
            <a:chExt cx="2592288" cy="3022048"/>
          </a:xfrm>
          <a:solidFill>
            <a:schemeClr val="accent3"/>
          </a:solidFill>
        </p:grpSpPr>
        <p:sp>
          <p:nvSpPr>
            <p:cNvPr id="5" name="Rectangle 4"/>
            <p:cNvSpPr>
              <a:spLocks noChangeArrowheads="1"/>
            </p:cNvSpPr>
            <p:nvPr/>
          </p:nvSpPr>
          <p:spPr bwMode="auto">
            <a:xfrm>
              <a:off x="899592" y="1628800"/>
              <a:ext cx="2592288" cy="3022048"/>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Artículos</a:t>
              </a:r>
            </a:p>
            <a:p>
              <a:pPr>
                <a:spcBef>
                  <a:spcPct val="20000"/>
                </a:spcBef>
                <a:buClr>
                  <a:schemeClr val="accent1"/>
                </a:buClr>
                <a:buSzPct val="80000"/>
              </a:pPr>
              <a:r>
                <a:rPr lang="es-MX" sz="2800" u="sng" dirty="0" smtClean="0">
                  <a:latin typeface="Arial" charset="0"/>
                </a:rPr>
                <a:t>ArtID</a:t>
              </a:r>
            </a:p>
            <a:p>
              <a:pPr>
                <a:spcBef>
                  <a:spcPct val="20000"/>
                </a:spcBef>
                <a:buClr>
                  <a:schemeClr val="accent1"/>
                </a:buClr>
                <a:buSzPct val="80000"/>
              </a:pPr>
              <a:r>
                <a:rPr lang="es-ES" sz="2800" dirty="0" smtClean="0">
                  <a:latin typeface="Arial" charset="0"/>
                </a:rPr>
                <a:t>ArtNombre</a:t>
              </a:r>
            </a:p>
            <a:p>
              <a:pPr>
                <a:spcBef>
                  <a:spcPct val="20000"/>
                </a:spcBef>
                <a:buClr>
                  <a:schemeClr val="accent1"/>
                </a:buClr>
                <a:buSzPct val="80000"/>
              </a:pPr>
              <a:r>
                <a:rPr lang="es-ES" sz="2800" dirty="0" smtClean="0">
                  <a:latin typeface="Arial" charset="0"/>
                </a:rPr>
                <a:t>ArtDescripción</a:t>
              </a:r>
            </a:p>
            <a:p>
              <a:pPr>
                <a:spcBef>
                  <a:spcPct val="20000"/>
                </a:spcBef>
                <a:buClr>
                  <a:schemeClr val="accent1"/>
                </a:buClr>
                <a:buSzPct val="80000"/>
              </a:pPr>
              <a:r>
                <a:rPr lang="es-ES" sz="2800" dirty="0" err="1" smtClean="0">
                  <a:latin typeface="Arial" charset="0"/>
                </a:rPr>
                <a:t>ArtPrecio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46896" y="1570128"/>
            <a:ext cx="2808312" cy="2088232"/>
            <a:chOff x="3779912" y="1556792"/>
            <a:chExt cx="2808312" cy="2088232"/>
          </a:xfrm>
        </p:grpSpPr>
        <p:sp>
          <p:nvSpPr>
            <p:cNvPr id="9" name="Rectangle 4"/>
            <p:cNvSpPr>
              <a:spLocks noChangeArrowheads="1"/>
            </p:cNvSpPr>
            <p:nvPr/>
          </p:nvSpPr>
          <p:spPr bwMode="auto">
            <a:xfrm>
              <a:off x="3779912" y="1556792"/>
              <a:ext cx="2808312" cy="2088232"/>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Familias</a:t>
              </a:r>
            </a:p>
            <a:p>
              <a:pPr>
                <a:spcBef>
                  <a:spcPct val="20000"/>
                </a:spcBef>
                <a:buClr>
                  <a:schemeClr val="accent1"/>
                </a:buClr>
                <a:buSzPct val="80000"/>
              </a:pPr>
              <a:r>
                <a:rPr lang="es-MX" sz="2800" u="sng" dirty="0" err="1" smtClean="0">
                  <a:latin typeface="Arial" charset="0"/>
                </a:rPr>
                <a:t>FamID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FamNombre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FamDescripción</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779912" y="2060848"/>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6640" y="1556792"/>
            <a:ext cx="2592288" cy="2664296"/>
            <a:chOff x="899592" y="1628800"/>
            <a:chExt cx="2592288" cy="2664296"/>
          </a:xfrm>
          <a:solidFill>
            <a:schemeClr val="accent3"/>
          </a:solidFill>
        </p:grpSpPr>
        <p:sp>
          <p:nvSpPr>
            <p:cNvPr id="15" name="Rectangle 4"/>
            <p:cNvSpPr>
              <a:spLocks noChangeArrowheads="1"/>
            </p:cNvSpPr>
            <p:nvPr/>
          </p:nvSpPr>
          <p:spPr bwMode="auto">
            <a:xfrm>
              <a:off x="899592" y="1628800"/>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err="1" smtClean="0">
                  <a:latin typeface="Arial" charset="0"/>
                </a:rPr>
                <a:t>Ferreterias</a:t>
              </a:r>
              <a:endParaRPr lang="es-MX" sz="2800" dirty="0" smtClean="0">
                <a:latin typeface="Arial" charset="0"/>
              </a:endParaRPr>
            </a:p>
            <a:p>
              <a:pPr>
                <a:spcBef>
                  <a:spcPct val="20000"/>
                </a:spcBef>
                <a:buClr>
                  <a:schemeClr val="accent1"/>
                </a:buClr>
                <a:buSzPct val="80000"/>
              </a:pPr>
              <a:r>
                <a:rPr lang="es-MX" sz="2800" u="sng" dirty="0" err="1" smtClean="0">
                  <a:latin typeface="Arial" charset="0"/>
                </a:rPr>
                <a:t>FerrID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FerrNombre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FerrTelefono</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8036636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69</a:t>
            </a:fld>
            <a:endParaRPr lang="es-ES"/>
          </a:p>
        </p:txBody>
      </p:sp>
      <p:grpSp>
        <p:nvGrpSpPr>
          <p:cNvPr id="16" name="15 Grupo"/>
          <p:cNvGrpSpPr/>
          <p:nvPr/>
        </p:nvGrpSpPr>
        <p:grpSpPr>
          <a:xfrm>
            <a:off x="81584" y="73152"/>
            <a:ext cx="3482304" cy="6555016"/>
            <a:chOff x="776528" y="73152"/>
            <a:chExt cx="3003384" cy="6555016"/>
          </a:xfrm>
        </p:grpSpPr>
        <p:sp>
          <p:nvSpPr>
            <p:cNvPr id="5" name="Rectangle 4"/>
            <p:cNvSpPr>
              <a:spLocks noChangeArrowheads="1"/>
            </p:cNvSpPr>
            <p:nvPr/>
          </p:nvSpPr>
          <p:spPr bwMode="auto">
            <a:xfrm>
              <a:off x="776528" y="73152"/>
              <a:ext cx="3003384" cy="6555016"/>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Empleados</a:t>
              </a:r>
            </a:p>
            <a:p>
              <a:pPr>
                <a:spcBef>
                  <a:spcPct val="20000"/>
                </a:spcBef>
                <a:buClr>
                  <a:schemeClr val="accent1"/>
                </a:buClr>
                <a:buSzPct val="80000"/>
              </a:pPr>
              <a:r>
                <a:rPr lang="es-MX" sz="2800" u="sng" dirty="0" err="1" smtClean="0">
                  <a:latin typeface="Arial" charset="0"/>
                </a:rPr>
                <a:t>EmpID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EmpNombre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EmpDomicilio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EmpTelefono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EmpCelular</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EmpFechaIngreso</a:t>
              </a:r>
              <a:endParaRPr lang="es-ES" sz="2800" dirty="0" smtClean="0">
                <a:latin typeface="Arial" charset="0"/>
              </a:endParaRPr>
            </a:p>
            <a:p>
              <a:pPr>
                <a:spcBef>
                  <a:spcPct val="20000"/>
                </a:spcBef>
                <a:buClr>
                  <a:schemeClr val="accent1"/>
                </a:buClr>
                <a:buSzPct val="80000"/>
              </a:pPr>
              <a:r>
                <a:rPr lang="es-ES" dirty="0" err="1" smtClean="0">
                  <a:latin typeface="Arial" charset="0"/>
                </a:rPr>
                <a:t>EmpFechaNacimiento</a:t>
              </a:r>
              <a:endParaRPr lang="es-ES" dirty="0" smtClean="0">
                <a:latin typeface="Arial" charset="0"/>
              </a:endParaRPr>
            </a:p>
            <a:p>
              <a:pPr>
                <a:spcBef>
                  <a:spcPct val="20000"/>
                </a:spcBef>
                <a:buClr>
                  <a:schemeClr val="accent1"/>
                </a:buClr>
                <a:buSzPct val="80000"/>
              </a:pPr>
              <a:endParaRPr lang="es-ES" dirty="0">
                <a:solidFill>
                  <a:srgbClr val="FF0000"/>
                </a:solidFill>
                <a:latin typeface="Arial" charset="0"/>
              </a:endParaRPr>
            </a:p>
          </p:txBody>
        </p:sp>
        <p:cxnSp>
          <p:nvCxnSpPr>
            <p:cNvPr id="8" name="7 Conector recto"/>
            <p:cNvCxnSpPr/>
            <p:nvPr/>
          </p:nvCxnSpPr>
          <p:spPr bwMode="auto">
            <a:xfrm>
              <a:off x="803200" y="620688"/>
              <a:ext cx="297671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17" name="16 Grupo"/>
          <p:cNvGrpSpPr/>
          <p:nvPr/>
        </p:nvGrpSpPr>
        <p:grpSpPr>
          <a:xfrm>
            <a:off x="3757424" y="60960"/>
            <a:ext cx="3622888" cy="6680408"/>
            <a:chOff x="1280584" y="73152"/>
            <a:chExt cx="3622888" cy="6680408"/>
          </a:xfrm>
        </p:grpSpPr>
        <p:sp>
          <p:nvSpPr>
            <p:cNvPr id="18" name="Rectangle 4"/>
            <p:cNvSpPr>
              <a:spLocks noChangeArrowheads="1"/>
            </p:cNvSpPr>
            <p:nvPr/>
          </p:nvSpPr>
          <p:spPr bwMode="auto">
            <a:xfrm>
              <a:off x="1280584" y="73152"/>
              <a:ext cx="3622888" cy="6680408"/>
            </a:xfrm>
            <a:prstGeom prst="rect">
              <a:avLst/>
            </a:prstGeom>
            <a:solidFill>
              <a:schemeClr val="accent3"/>
            </a:solid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Clientes</a:t>
              </a:r>
            </a:p>
            <a:p>
              <a:pPr>
                <a:spcBef>
                  <a:spcPct val="20000"/>
                </a:spcBef>
                <a:buClr>
                  <a:schemeClr val="accent1"/>
                </a:buClr>
                <a:buSzPct val="80000"/>
              </a:pPr>
              <a:r>
                <a:rPr lang="es-MX" sz="2800" u="sng" dirty="0" err="1" smtClean="0">
                  <a:latin typeface="Arial" charset="0"/>
                </a:rPr>
                <a:t>CteID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CteNombre</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CteApePat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CteApeMat</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CteDom</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CteTel</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CteCel</a:t>
              </a:r>
              <a:r>
                <a:rPr lang="es-ES" sz="2800" dirty="0" smtClean="0">
                  <a:latin typeface="Arial" charset="0"/>
                </a:rPr>
                <a:t> </a:t>
              </a:r>
            </a:p>
            <a:p>
              <a:pPr>
                <a:spcBef>
                  <a:spcPct val="20000"/>
                </a:spcBef>
                <a:buClr>
                  <a:schemeClr val="accent1"/>
                </a:buClr>
                <a:buSzPct val="80000"/>
              </a:pPr>
              <a:r>
                <a:rPr lang="es-ES" sz="2800" dirty="0" err="1" smtClean="0">
                  <a:latin typeface="Arial" charset="0"/>
                </a:rPr>
                <a:t>CteRFC</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CteCurp</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CteFechaNacimiento</a:t>
              </a:r>
              <a:endParaRPr lang="es-ES" sz="2800" dirty="0" smtClean="0">
                <a:latin typeface="Arial" charset="0"/>
              </a:endParaRPr>
            </a:p>
            <a:p>
              <a:pPr>
                <a:spcBef>
                  <a:spcPct val="20000"/>
                </a:spcBef>
                <a:buClr>
                  <a:schemeClr val="accent1"/>
                </a:buClr>
                <a:buSzPct val="80000"/>
              </a:pPr>
              <a:r>
                <a:rPr lang="es-ES" sz="2800" dirty="0" err="1" smtClean="0">
                  <a:latin typeface="Arial" charset="0"/>
                </a:rPr>
                <a:t>CteSexo</a:t>
              </a:r>
              <a:endParaRPr lang="es-ES" sz="2800" dirty="0" smtClean="0">
                <a:latin typeface="Arial" charset="0"/>
              </a:endParaRPr>
            </a:p>
            <a:p>
              <a:pPr>
                <a:spcBef>
                  <a:spcPct val="20000"/>
                </a:spcBef>
                <a:buClr>
                  <a:schemeClr val="accent1"/>
                </a:buClr>
                <a:buSzPct val="80000"/>
              </a:pPr>
              <a:endParaRPr lang="es-ES" sz="2800" dirty="0" smtClean="0">
                <a:solidFill>
                  <a:srgbClr val="FF0000"/>
                </a:solidFill>
                <a:latin typeface="Arial" charset="0"/>
              </a:endParaRPr>
            </a:p>
            <a:p>
              <a:pPr>
                <a:spcBef>
                  <a:spcPct val="20000"/>
                </a:spcBef>
                <a:buClr>
                  <a:schemeClr val="accent1"/>
                </a:buClr>
                <a:buSzPct val="80000"/>
              </a:pPr>
              <a:endParaRPr lang="es-ES" sz="2800" dirty="0">
                <a:latin typeface="Arial" charset="0"/>
              </a:endParaRPr>
            </a:p>
          </p:txBody>
        </p:sp>
        <p:cxnSp>
          <p:nvCxnSpPr>
            <p:cNvPr id="19" name="18 Conector recto"/>
            <p:cNvCxnSpPr/>
            <p:nvPr/>
          </p:nvCxnSpPr>
          <p:spPr bwMode="auto">
            <a:xfrm>
              <a:off x="1303072" y="620688"/>
              <a:ext cx="3596216" cy="12192"/>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15168760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7</a:t>
            </a:fld>
            <a:endParaRPr lang="es-ES"/>
          </a:p>
        </p:txBody>
      </p:sp>
      <p:sp>
        <p:nvSpPr>
          <p:cNvPr id="70658" name="Rectangle 2"/>
          <p:cNvSpPr>
            <a:spLocks noGrp="1" noChangeArrowheads="1"/>
          </p:cNvSpPr>
          <p:nvPr>
            <p:ph type="title"/>
          </p:nvPr>
        </p:nvSpPr>
        <p:spPr/>
        <p:txBody>
          <a:bodyPr/>
          <a:lstStyle/>
          <a:p>
            <a:r>
              <a:rPr lang="es-MX" dirty="0"/>
              <a:t>Modelo de </a:t>
            </a:r>
            <a:r>
              <a:rPr lang="es-MX" dirty="0" smtClean="0"/>
              <a:t>datos: Clasificación</a:t>
            </a:r>
            <a:endParaRPr lang="es-ES" dirty="0"/>
          </a:p>
        </p:txBody>
      </p:sp>
      <p:sp>
        <p:nvSpPr>
          <p:cNvPr id="70659" name="Rectangle 3"/>
          <p:cNvSpPr>
            <a:spLocks noGrp="1" noChangeArrowheads="1"/>
          </p:cNvSpPr>
          <p:nvPr>
            <p:ph type="body" idx="1"/>
          </p:nvPr>
        </p:nvSpPr>
        <p:spPr/>
        <p:txBody>
          <a:bodyPr/>
          <a:lstStyle/>
          <a:p>
            <a:r>
              <a:rPr lang="es-MX" sz="2100" b="1" dirty="0" smtClean="0"/>
              <a:t>1.- Modelos de Datos Conceptuales</a:t>
            </a:r>
            <a:r>
              <a:rPr lang="es-MX" sz="2100" dirty="0" smtClean="0"/>
              <a:t>: Son los orientados a la descripción de estructuras de datos y restricciones de integridad. Se usan fundamentalmente durante la etapa de Análisis de un problema dado y están orientados a representar los elementos que intervienen en ese problema y sus relaciones. El ejemplo más típico es el </a:t>
            </a:r>
            <a:r>
              <a:rPr lang="es-MX" sz="2100" b="1" dirty="0" smtClean="0"/>
              <a:t>modelo entidad-relación</a:t>
            </a:r>
            <a:r>
              <a:rPr lang="es-MX" sz="2100" dirty="0" smtClean="0"/>
              <a:t>. </a:t>
            </a:r>
          </a:p>
          <a:p>
            <a:r>
              <a:rPr lang="es-MX" sz="2100" b="1" dirty="0" smtClean="0"/>
              <a:t>2.- Modelos de Datos Lógicos: </a:t>
            </a:r>
            <a:r>
              <a:rPr lang="es-MX" sz="2100" dirty="0" smtClean="0"/>
              <a:t>Son orientados a las operaciones más que a la descripción de una realidad. Usualmente están implementados en algún manejador de base de datos. El ejemplo más típico es el </a:t>
            </a:r>
            <a:r>
              <a:rPr lang="es-MX" sz="2100" b="1" dirty="0" smtClean="0"/>
              <a:t>modelo relacional</a:t>
            </a:r>
            <a:r>
              <a:rPr lang="es-MX" sz="2100" dirty="0" smtClean="0"/>
              <a:t>, que cuenta con la particularidad de contar también con buenas características conceptuales como la normalización de la base de datos. </a:t>
            </a:r>
          </a:p>
          <a:p>
            <a:r>
              <a:rPr lang="es-MX" sz="2100" b="1" dirty="0" smtClean="0"/>
              <a:t>3.- Modelos de Datos Físicos:</a:t>
            </a:r>
            <a:r>
              <a:rPr lang="es-MX" sz="2100" dirty="0" smtClean="0"/>
              <a:t> Son estructuras de datos a bajo nivel implementadas dentro del propio manejador. </a:t>
            </a:r>
            <a:endParaRPr lang="es-ES" sz="2100"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Atributos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70</a:t>
            </a:fld>
            <a:endParaRPr lang="es-ES"/>
          </a:p>
        </p:txBody>
      </p:sp>
      <p:grpSp>
        <p:nvGrpSpPr>
          <p:cNvPr id="3" name="12 Grupo"/>
          <p:cNvGrpSpPr/>
          <p:nvPr/>
        </p:nvGrpSpPr>
        <p:grpSpPr>
          <a:xfrm>
            <a:off x="224790" y="1425668"/>
            <a:ext cx="2639970" cy="2157952"/>
            <a:chOff x="851910" y="1464084"/>
            <a:chExt cx="2639970" cy="2664296"/>
          </a:xfrm>
          <a:solidFill>
            <a:schemeClr val="accent3"/>
          </a:solidFill>
        </p:grpSpPr>
        <p:sp>
          <p:nvSpPr>
            <p:cNvPr id="5" name="Rectangle 4"/>
            <p:cNvSpPr>
              <a:spLocks noChangeArrowheads="1"/>
            </p:cNvSpPr>
            <p:nvPr/>
          </p:nvSpPr>
          <p:spPr bwMode="auto">
            <a:xfrm>
              <a:off x="851910" y="1464084"/>
              <a:ext cx="2592288" cy="2664296"/>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Zonas</a:t>
              </a:r>
            </a:p>
            <a:p>
              <a:pPr>
                <a:spcBef>
                  <a:spcPct val="20000"/>
                </a:spcBef>
                <a:buClr>
                  <a:schemeClr val="accent1"/>
                </a:buClr>
                <a:buSzPct val="80000"/>
              </a:pPr>
              <a:r>
                <a:rPr lang="es-MX" sz="2800" u="sng" dirty="0" err="1" smtClean="0">
                  <a:latin typeface="Arial" charset="0"/>
                </a:rPr>
                <a:t>ZonaID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ZonaNombre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8" name="7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6" name="11 Grupo"/>
          <p:cNvGrpSpPr/>
          <p:nvPr/>
        </p:nvGrpSpPr>
        <p:grpSpPr>
          <a:xfrm>
            <a:off x="3206544" y="1425668"/>
            <a:ext cx="2829148" cy="2650961"/>
            <a:chOff x="3629196" y="2523347"/>
            <a:chExt cx="2829148" cy="2434936"/>
          </a:xfrm>
        </p:grpSpPr>
        <p:sp>
          <p:nvSpPr>
            <p:cNvPr id="9" name="Rectangle 4"/>
            <p:cNvSpPr>
              <a:spLocks noChangeArrowheads="1"/>
            </p:cNvSpPr>
            <p:nvPr/>
          </p:nvSpPr>
          <p:spPr bwMode="auto">
            <a:xfrm>
              <a:off x="3629196" y="2523347"/>
              <a:ext cx="2808312" cy="2434936"/>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Colonias</a:t>
              </a:r>
            </a:p>
            <a:p>
              <a:pPr>
                <a:spcBef>
                  <a:spcPct val="20000"/>
                </a:spcBef>
                <a:buClr>
                  <a:schemeClr val="accent1"/>
                </a:buClr>
                <a:buSzPct val="80000"/>
              </a:pPr>
              <a:r>
                <a:rPr lang="es-MX" sz="2800" u="sng" dirty="0" smtClean="0">
                  <a:latin typeface="Arial" charset="0"/>
                </a:rPr>
                <a:t>ColID</a:t>
              </a:r>
            </a:p>
            <a:p>
              <a:pPr>
                <a:spcBef>
                  <a:spcPct val="20000"/>
                </a:spcBef>
                <a:buClr>
                  <a:schemeClr val="accent1"/>
                </a:buClr>
                <a:buSzPct val="80000"/>
              </a:pPr>
              <a:r>
                <a:rPr lang="es-ES" sz="2800" dirty="0" smtClean="0">
                  <a:latin typeface="Arial" charset="0"/>
                </a:rPr>
                <a:t>ColNombre</a:t>
              </a:r>
            </a:p>
            <a:p>
              <a:pPr>
                <a:spcBef>
                  <a:spcPct val="20000"/>
                </a:spcBef>
                <a:buClr>
                  <a:schemeClr val="accent1"/>
                </a:buClr>
                <a:buSzPct val="80000"/>
              </a:pPr>
              <a:r>
                <a:rPr lang="es-ES" sz="2800" dirty="0" smtClean="0">
                  <a:latin typeface="Arial" charset="0"/>
                </a:rPr>
                <a:t>CP</a:t>
              </a:r>
            </a:p>
            <a:p>
              <a:pPr>
                <a:spcBef>
                  <a:spcPct val="20000"/>
                </a:spcBef>
                <a:buClr>
                  <a:schemeClr val="accent1"/>
                </a:buClr>
                <a:buSzPct val="80000"/>
              </a:pPr>
              <a:endParaRPr lang="es-ES" sz="2800" dirty="0" smtClean="0">
                <a:solidFill>
                  <a:srgbClr val="FF0000"/>
                </a:solidFill>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0" name="9 Conector recto"/>
            <p:cNvCxnSpPr/>
            <p:nvPr/>
          </p:nvCxnSpPr>
          <p:spPr bwMode="auto">
            <a:xfrm flipV="1">
              <a:off x="3650032" y="3015357"/>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grpSp>
        <p:nvGrpSpPr>
          <p:cNvPr id="7" name="12 Grupo"/>
          <p:cNvGrpSpPr/>
          <p:nvPr/>
        </p:nvGrpSpPr>
        <p:grpSpPr>
          <a:xfrm>
            <a:off x="6353275" y="1425668"/>
            <a:ext cx="2592288" cy="2160240"/>
            <a:chOff x="899592" y="1628800"/>
            <a:chExt cx="2592288" cy="2448272"/>
          </a:xfrm>
          <a:solidFill>
            <a:schemeClr val="accent3"/>
          </a:solidFill>
        </p:grpSpPr>
        <p:sp>
          <p:nvSpPr>
            <p:cNvPr id="15" name="Rectangle 4"/>
            <p:cNvSpPr>
              <a:spLocks noChangeArrowheads="1"/>
            </p:cNvSpPr>
            <p:nvPr/>
          </p:nvSpPr>
          <p:spPr bwMode="auto">
            <a:xfrm>
              <a:off x="899592" y="1628800"/>
              <a:ext cx="2592288" cy="2448272"/>
            </a:xfrm>
            <a:prstGeom prst="rect">
              <a:avLst/>
            </a:prstGeom>
            <a:grp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Municipios</a:t>
              </a:r>
            </a:p>
            <a:p>
              <a:pPr>
                <a:spcBef>
                  <a:spcPct val="20000"/>
                </a:spcBef>
                <a:buClr>
                  <a:schemeClr val="accent1"/>
                </a:buClr>
                <a:buSzPct val="80000"/>
              </a:pPr>
              <a:r>
                <a:rPr lang="es-MX" sz="2800" u="sng" dirty="0" err="1" smtClean="0">
                  <a:latin typeface="Arial" charset="0"/>
                </a:rPr>
                <a:t>MunID</a:t>
              </a:r>
              <a:endParaRPr lang="es-MX" sz="2800" u="sng" dirty="0" smtClean="0">
                <a:latin typeface="Arial" charset="0"/>
              </a:endParaRPr>
            </a:p>
            <a:p>
              <a:pPr>
                <a:spcBef>
                  <a:spcPct val="20000"/>
                </a:spcBef>
                <a:buClr>
                  <a:schemeClr val="accent1"/>
                </a:buClr>
                <a:buSzPct val="80000"/>
              </a:pPr>
              <a:r>
                <a:rPr lang="es-ES" sz="2800" dirty="0" err="1" smtClean="0">
                  <a:latin typeface="Arial" charset="0"/>
                </a:rPr>
                <a:t>MunNombre</a:t>
              </a: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16" name="15 Conector recto"/>
            <p:cNvCxnSpPr/>
            <p:nvPr/>
          </p:nvCxnSpPr>
          <p:spPr bwMode="auto">
            <a:xfrm>
              <a:off x="899592" y="2132856"/>
              <a:ext cx="2592288" cy="0"/>
            </a:xfrm>
            <a:prstGeom prst="line">
              <a:avLst/>
            </a:prstGeom>
            <a:grpFill/>
            <a:ln w="9525" cap="flat" cmpd="sng" algn="ctr">
              <a:solidFill>
                <a:schemeClr val="tx1"/>
              </a:solidFill>
              <a:prstDash val="solid"/>
              <a:round/>
              <a:headEnd type="none" w="med" len="med"/>
              <a:tailEnd type="none" w="med" len="med"/>
            </a:ln>
            <a:effectLst/>
          </p:spPr>
        </p:cxnSp>
      </p:grpSp>
      <p:grpSp>
        <p:nvGrpSpPr>
          <p:cNvPr id="19" name="11 Grupo"/>
          <p:cNvGrpSpPr/>
          <p:nvPr/>
        </p:nvGrpSpPr>
        <p:grpSpPr>
          <a:xfrm>
            <a:off x="3227380" y="4761905"/>
            <a:ext cx="2808312" cy="1584176"/>
            <a:chOff x="3930628" y="4059083"/>
            <a:chExt cx="2808312" cy="2146904"/>
          </a:xfrm>
        </p:grpSpPr>
        <p:sp>
          <p:nvSpPr>
            <p:cNvPr id="20" name="Rectangle 4"/>
            <p:cNvSpPr>
              <a:spLocks noChangeArrowheads="1"/>
            </p:cNvSpPr>
            <p:nvPr/>
          </p:nvSpPr>
          <p:spPr bwMode="auto">
            <a:xfrm>
              <a:off x="3930628" y="4059083"/>
              <a:ext cx="2808312" cy="2146904"/>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2800" dirty="0" smtClean="0">
                  <a:latin typeface="Arial" charset="0"/>
                </a:rPr>
                <a:t>Ventas</a:t>
              </a:r>
            </a:p>
            <a:p>
              <a:pPr>
                <a:spcBef>
                  <a:spcPct val="20000"/>
                </a:spcBef>
                <a:buClr>
                  <a:schemeClr val="accent1"/>
                </a:buClr>
                <a:buSzPct val="80000"/>
              </a:pPr>
              <a:r>
                <a:rPr lang="es-MX" sz="2800" u="sng" dirty="0" smtClean="0">
                  <a:latin typeface="Arial" charset="0"/>
                </a:rPr>
                <a:t>Folio</a:t>
              </a:r>
            </a:p>
            <a:p>
              <a:pPr>
                <a:spcBef>
                  <a:spcPct val="20000"/>
                </a:spcBef>
                <a:buClr>
                  <a:schemeClr val="accent1"/>
                </a:buClr>
                <a:buSzPct val="80000"/>
              </a:pPr>
              <a:r>
                <a:rPr lang="es-ES" sz="2800" dirty="0" smtClean="0">
                  <a:latin typeface="Arial" charset="0"/>
                </a:rPr>
                <a:t>Fecha</a:t>
              </a:r>
            </a:p>
            <a:p>
              <a:pPr>
                <a:spcBef>
                  <a:spcPct val="20000"/>
                </a:spcBef>
                <a:buClr>
                  <a:schemeClr val="accent1"/>
                </a:buClr>
                <a:buSzPct val="80000"/>
              </a:pPr>
              <a:r>
                <a:rPr lang="es-ES" sz="2800" dirty="0" smtClean="0">
                  <a:latin typeface="Arial" charset="0"/>
                </a:rPr>
                <a:t> </a:t>
              </a:r>
            </a:p>
            <a:p>
              <a:pPr>
                <a:spcBef>
                  <a:spcPct val="20000"/>
                </a:spcBef>
                <a:buClr>
                  <a:schemeClr val="accent1"/>
                </a:buClr>
                <a:buSzPct val="80000"/>
              </a:pPr>
              <a:endParaRPr lang="es-ES" sz="2800" dirty="0" smtClean="0">
                <a:latin typeface="Arial" charset="0"/>
              </a:endParaRPr>
            </a:p>
            <a:p>
              <a:pPr>
                <a:spcBef>
                  <a:spcPct val="20000"/>
                </a:spcBef>
                <a:buClr>
                  <a:schemeClr val="accent1"/>
                </a:buClr>
                <a:buSzPct val="80000"/>
              </a:pPr>
              <a:endParaRPr lang="es-ES" sz="2800" dirty="0">
                <a:latin typeface="Arial" charset="0"/>
              </a:endParaRPr>
            </a:p>
          </p:txBody>
        </p:sp>
        <p:cxnSp>
          <p:nvCxnSpPr>
            <p:cNvPr id="21" name="20 Conector recto"/>
            <p:cNvCxnSpPr/>
            <p:nvPr/>
          </p:nvCxnSpPr>
          <p:spPr bwMode="auto">
            <a:xfrm flipV="1">
              <a:off x="3930628" y="4679562"/>
              <a:ext cx="2808312" cy="11048"/>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2437709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71</a:t>
            </a:fld>
            <a:endParaRPr lang="es-ES"/>
          </a:p>
        </p:txBody>
      </p:sp>
      <p:sp>
        <p:nvSpPr>
          <p:cNvPr id="3" name="Título 2"/>
          <p:cNvSpPr>
            <a:spLocks noGrp="1"/>
          </p:cNvSpPr>
          <p:nvPr>
            <p:ph type="title"/>
          </p:nvPr>
        </p:nvSpPr>
        <p:spPr/>
        <p:txBody>
          <a:bodyPr/>
          <a:lstStyle/>
          <a:p>
            <a:endParaRPr lang="es-MX"/>
          </a:p>
        </p:txBody>
      </p:sp>
      <p:pic>
        <p:nvPicPr>
          <p:cNvPr id="5" name="Imagen 4"/>
          <p:cNvPicPr>
            <a:picLocks noChangeAspect="1"/>
          </p:cNvPicPr>
          <p:nvPr/>
        </p:nvPicPr>
        <p:blipFill>
          <a:blip r:embed="rId2"/>
          <a:stretch>
            <a:fillRect/>
          </a:stretch>
        </p:blipFill>
        <p:spPr>
          <a:xfrm>
            <a:off x="1676522" y="3233811"/>
            <a:ext cx="1298844" cy="1293022"/>
          </a:xfrm>
          <a:prstGeom prst="rect">
            <a:avLst/>
          </a:prstGeom>
        </p:spPr>
      </p:pic>
      <p:pic>
        <p:nvPicPr>
          <p:cNvPr id="6" name="Imagen 5"/>
          <p:cNvPicPr>
            <a:picLocks noChangeAspect="1"/>
          </p:cNvPicPr>
          <p:nvPr/>
        </p:nvPicPr>
        <p:blipFill>
          <a:blip r:embed="rId3"/>
          <a:stretch>
            <a:fillRect/>
          </a:stretch>
        </p:blipFill>
        <p:spPr>
          <a:xfrm>
            <a:off x="3492755" y="3353142"/>
            <a:ext cx="1688845" cy="1293022"/>
          </a:xfrm>
          <a:prstGeom prst="rect">
            <a:avLst/>
          </a:prstGeom>
        </p:spPr>
      </p:pic>
      <p:pic>
        <p:nvPicPr>
          <p:cNvPr id="7" name="Imagen 6"/>
          <p:cNvPicPr>
            <a:picLocks noChangeAspect="1"/>
          </p:cNvPicPr>
          <p:nvPr/>
        </p:nvPicPr>
        <p:blipFill>
          <a:blip r:embed="rId4"/>
          <a:stretch>
            <a:fillRect/>
          </a:stretch>
        </p:blipFill>
        <p:spPr>
          <a:xfrm>
            <a:off x="5771800" y="3353142"/>
            <a:ext cx="1422530" cy="2668146"/>
          </a:xfrm>
          <a:prstGeom prst="rect">
            <a:avLst/>
          </a:prstGeom>
        </p:spPr>
      </p:pic>
      <p:pic>
        <p:nvPicPr>
          <p:cNvPr id="8" name="Imagen 7"/>
          <p:cNvPicPr>
            <a:picLocks noChangeAspect="1"/>
          </p:cNvPicPr>
          <p:nvPr/>
        </p:nvPicPr>
        <p:blipFill>
          <a:blip r:embed="rId5"/>
          <a:stretch>
            <a:fillRect/>
          </a:stretch>
        </p:blipFill>
        <p:spPr>
          <a:xfrm>
            <a:off x="3492755" y="36241"/>
            <a:ext cx="1688845" cy="2921062"/>
          </a:xfrm>
          <a:prstGeom prst="rect">
            <a:avLst/>
          </a:prstGeom>
        </p:spPr>
      </p:pic>
      <p:pic>
        <p:nvPicPr>
          <p:cNvPr id="9" name="Imagen 8"/>
          <p:cNvPicPr>
            <a:picLocks noChangeAspect="1"/>
          </p:cNvPicPr>
          <p:nvPr/>
        </p:nvPicPr>
        <p:blipFill>
          <a:blip r:embed="rId6"/>
          <a:stretch>
            <a:fillRect/>
          </a:stretch>
        </p:blipFill>
        <p:spPr>
          <a:xfrm>
            <a:off x="-52223" y="3340743"/>
            <a:ext cx="1261869" cy="952354"/>
          </a:xfrm>
          <a:prstGeom prst="rect">
            <a:avLst/>
          </a:prstGeom>
        </p:spPr>
      </p:pic>
      <p:pic>
        <p:nvPicPr>
          <p:cNvPr id="10" name="Imagen 9"/>
          <p:cNvPicPr>
            <a:picLocks noChangeAspect="1"/>
          </p:cNvPicPr>
          <p:nvPr/>
        </p:nvPicPr>
        <p:blipFill>
          <a:blip r:embed="rId7"/>
          <a:stretch>
            <a:fillRect/>
          </a:stretch>
        </p:blipFill>
        <p:spPr>
          <a:xfrm>
            <a:off x="3495784" y="4998598"/>
            <a:ext cx="1685816" cy="1742770"/>
          </a:xfrm>
          <a:prstGeom prst="rect">
            <a:avLst/>
          </a:prstGeom>
        </p:spPr>
      </p:pic>
      <p:pic>
        <p:nvPicPr>
          <p:cNvPr id="11" name="Imagen 10"/>
          <p:cNvPicPr>
            <a:picLocks noChangeAspect="1"/>
          </p:cNvPicPr>
          <p:nvPr/>
        </p:nvPicPr>
        <p:blipFill>
          <a:blip r:embed="rId8"/>
          <a:stretch>
            <a:fillRect/>
          </a:stretch>
        </p:blipFill>
        <p:spPr>
          <a:xfrm>
            <a:off x="7784530" y="3340743"/>
            <a:ext cx="1294112" cy="1079158"/>
          </a:xfrm>
          <a:prstGeom prst="rect">
            <a:avLst/>
          </a:prstGeom>
        </p:spPr>
      </p:pic>
      <p:pic>
        <p:nvPicPr>
          <p:cNvPr id="12" name="Imagen 11"/>
          <p:cNvPicPr>
            <a:picLocks noChangeAspect="1"/>
          </p:cNvPicPr>
          <p:nvPr/>
        </p:nvPicPr>
        <p:blipFill>
          <a:blip r:embed="rId9"/>
          <a:stretch>
            <a:fillRect/>
          </a:stretch>
        </p:blipFill>
        <p:spPr>
          <a:xfrm>
            <a:off x="5771799" y="1527494"/>
            <a:ext cx="1435451" cy="1109418"/>
          </a:xfrm>
          <a:prstGeom prst="rect">
            <a:avLst/>
          </a:prstGeom>
        </p:spPr>
      </p:pic>
      <p:pic>
        <p:nvPicPr>
          <p:cNvPr id="13" name="Imagen 12"/>
          <p:cNvPicPr>
            <a:picLocks noChangeAspect="1"/>
          </p:cNvPicPr>
          <p:nvPr/>
        </p:nvPicPr>
        <p:blipFill>
          <a:blip r:embed="rId10"/>
          <a:stretch>
            <a:fillRect/>
          </a:stretch>
        </p:blipFill>
        <p:spPr>
          <a:xfrm>
            <a:off x="7803625" y="1531066"/>
            <a:ext cx="1313745" cy="1105846"/>
          </a:xfrm>
          <a:prstGeom prst="rect">
            <a:avLst/>
          </a:prstGeom>
        </p:spPr>
      </p:pic>
    </p:spTree>
    <p:extLst>
      <p:ext uri="{BB962C8B-B14F-4D97-AF65-F5344CB8AC3E}">
        <p14:creationId xmlns:p14="http://schemas.microsoft.com/office/powerpoint/2010/main" val="892936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72</a:t>
            </a:fld>
            <a:endParaRPr lang="es-ES"/>
          </a:p>
        </p:txBody>
      </p:sp>
      <p:sp>
        <p:nvSpPr>
          <p:cNvPr id="3" name="Título 2"/>
          <p:cNvSpPr>
            <a:spLocks noGrp="1"/>
          </p:cNvSpPr>
          <p:nvPr>
            <p:ph type="title"/>
          </p:nvPr>
        </p:nvSpPr>
        <p:spPr/>
        <p:txBody>
          <a:bodyPr/>
          <a:lstStyle/>
          <a:p>
            <a:endParaRPr lang="es-MX"/>
          </a:p>
        </p:txBody>
      </p:sp>
      <p:pic>
        <p:nvPicPr>
          <p:cNvPr id="5" name="Imagen 4"/>
          <p:cNvPicPr>
            <a:picLocks noChangeAspect="1"/>
          </p:cNvPicPr>
          <p:nvPr/>
        </p:nvPicPr>
        <p:blipFill>
          <a:blip r:embed="rId2"/>
          <a:stretch>
            <a:fillRect/>
          </a:stretch>
        </p:blipFill>
        <p:spPr>
          <a:xfrm>
            <a:off x="1685572" y="3353143"/>
            <a:ext cx="1298844" cy="1293022"/>
          </a:xfrm>
          <a:prstGeom prst="rect">
            <a:avLst/>
          </a:prstGeom>
        </p:spPr>
      </p:pic>
      <p:pic>
        <p:nvPicPr>
          <p:cNvPr id="6" name="Imagen 5"/>
          <p:cNvPicPr>
            <a:picLocks noChangeAspect="1"/>
          </p:cNvPicPr>
          <p:nvPr/>
        </p:nvPicPr>
        <p:blipFill>
          <a:blip r:embed="rId3"/>
          <a:stretch>
            <a:fillRect/>
          </a:stretch>
        </p:blipFill>
        <p:spPr>
          <a:xfrm>
            <a:off x="3492755" y="3353142"/>
            <a:ext cx="1688845" cy="1293022"/>
          </a:xfrm>
          <a:prstGeom prst="rect">
            <a:avLst/>
          </a:prstGeom>
        </p:spPr>
      </p:pic>
      <p:pic>
        <p:nvPicPr>
          <p:cNvPr id="7" name="Imagen 6"/>
          <p:cNvPicPr>
            <a:picLocks noChangeAspect="1"/>
          </p:cNvPicPr>
          <p:nvPr/>
        </p:nvPicPr>
        <p:blipFill>
          <a:blip r:embed="rId4"/>
          <a:stretch>
            <a:fillRect/>
          </a:stretch>
        </p:blipFill>
        <p:spPr>
          <a:xfrm>
            <a:off x="5771800" y="3353142"/>
            <a:ext cx="1422530" cy="2668146"/>
          </a:xfrm>
          <a:prstGeom prst="rect">
            <a:avLst/>
          </a:prstGeom>
        </p:spPr>
      </p:pic>
      <p:pic>
        <p:nvPicPr>
          <p:cNvPr id="8" name="Imagen 7"/>
          <p:cNvPicPr>
            <a:picLocks noChangeAspect="1"/>
          </p:cNvPicPr>
          <p:nvPr/>
        </p:nvPicPr>
        <p:blipFill>
          <a:blip r:embed="rId5"/>
          <a:stretch>
            <a:fillRect/>
          </a:stretch>
        </p:blipFill>
        <p:spPr>
          <a:xfrm>
            <a:off x="3492755" y="36241"/>
            <a:ext cx="1688845" cy="2921062"/>
          </a:xfrm>
          <a:prstGeom prst="rect">
            <a:avLst/>
          </a:prstGeom>
        </p:spPr>
      </p:pic>
      <p:pic>
        <p:nvPicPr>
          <p:cNvPr id="9" name="Imagen 8"/>
          <p:cNvPicPr>
            <a:picLocks noChangeAspect="1"/>
          </p:cNvPicPr>
          <p:nvPr/>
        </p:nvPicPr>
        <p:blipFill>
          <a:blip r:embed="rId6"/>
          <a:stretch>
            <a:fillRect/>
          </a:stretch>
        </p:blipFill>
        <p:spPr>
          <a:xfrm>
            <a:off x="-52223" y="3340743"/>
            <a:ext cx="1261869" cy="952354"/>
          </a:xfrm>
          <a:prstGeom prst="rect">
            <a:avLst/>
          </a:prstGeom>
        </p:spPr>
      </p:pic>
      <p:pic>
        <p:nvPicPr>
          <p:cNvPr id="10" name="Imagen 9"/>
          <p:cNvPicPr>
            <a:picLocks noChangeAspect="1"/>
          </p:cNvPicPr>
          <p:nvPr/>
        </p:nvPicPr>
        <p:blipFill>
          <a:blip r:embed="rId7"/>
          <a:stretch>
            <a:fillRect/>
          </a:stretch>
        </p:blipFill>
        <p:spPr>
          <a:xfrm>
            <a:off x="3495784" y="4998598"/>
            <a:ext cx="1685816" cy="1742770"/>
          </a:xfrm>
          <a:prstGeom prst="rect">
            <a:avLst/>
          </a:prstGeom>
        </p:spPr>
      </p:pic>
      <p:pic>
        <p:nvPicPr>
          <p:cNvPr id="11" name="Imagen 10"/>
          <p:cNvPicPr>
            <a:picLocks noChangeAspect="1"/>
          </p:cNvPicPr>
          <p:nvPr/>
        </p:nvPicPr>
        <p:blipFill>
          <a:blip r:embed="rId8"/>
          <a:stretch>
            <a:fillRect/>
          </a:stretch>
        </p:blipFill>
        <p:spPr>
          <a:xfrm>
            <a:off x="7784530" y="3340743"/>
            <a:ext cx="1294112" cy="1079158"/>
          </a:xfrm>
          <a:prstGeom prst="rect">
            <a:avLst/>
          </a:prstGeom>
        </p:spPr>
      </p:pic>
      <p:pic>
        <p:nvPicPr>
          <p:cNvPr id="12" name="Imagen 11"/>
          <p:cNvPicPr>
            <a:picLocks noChangeAspect="1"/>
          </p:cNvPicPr>
          <p:nvPr/>
        </p:nvPicPr>
        <p:blipFill>
          <a:blip r:embed="rId9"/>
          <a:stretch>
            <a:fillRect/>
          </a:stretch>
        </p:blipFill>
        <p:spPr>
          <a:xfrm>
            <a:off x="5771799" y="1527494"/>
            <a:ext cx="1435451" cy="1109418"/>
          </a:xfrm>
          <a:prstGeom prst="rect">
            <a:avLst/>
          </a:prstGeom>
        </p:spPr>
      </p:pic>
      <p:pic>
        <p:nvPicPr>
          <p:cNvPr id="13" name="Imagen 12"/>
          <p:cNvPicPr>
            <a:picLocks noChangeAspect="1"/>
          </p:cNvPicPr>
          <p:nvPr/>
        </p:nvPicPr>
        <p:blipFill>
          <a:blip r:embed="rId10"/>
          <a:stretch>
            <a:fillRect/>
          </a:stretch>
        </p:blipFill>
        <p:spPr>
          <a:xfrm>
            <a:off x="7803625" y="1531066"/>
            <a:ext cx="1313745" cy="1105846"/>
          </a:xfrm>
          <a:prstGeom prst="rect">
            <a:avLst/>
          </a:prstGeom>
        </p:spPr>
      </p:pic>
      <p:cxnSp>
        <p:nvCxnSpPr>
          <p:cNvPr id="17" name="Conector recto 16"/>
          <p:cNvCxnSpPr>
            <a:stCxn id="8" idx="2"/>
            <a:endCxn id="6" idx="0"/>
          </p:cNvCxnSpPr>
          <p:nvPr/>
        </p:nvCxnSpPr>
        <p:spPr bwMode="auto">
          <a:xfrm>
            <a:off x="4337178" y="2957303"/>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3" name="Conector recto 22"/>
          <p:cNvCxnSpPr/>
          <p:nvPr/>
        </p:nvCxnSpPr>
        <p:spPr bwMode="auto">
          <a:xfrm>
            <a:off x="4337178" y="464616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4" name="Conector recto 23"/>
          <p:cNvCxnSpPr>
            <a:stCxn id="5" idx="3"/>
            <a:endCxn id="6" idx="1"/>
          </p:cNvCxnSpPr>
          <p:nvPr/>
        </p:nvCxnSpPr>
        <p:spPr bwMode="auto">
          <a:xfrm flipV="1">
            <a:off x="2984416" y="3999653"/>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9" name="Conector recto 28"/>
          <p:cNvCxnSpPr/>
          <p:nvPr/>
        </p:nvCxnSpPr>
        <p:spPr bwMode="auto">
          <a:xfrm flipV="1">
            <a:off x="1193440" y="3997222"/>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0" name="Conector recto 29"/>
          <p:cNvCxnSpPr>
            <a:stCxn id="6" idx="3"/>
          </p:cNvCxnSpPr>
          <p:nvPr/>
        </p:nvCxnSpPr>
        <p:spPr bwMode="auto">
          <a:xfrm>
            <a:off x="5181600" y="3999653"/>
            <a:ext cx="590199" cy="6364"/>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3" name="Conector recto 32"/>
          <p:cNvCxnSpPr>
            <a:endCxn id="11" idx="1"/>
          </p:cNvCxnSpPr>
          <p:nvPr/>
        </p:nvCxnSpPr>
        <p:spPr bwMode="auto">
          <a:xfrm>
            <a:off x="7188023" y="3880322"/>
            <a:ext cx="5965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6" name="Conector recto 35"/>
          <p:cNvCxnSpPr/>
          <p:nvPr/>
        </p:nvCxnSpPr>
        <p:spPr bwMode="auto">
          <a:xfrm>
            <a:off x="5175424" y="2082203"/>
            <a:ext cx="587566"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8" name="Conector recto 37"/>
          <p:cNvCxnSpPr/>
          <p:nvPr/>
        </p:nvCxnSpPr>
        <p:spPr bwMode="auto">
          <a:xfrm flipV="1">
            <a:off x="7188023" y="1971943"/>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286472917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73</a:t>
            </a:fld>
            <a:endParaRPr lang="es-ES"/>
          </a:p>
        </p:txBody>
      </p:sp>
      <p:sp>
        <p:nvSpPr>
          <p:cNvPr id="3" name="Título 2"/>
          <p:cNvSpPr>
            <a:spLocks noGrp="1"/>
          </p:cNvSpPr>
          <p:nvPr>
            <p:ph type="title"/>
          </p:nvPr>
        </p:nvSpPr>
        <p:spPr/>
        <p:txBody>
          <a:bodyPr/>
          <a:lstStyle/>
          <a:p>
            <a:r>
              <a:rPr lang="es-MX" dirty="0" smtClean="0"/>
              <a:t>Modelo</a:t>
            </a:r>
            <a:br>
              <a:rPr lang="es-MX" dirty="0" smtClean="0"/>
            </a:br>
            <a:r>
              <a:rPr lang="es-MX" dirty="0" smtClean="0"/>
              <a:t>Conceptual</a:t>
            </a:r>
            <a:endParaRPr lang="es-MX" dirty="0"/>
          </a:p>
        </p:txBody>
      </p:sp>
      <p:pic>
        <p:nvPicPr>
          <p:cNvPr id="6" name="Imagen 5"/>
          <p:cNvPicPr>
            <a:picLocks noChangeAspect="1"/>
          </p:cNvPicPr>
          <p:nvPr/>
        </p:nvPicPr>
        <p:blipFill>
          <a:blip r:embed="rId2"/>
          <a:stretch>
            <a:fillRect/>
          </a:stretch>
        </p:blipFill>
        <p:spPr>
          <a:xfrm>
            <a:off x="3492755" y="3353142"/>
            <a:ext cx="1688845" cy="1293022"/>
          </a:xfrm>
          <a:prstGeom prst="rect">
            <a:avLst/>
          </a:prstGeom>
        </p:spPr>
      </p:pic>
      <p:pic>
        <p:nvPicPr>
          <p:cNvPr id="7" name="Imagen 6"/>
          <p:cNvPicPr>
            <a:picLocks noChangeAspect="1"/>
          </p:cNvPicPr>
          <p:nvPr/>
        </p:nvPicPr>
        <p:blipFill>
          <a:blip r:embed="rId3"/>
          <a:stretch>
            <a:fillRect/>
          </a:stretch>
        </p:blipFill>
        <p:spPr>
          <a:xfrm>
            <a:off x="5771800" y="3353142"/>
            <a:ext cx="1422530" cy="2668146"/>
          </a:xfrm>
          <a:prstGeom prst="rect">
            <a:avLst/>
          </a:prstGeom>
        </p:spPr>
      </p:pic>
      <p:pic>
        <p:nvPicPr>
          <p:cNvPr id="8" name="Imagen 7"/>
          <p:cNvPicPr>
            <a:picLocks noChangeAspect="1"/>
          </p:cNvPicPr>
          <p:nvPr/>
        </p:nvPicPr>
        <p:blipFill>
          <a:blip r:embed="rId4"/>
          <a:stretch>
            <a:fillRect/>
          </a:stretch>
        </p:blipFill>
        <p:spPr>
          <a:xfrm>
            <a:off x="3492755" y="36241"/>
            <a:ext cx="1688845" cy="2921062"/>
          </a:xfrm>
          <a:prstGeom prst="rect">
            <a:avLst/>
          </a:prstGeom>
        </p:spPr>
      </p:pic>
      <p:pic>
        <p:nvPicPr>
          <p:cNvPr id="9" name="Imagen 8"/>
          <p:cNvPicPr>
            <a:picLocks noChangeAspect="1"/>
          </p:cNvPicPr>
          <p:nvPr/>
        </p:nvPicPr>
        <p:blipFill>
          <a:blip r:embed="rId5"/>
          <a:stretch>
            <a:fillRect/>
          </a:stretch>
        </p:blipFill>
        <p:spPr>
          <a:xfrm>
            <a:off x="-52223" y="3340743"/>
            <a:ext cx="1261869" cy="952354"/>
          </a:xfrm>
          <a:prstGeom prst="rect">
            <a:avLst/>
          </a:prstGeom>
        </p:spPr>
      </p:pic>
      <p:pic>
        <p:nvPicPr>
          <p:cNvPr id="10" name="Imagen 9"/>
          <p:cNvPicPr>
            <a:picLocks noChangeAspect="1"/>
          </p:cNvPicPr>
          <p:nvPr/>
        </p:nvPicPr>
        <p:blipFill>
          <a:blip r:embed="rId6"/>
          <a:stretch>
            <a:fillRect/>
          </a:stretch>
        </p:blipFill>
        <p:spPr>
          <a:xfrm>
            <a:off x="3495784" y="4998598"/>
            <a:ext cx="1685816" cy="1742770"/>
          </a:xfrm>
          <a:prstGeom prst="rect">
            <a:avLst/>
          </a:prstGeom>
        </p:spPr>
      </p:pic>
      <p:pic>
        <p:nvPicPr>
          <p:cNvPr id="11" name="Imagen 10"/>
          <p:cNvPicPr>
            <a:picLocks noChangeAspect="1"/>
          </p:cNvPicPr>
          <p:nvPr/>
        </p:nvPicPr>
        <p:blipFill>
          <a:blip r:embed="rId7"/>
          <a:stretch>
            <a:fillRect/>
          </a:stretch>
        </p:blipFill>
        <p:spPr>
          <a:xfrm>
            <a:off x="7784530" y="3340743"/>
            <a:ext cx="1294112" cy="1079158"/>
          </a:xfrm>
          <a:prstGeom prst="rect">
            <a:avLst/>
          </a:prstGeom>
        </p:spPr>
      </p:pic>
      <p:pic>
        <p:nvPicPr>
          <p:cNvPr id="12" name="Imagen 11"/>
          <p:cNvPicPr>
            <a:picLocks noChangeAspect="1"/>
          </p:cNvPicPr>
          <p:nvPr/>
        </p:nvPicPr>
        <p:blipFill>
          <a:blip r:embed="rId8"/>
          <a:stretch>
            <a:fillRect/>
          </a:stretch>
        </p:blipFill>
        <p:spPr>
          <a:xfrm>
            <a:off x="5771799" y="1527494"/>
            <a:ext cx="1435451" cy="1109418"/>
          </a:xfrm>
          <a:prstGeom prst="rect">
            <a:avLst/>
          </a:prstGeom>
        </p:spPr>
      </p:pic>
      <p:pic>
        <p:nvPicPr>
          <p:cNvPr id="13" name="Imagen 12"/>
          <p:cNvPicPr>
            <a:picLocks noChangeAspect="1"/>
          </p:cNvPicPr>
          <p:nvPr/>
        </p:nvPicPr>
        <p:blipFill>
          <a:blip r:embed="rId9"/>
          <a:stretch>
            <a:fillRect/>
          </a:stretch>
        </p:blipFill>
        <p:spPr>
          <a:xfrm>
            <a:off x="7803625" y="1531066"/>
            <a:ext cx="1313745" cy="1105846"/>
          </a:xfrm>
          <a:prstGeom prst="rect">
            <a:avLst/>
          </a:prstGeom>
        </p:spPr>
      </p:pic>
      <p:cxnSp>
        <p:nvCxnSpPr>
          <p:cNvPr id="17" name="Conector recto 16"/>
          <p:cNvCxnSpPr>
            <a:stCxn id="8" idx="2"/>
            <a:endCxn id="6" idx="0"/>
          </p:cNvCxnSpPr>
          <p:nvPr/>
        </p:nvCxnSpPr>
        <p:spPr bwMode="auto">
          <a:xfrm>
            <a:off x="4337178" y="2957303"/>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3" name="Conector recto 22"/>
          <p:cNvCxnSpPr/>
          <p:nvPr/>
        </p:nvCxnSpPr>
        <p:spPr bwMode="auto">
          <a:xfrm>
            <a:off x="4337178" y="464616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4" name="Conector recto 23"/>
          <p:cNvCxnSpPr>
            <a:endCxn id="6" idx="1"/>
          </p:cNvCxnSpPr>
          <p:nvPr/>
        </p:nvCxnSpPr>
        <p:spPr bwMode="auto">
          <a:xfrm>
            <a:off x="2855931" y="3999559"/>
            <a:ext cx="636824" cy="94"/>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9" name="Conector recto 28"/>
          <p:cNvCxnSpPr/>
          <p:nvPr/>
        </p:nvCxnSpPr>
        <p:spPr bwMode="auto">
          <a:xfrm flipV="1">
            <a:off x="1193440" y="3997222"/>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0" name="Conector recto 29"/>
          <p:cNvCxnSpPr>
            <a:stCxn id="6" idx="3"/>
          </p:cNvCxnSpPr>
          <p:nvPr/>
        </p:nvCxnSpPr>
        <p:spPr bwMode="auto">
          <a:xfrm>
            <a:off x="5181600" y="3999653"/>
            <a:ext cx="590199" cy="6364"/>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3" name="Conector recto 32"/>
          <p:cNvCxnSpPr>
            <a:endCxn id="11" idx="1"/>
          </p:cNvCxnSpPr>
          <p:nvPr/>
        </p:nvCxnSpPr>
        <p:spPr bwMode="auto">
          <a:xfrm>
            <a:off x="7188023" y="3880322"/>
            <a:ext cx="5965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6" name="Conector recto 35"/>
          <p:cNvCxnSpPr/>
          <p:nvPr/>
        </p:nvCxnSpPr>
        <p:spPr bwMode="auto">
          <a:xfrm>
            <a:off x="5175424" y="2082203"/>
            <a:ext cx="587566"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8" name="Conector recto 37"/>
          <p:cNvCxnSpPr/>
          <p:nvPr/>
        </p:nvCxnSpPr>
        <p:spPr bwMode="auto">
          <a:xfrm flipV="1">
            <a:off x="7188023" y="1971943"/>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69" name="Grupo 68"/>
          <p:cNvGrpSpPr/>
          <p:nvPr/>
        </p:nvGrpSpPr>
        <p:grpSpPr>
          <a:xfrm rot="5400000" flipH="1">
            <a:off x="6991402" y="1907166"/>
            <a:ext cx="561247" cy="129552"/>
            <a:chOff x="4082761" y="3212976"/>
            <a:chExt cx="561247" cy="129552"/>
          </a:xfrm>
        </p:grpSpPr>
        <p:cxnSp>
          <p:nvCxnSpPr>
            <p:cNvPr id="70" name="Conector recto 69"/>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1" name="Conector recto 70"/>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72" name="Conector recto 71"/>
          <p:cNvCxnSpPr/>
          <p:nvPr/>
        </p:nvCxnSpPr>
        <p:spPr bwMode="auto">
          <a:xfrm rot="16200000">
            <a:off x="7567451" y="1993218"/>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73" name="Grupo 72"/>
          <p:cNvGrpSpPr/>
          <p:nvPr/>
        </p:nvGrpSpPr>
        <p:grpSpPr>
          <a:xfrm rot="5400000" flipH="1">
            <a:off x="4969823" y="2017426"/>
            <a:ext cx="561247" cy="129552"/>
            <a:chOff x="4082761" y="3212976"/>
            <a:chExt cx="561247" cy="129552"/>
          </a:xfrm>
        </p:grpSpPr>
        <p:cxnSp>
          <p:nvCxnSpPr>
            <p:cNvPr id="74" name="Conector recto 73"/>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5" name="Conector recto 74"/>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76" name="Conector recto 75"/>
          <p:cNvCxnSpPr/>
          <p:nvPr/>
        </p:nvCxnSpPr>
        <p:spPr bwMode="auto">
          <a:xfrm rot="16200000">
            <a:off x="5545872" y="2086287"/>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77" name="Grupo 76"/>
          <p:cNvGrpSpPr/>
          <p:nvPr/>
        </p:nvGrpSpPr>
        <p:grpSpPr>
          <a:xfrm rot="5400000" flipH="1">
            <a:off x="6972174" y="3831940"/>
            <a:ext cx="561247" cy="129552"/>
            <a:chOff x="4082761" y="3212976"/>
            <a:chExt cx="561247" cy="129552"/>
          </a:xfrm>
        </p:grpSpPr>
        <p:cxnSp>
          <p:nvCxnSpPr>
            <p:cNvPr id="78" name="Conector recto 77"/>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9" name="Conector recto 78"/>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80" name="Conector recto 79"/>
          <p:cNvCxnSpPr/>
          <p:nvPr/>
        </p:nvCxnSpPr>
        <p:spPr bwMode="auto">
          <a:xfrm rot="16200000">
            <a:off x="7548223" y="3892592"/>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81" name="Grupo 80"/>
          <p:cNvGrpSpPr/>
          <p:nvPr/>
        </p:nvGrpSpPr>
        <p:grpSpPr>
          <a:xfrm rot="16200000" flipH="1">
            <a:off x="1337552" y="3932446"/>
            <a:ext cx="561247" cy="129552"/>
            <a:chOff x="4082761" y="3212976"/>
            <a:chExt cx="561247" cy="129552"/>
          </a:xfrm>
        </p:grpSpPr>
        <p:cxnSp>
          <p:nvCxnSpPr>
            <p:cNvPr id="82" name="Conector recto 81"/>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83" name="Conector recto 82"/>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84" name="Conector recto 83"/>
          <p:cNvCxnSpPr/>
          <p:nvPr/>
        </p:nvCxnSpPr>
        <p:spPr bwMode="auto">
          <a:xfrm rot="16200000">
            <a:off x="1185827" y="4014815"/>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89" name="Grupo 88"/>
          <p:cNvGrpSpPr/>
          <p:nvPr/>
        </p:nvGrpSpPr>
        <p:grpSpPr>
          <a:xfrm flipH="1">
            <a:off x="4056553" y="3211191"/>
            <a:ext cx="561247" cy="129552"/>
            <a:chOff x="4082761" y="3212976"/>
            <a:chExt cx="561247" cy="129552"/>
          </a:xfrm>
        </p:grpSpPr>
        <p:cxnSp>
          <p:nvCxnSpPr>
            <p:cNvPr id="90" name="Conector recto 89"/>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1" name="Conector recto 90"/>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92" name="Conector recto 91"/>
          <p:cNvCxnSpPr/>
          <p:nvPr/>
        </p:nvCxnSpPr>
        <p:spPr bwMode="auto">
          <a:xfrm>
            <a:off x="4215065" y="3037173"/>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93" name="Grupo 92"/>
          <p:cNvGrpSpPr/>
          <p:nvPr/>
        </p:nvGrpSpPr>
        <p:grpSpPr>
          <a:xfrm rot="5400000" flipH="1">
            <a:off x="4940181" y="3947697"/>
            <a:ext cx="561247" cy="129552"/>
            <a:chOff x="4082761" y="3212976"/>
            <a:chExt cx="561247" cy="129552"/>
          </a:xfrm>
        </p:grpSpPr>
        <p:cxnSp>
          <p:nvCxnSpPr>
            <p:cNvPr id="94" name="Conector recto 93"/>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5" name="Conector recto 94"/>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96" name="Conector recto 95"/>
          <p:cNvCxnSpPr/>
          <p:nvPr/>
        </p:nvCxnSpPr>
        <p:spPr bwMode="auto">
          <a:xfrm rot="16200000">
            <a:off x="5516230" y="3995649"/>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97" name="Grupo 96"/>
          <p:cNvGrpSpPr/>
          <p:nvPr/>
        </p:nvGrpSpPr>
        <p:grpSpPr>
          <a:xfrm rot="10800000" flipH="1">
            <a:off x="4047029" y="4646164"/>
            <a:ext cx="561247" cy="129552"/>
            <a:chOff x="4082761" y="3212976"/>
            <a:chExt cx="561247" cy="129552"/>
          </a:xfrm>
        </p:grpSpPr>
        <p:cxnSp>
          <p:nvCxnSpPr>
            <p:cNvPr id="98" name="Conector recto 97"/>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9" name="Conector recto 98"/>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100" name="Conector recto 99"/>
          <p:cNvCxnSpPr/>
          <p:nvPr/>
        </p:nvCxnSpPr>
        <p:spPr bwMode="auto">
          <a:xfrm>
            <a:off x="4205250" y="4907671"/>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101" name="Grupo 100"/>
          <p:cNvGrpSpPr/>
          <p:nvPr/>
        </p:nvGrpSpPr>
        <p:grpSpPr>
          <a:xfrm rot="16200000" flipH="1">
            <a:off x="3107979" y="3874954"/>
            <a:ext cx="561247" cy="225493"/>
            <a:chOff x="4082762" y="3117035"/>
            <a:chExt cx="561247" cy="225493"/>
          </a:xfrm>
        </p:grpSpPr>
        <p:cxnSp>
          <p:nvCxnSpPr>
            <p:cNvPr id="102" name="Conector recto 101"/>
            <p:cNvCxnSpPr/>
            <p:nvPr/>
          </p:nvCxnSpPr>
          <p:spPr bwMode="auto">
            <a:xfrm rot="16200000">
              <a:off x="4115088" y="3084709"/>
              <a:ext cx="225493" cy="290146"/>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03" name="Conector recto 102"/>
            <p:cNvCxnSpPr/>
            <p:nvPr/>
          </p:nvCxnSpPr>
          <p:spPr bwMode="auto">
            <a:xfrm rot="16200000" flipV="1">
              <a:off x="4406940" y="3105458"/>
              <a:ext cx="225491" cy="248646"/>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grpSp>
        <p:nvGrpSpPr>
          <p:cNvPr id="104" name="Grupo 103"/>
          <p:cNvGrpSpPr/>
          <p:nvPr/>
        </p:nvGrpSpPr>
        <p:grpSpPr>
          <a:xfrm rot="5400000" flipH="1">
            <a:off x="2712738" y="3892031"/>
            <a:ext cx="561247" cy="240884"/>
            <a:chOff x="4082761" y="3212976"/>
            <a:chExt cx="561247" cy="129552"/>
          </a:xfrm>
        </p:grpSpPr>
        <p:cxnSp>
          <p:nvCxnSpPr>
            <p:cNvPr id="105" name="Conector recto 104"/>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06" name="Conector recto 105"/>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sp>
        <p:nvSpPr>
          <p:cNvPr id="20" name="CuadroTexto 19"/>
          <p:cNvSpPr txBox="1"/>
          <p:nvPr/>
        </p:nvSpPr>
        <p:spPr>
          <a:xfrm>
            <a:off x="1023068" y="2879076"/>
            <a:ext cx="780983" cy="461665"/>
          </a:xfrm>
          <a:prstGeom prst="rect">
            <a:avLst/>
          </a:prstGeom>
          <a:noFill/>
        </p:spPr>
        <p:txBody>
          <a:bodyPr wrap="none" rtlCol="0">
            <a:spAutoFit/>
          </a:bodyPr>
          <a:lstStyle/>
          <a:p>
            <a:r>
              <a:rPr lang="es-MX" dirty="0" smtClean="0"/>
              <a:t>tiene</a:t>
            </a:r>
            <a:endParaRPr lang="es-MX" dirty="0"/>
          </a:p>
        </p:txBody>
      </p:sp>
      <p:sp>
        <p:nvSpPr>
          <p:cNvPr id="107" name="CuadroTexto 106"/>
          <p:cNvSpPr txBox="1"/>
          <p:nvPr/>
        </p:nvSpPr>
        <p:spPr>
          <a:xfrm>
            <a:off x="7116633" y="1378574"/>
            <a:ext cx="780983" cy="461665"/>
          </a:xfrm>
          <a:prstGeom prst="rect">
            <a:avLst/>
          </a:prstGeom>
          <a:noFill/>
        </p:spPr>
        <p:txBody>
          <a:bodyPr wrap="none" rtlCol="0">
            <a:spAutoFit/>
          </a:bodyPr>
          <a:lstStyle/>
          <a:p>
            <a:r>
              <a:rPr lang="es-MX" dirty="0" smtClean="0"/>
              <a:t>tiene</a:t>
            </a:r>
            <a:endParaRPr lang="es-MX" dirty="0"/>
          </a:p>
        </p:txBody>
      </p:sp>
      <p:sp>
        <p:nvSpPr>
          <p:cNvPr id="108" name="CuadroTexto 107"/>
          <p:cNvSpPr txBox="1"/>
          <p:nvPr/>
        </p:nvSpPr>
        <p:spPr>
          <a:xfrm>
            <a:off x="5094099" y="1470800"/>
            <a:ext cx="780983" cy="461665"/>
          </a:xfrm>
          <a:prstGeom prst="rect">
            <a:avLst/>
          </a:prstGeom>
          <a:noFill/>
        </p:spPr>
        <p:txBody>
          <a:bodyPr wrap="none" rtlCol="0">
            <a:spAutoFit/>
          </a:bodyPr>
          <a:lstStyle/>
          <a:p>
            <a:r>
              <a:rPr lang="es-MX" dirty="0" smtClean="0"/>
              <a:t>tiene</a:t>
            </a:r>
            <a:endParaRPr lang="es-MX" dirty="0"/>
          </a:p>
        </p:txBody>
      </p:sp>
      <p:sp>
        <p:nvSpPr>
          <p:cNvPr id="109" name="CuadroTexto 108"/>
          <p:cNvSpPr txBox="1"/>
          <p:nvPr/>
        </p:nvSpPr>
        <p:spPr>
          <a:xfrm>
            <a:off x="4464285" y="2906540"/>
            <a:ext cx="1104790" cy="461665"/>
          </a:xfrm>
          <a:prstGeom prst="rect">
            <a:avLst/>
          </a:prstGeom>
          <a:noFill/>
        </p:spPr>
        <p:txBody>
          <a:bodyPr wrap="none" rtlCol="0">
            <a:spAutoFit/>
          </a:bodyPr>
          <a:lstStyle/>
          <a:p>
            <a:r>
              <a:rPr lang="es-MX" dirty="0" smtClean="0"/>
              <a:t>Realiza</a:t>
            </a:r>
            <a:endParaRPr lang="es-MX" dirty="0"/>
          </a:p>
        </p:txBody>
      </p:sp>
      <p:pic>
        <p:nvPicPr>
          <p:cNvPr id="21" name="Imagen 20"/>
          <p:cNvPicPr>
            <a:picLocks noChangeAspect="1"/>
          </p:cNvPicPr>
          <p:nvPr/>
        </p:nvPicPr>
        <p:blipFill>
          <a:blip r:embed="rId10"/>
          <a:stretch>
            <a:fillRect/>
          </a:stretch>
        </p:blipFill>
        <p:spPr>
          <a:xfrm>
            <a:off x="1683696" y="3249606"/>
            <a:ext cx="1189224" cy="1371306"/>
          </a:xfrm>
          <a:prstGeom prst="rect">
            <a:avLst/>
          </a:prstGeom>
        </p:spPr>
      </p:pic>
      <p:sp>
        <p:nvSpPr>
          <p:cNvPr id="62" name="CuadroTexto 61"/>
          <p:cNvSpPr txBox="1"/>
          <p:nvPr/>
        </p:nvSpPr>
        <p:spPr>
          <a:xfrm>
            <a:off x="7095784" y="3261740"/>
            <a:ext cx="780983" cy="461665"/>
          </a:xfrm>
          <a:prstGeom prst="rect">
            <a:avLst/>
          </a:prstGeom>
          <a:noFill/>
        </p:spPr>
        <p:txBody>
          <a:bodyPr wrap="none" rtlCol="0">
            <a:spAutoFit/>
          </a:bodyPr>
          <a:lstStyle/>
          <a:p>
            <a:r>
              <a:rPr lang="es-MX" dirty="0" smtClean="0"/>
              <a:t>tiene</a:t>
            </a:r>
            <a:endParaRPr lang="es-MX" dirty="0"/>
          </a:p>
        </p:txBody>
      </p:sp>
      <p:sp>
        <p:nvSpPr>
          <p:cNvPr id="63" name="CuadroTexto 62"/>
          <p:cNvSpPr txBox="1"/>
          <p:nvPr/>
        </p:nvSpPr>
        <p:spPr>
          <a:xfrm>
            <a:off x="4465662" y="4620912"/>
            <a:ext cx="1104790" cy="461665"/>
          </a:xfrm>
          <a:prstGeom prst="rect">
            <a:avLst/>
          </a:prstGeom>
          <a:noFill/>
        </p:spPr>
        <p:txBody>
          <a:bodyPr wrap="none" rtlCol="0">
            <a:spAutoFit/>
          </a:bodyPr>
          <a:lstStyle/>
          <a:p>
            <a:r>
              <a:rPr lang="es-MX" dirty="0" smtClean="0"/>
              <a:t>Realiza</a:t>
            </a:r>
            <a:endParaRPr lang="es-MX" dirty="0"/>
          </a:p>
        </p:txBody>
      </p:sp>
      <p:sp>
        <p:nvSpPr>
          <p:cNvPr id="64" name="CuadroTexto 63"/>
          <p:cNvSpPr txBox="1"/>
          <p:nvPr/>
        </p:nvSpPr>
        <p:spPr>
          <a:xfrm>
            <a:off x="4765556" y="3364804"/>
            <a:ext cx="1104790" cy="461665"/>
          </a:xfrm>
          <a:prstGeom prst="rect">
            <a:avLst/>
          </a:prstGeom>
          <a:noFill/>
        </p:spPr>
        <p:txBody>
          <a:bodyPr wrap="none" rtlCol="0">
            <a:spAutoFit/>
          </a:bodyPr>
          <a:lstStyle/>
          <a:p>
            <a:r>
              <a:rPr lang="es-MX" dirty="0" smtClean="0"/>
              <a:t>Realiza</a:t>
            </a:r>
            <a:endParaRPr lang="es-MX" dirty="0"/>
          </a:p>
        </p:txBody>
      </p:sp>
    </p:spTree>
    <p:extLst>
      <p:ext uri="{BB962C8B-B14F-4D97-AF65-F5344CB8AC3E}">
        <p14:creationId xmlns:p14="http://schemas.microsoft.com/office/powerpoint/2010/main" val="341344396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222C21A-5079-42CC-9066-2D50E58F8520}" type="slidenum">
              <a:rPr lang="es-ES"/>
              <a:pPr/>
              <a:t>74</a:t>
            </a:fld>
            <a:endParaRPr lang="es-ES"/>
          </a:p>
        </p:txBody>
      </p:sp>
      <p:sp>
        <p:nvSpPr>
          <p:cNvPr id="3" name="Título 2"/>
          <p:cNvSpPr>
            <a:spLocks noGrp="1"/>
          </p:cNvSpPr>
          <p:nvPr>
            <p:ph type="title"/>
          </p:nvPr>
        </p:nvSpPr>
        <p:spPr/>
        <p:txBody>
          <a:bodyPr/>
          <a:lstStyle/>
          <a:p>
            <a:r>
              <a:rPr lang="es-MX" dirty="0" smtClean="0"/>
              <a:t>Modelo</a:t>
            </a:r>
            <a:br>
              <a:rPr lang="es-MX" dirty="0" smtClean="0"/>
            </a:br>
            <a:r>
              <a:rPr lang="es-MX" dirty="0" smtClean="0"/>
              <a:t>Lógico</a:t>
            </a:r>
            <a:endParaRPr lang="es-MX" dirty="0"/>
          </a:p>
        </p:txBody>
      </p:sp>
      <p:pic>
        <p:nvPicPr>
          <p:cNvPr id="9" name="Imagen 8"/>
          <p:cNvPicPr>
            <a:picLocks noChangeAspect="1"/>
          </p:cNvPicPr>
          <p:nvPr/>
        </p:nvPicPr>
        <p:blipFill>
          <a:blip r:embed="rId2"/>
          <a:stretch>
            <a:fillRect/>
          </a:stretch>
        </p:blipFill>
        <p:spPr>
          <a:xfrm>
            <a:off x="-23364" y="1737195"/>
            <a:ext cx="1261869" cy="952354"/>
          </a:xfrm>
          <a:prstGeom prst="rect">
            <a:avLst/>
          </a:prstGeom>
        </p:spPr>
      </p:pic>
      <p:pic>
        <p:nvPicPr>
          <p:cNvPr id="10" name="Imagen 9"/>
          <p:cNvPicPr>
            <a:picLocks noChangeAspect="1"/>
          </p:cNvPicPr>
          <p:nvPr/>
        </p:nvPicPr>
        <p:blipFill>
          <a:blip r:embed="rId3"/>
          <a:stretch>
            <a:fillRect/>
          </a:stretch>
        </p:blipFill>
        <p:spPr>
          <a:xfrm>
            <a:off x="3537071" y="5368023"/>
            <a:ext cx="1685816" cy="1441532"/>
          </a:xfrm>
          <a:prstGeom prst="rect">
            <a:avLst/>
          </a:prstGeom>
        </p:spPr>
      </p:pic>
      <p:pic>
        <p:nvPicPr>
          <p:cNvPr id="11" name="Imagen 10"/>
          <p:cNvPicPr>
            <a:picLocks noChangeAspect="1"/>
          </p:cNvPicPr>
          <p:nvPr/>
        </p:nvPicPr>
        <p:blipFill>
          <a:blip r:embed="rId4"/>
          <a:stretch>
            <a:fillRect/>
          </a:stretch>
        </p:blipFill>
        <p:spPr>
          <a:xfrm>
            <a:off x="7784530" y="3340743"/>
            <a:ext cx="1294112" cy="1079158"/>
          </a:xfrm>
          <a:prstGeom prst="rect">
            <a:avLst/>
          </a:prstGeom>
        </p:spPr>
      </p:pic>
      <p:pic>
        <p:nvPicPr>
          <p:cNvPr id="13" name="Imagen 12"/>
          <p:cNvPicPr>
            <a:picLocks noChangeAspect="1"/>
          </p:cNvPicPr>
          <p:nvPr/>
        </p:nvPicPr>
        <p:blipFill>
          <a:blip r:embed="rId5"/>
          <a:stretch>
            <a:fillRect/>
          </a:stretch>
        </p:blipFill>
        <p:spPr>
          <a:xfrm>
            <a:off x="7803625" y="1531066"/>
            <a:ext cx="1313745" cy="1105846"/>
          </a:xfrm>
          <a:prstGeom prst="rect">
            <a:avLst/>
          </a:prstGeom>
        </p:spPr>
      </p:pic>
      <p:cxnSp>
        <p:nvCxnSpPr>
          <p:cNvPr id="17" name="Conector recto 16"/>
          <p:cNvCxnSpPr>
            <a:endCxn id="6" idx="0"/>
          </p:cNvCxnSpPr>
          <p:nvPr/>
        </p:nvCxnSpPr>
        <p:spPr bwMode="auto">
          <a:xfrm flipH="1" flipV="1">
            <a:off x="4414825" y="3312624"/>
            <a:ext cx="570554" cy="1280904"/>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4" name="Conector recto 23"/>
          <p:cNvCxnSpPr>
            <a:endCxn id="6" idx="1"/>
          </p:cNvCxnSpPr>
          <p:nvPr/>
        </p:nvCxnSpPr>
        <p:spPr bwMode="auto">
          <a:xfrm>
            <a:off x="2970274" y="4144794"/>
            <a:ext cx="716402"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29" name="Conector recto 28"/>
          <p:cNvCxnSpPr/>
          <p:nvPr/>
        </p:nvCxnSpPr>
        <p:spPr bwMode="auto">
          <a:xfrm flipV="1">
            <a:off x="1222299" y="2393674"/>
            <a:ext cx="50833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0" name="Conector recto 29"/>
          <p:cNvCxnSpPr/>
          <p:nvPr/>
        </p:nvCxnSpPr>
        <p:spPr bwMode="auto">
          <a:xfrm flipV="1">
            <a:off x="5129920" y="4002950"/>
            <a:ext cx="596506" cy="16727"/>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3" name="Conector recto 32"/>
          <p:cNvCxnSpPr>
            <a:endCxn id="11" idx="1"/>
          </p:cNvCxnSpPr>
          <p:nvPr/>
        </p:nvCxnSpPr>
        <p:spPr bwMode="auto">
          <a:xfrm>
            <a:off x="7188023" y="3880322"/>
            <a:ext cx="5965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6" name="Conector recto 35"/>
          <p:cNvCxnSpPr/>
          <p:nvPr/>
        </p:nvCxnSpPr>
        <p:spPr bwMode="auto">
          <a:xfrm>
            <a:off x="5175424" y="2082203"/>
            <a:ext cx="587566"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38" name="Conector recto 37"/>
          <p:cNvCxnSpPr/>
          <p:nvPr/>
        </p:nvCxnSpPr>
        <p:spPr bwMode="auto">
          <a:xfrm flipV="1">
            <a:off x="7188023" y="1971943"/>
            <a:ext cx="609426" cy="9787"/>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69" name="Grupo 68"/>
          <p:cNvGrpSpPr/>
          <p:nvPr/>
        </p:nvGrpSpPr>
        <p:grpSpPr>
          <a:xfrm rot="5400000" flipH="1">
            <a:off x="6991402" y="1907166"/>
            <a:ext cx="561247" cy="129552"/>
            <a:chOff x="4082761" y="3212976"/>
            <a:chExt cx="561247" cy="129552"/>
          </a:xfrm>
        </p:grpSpPr>
        <p:cxnSp>
          <p:nvCxnSpPr>
            <p:cNvPr id="70" name="Conector recto 69"/>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1" name="Conector recto 70"/>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72" name="Conector recto 71"/>
          <p:cNvCxnSpPr/>
          <p:nvPr/>
        </p:nvCxnSpPr>
        <p:spPr bwMode="auto">
          <a:xfrm rot="16200000">
            <a:off x="7567451" y="1993218"/>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73" name="Grupo 72"/>
          <p:cNvGrpSpPr/>
          <p:nvPr/>
        </p:nvGrpSpPr>
        <p:grpSpPr>
          <a:xfrm rot="5400000" flipH="1">
            <a:off x="4969823" y="2017426"/>
            <a:ext cx="561247" cy="129552"/>
            <a:chOff x="4082761" y="3212976"/>
            <a:chExt cx="561247" cy="129552"/>
          </a:xfrm>
        </p:grpSpPr>
        <p:cxnSp>
          <p:nvCxnSpPr>
            <p:cNvPr id="74" name="Conector recto 73"/>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5" name="Conector recto 74"/>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76" name="Conector recto 75"/>
          <p:cNvCxnSpPr/>
          <p:nvPr/>
        </p:nvCxnSpPr>
        <p:spPr bwMode="auto">
          <a:xfrm rot="16200000">
            <a:off x="5545872" y="2086287"/>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77" name="Grupo 76"/>
          <p:cNvGrpSpPr/>
          <p:nvPr/>
        </p:nvGrpSpPr>
        <p:grpSpPr>
          <a:xfrm rot="5400000" flipH="1">
            <a:off x="6972174" y="3831940"/>
            <a:ext cx="561247" cy="129552"/>
            <a:chOff x="4082761" y="3212976"/>
            <a:chExt cx="561247" cy="129552"/>
          </a:xfrm>
        </p:grpSpPr>
        <p:cxnSp>
          <p:nvCxnSpPr>
            <p:cNvPr id="78" name="Conector recto 77"/>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79" name="Conector recto 78"/>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80" name="Conector recto 79"/>
          <p:cNvCxnSpPr/>
          <p:nvPr/>
        </p:nvCxnSpPr>
        <p:spPr bwMode="auto">
          <a:xfrm rot="16200000">
            <a:off x="7548223" y="3892592"/>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81" name="Grupo 80"/>
          <p:cNvGrpSpPr/>
          <p:nvPr/>
        </p:nvGrpSpPr>
        <p:grpSpPr>
          <a:xfrm rot="16200000" flipH="1">
            <a:off x="1366411" y="2328898"/>
            <a:ext cx="561247" cy="129552"/>
            <a:chOff x="4082761" y="3212976"/>
            <a:chExt cx="561247" cy="129552"/>
          </a:xfrm>
        </p:grpSpPr>
        <p:cxnSp>
          <p:nvCxnSpPr>
            <p:cNvPr id="82" name="Conector recto 81"/>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83" name="Conector recto 82"/>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84" name="Conector recto 83"/>
          <p:cNvCxnSpPr/>
          <p:nvPr/>
        </p:nvCxnSpPr>
        <p:spPr bwMode="auto">
          <a:xfrm rot="16200000">
            <a:off x="1214686" y="2411267"/>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89" name="Grupo 88"/>
          <p:cNvGrpSpPr/>
          <p:nvPr/>
        </p:nvGrpSpPr>
        <p:grpSpPr>
          <a:xfrm flipH="1">
            <a:off x="4067944" y="3211191"/>
            <a:ext cx="561247" cy="129552"/>
            <a:chOff x="4082761" y="3212976"/>
            <a:chExt cx="561247" cy="129552"/>
          </a:xfrm>
        </p:grpSpPr>
        <p:cxnSp>
          <p:nvCxnSpPr>
            <p:cNvPr id="90" name="Conector recto 89"/>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1" name="Conector recto 90"/>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92" name="Conector recto 91"/>
          <p:cNvCxnSpPr/>
          <p:nvPr/>
        </p:nvCxnSpPr>
        <p:spPr bwMode="auto">
          <a:xfrm>
            <a:off x="4215065" y="3037173"/>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93" name="Grupo 92"/>
          <p:cNvGrpSpPr/>
          <p:nvPr/>
        </p:nvGrpSpPr>
        <p:grpSpPr>
          <a:xfrm rot="5400000" flipH="1">
            <a:off x="4940181" y="3947697"/>
            <a:ext cx="561247" cy="129552"/>
            <a:chOff x="4082761" y="3212976"/>
            <a:chExt cx="561247" cy="129552"/>
          </a:xfrm>
        </p:grpSpPr>
        <p:cxnSp>
          <p:nvCxnSpPr>
            <p:cNvPr id="94" name="Conector recto 93"/>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5" name="Conector recto 94"/>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96" name="Conector recto 95"/>
          <p:cNvCxnSpPr/>
          <p:nvPr/>
        </p:nvCxnSpPr>
        <p:spPr bwMode="auto">
          <a:xfrm rot="16200000">
            <a:off x="5516230" y="3995649"/>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19" name="Grupo 18"/>
          <p:cNvGrpSpPr/>
          <p:nvPr/>
        </p:nvGrpSpPr>
        <p:grpSpPr>
          <a:xfrm>
            <a:off x="4074656" y="4976965"/>
            <a:ext cx="561247" cy="395839"/>
            <a:chOff x="4047029" y="4646164"/>
            <a:chExt cx="561247" cy="395839"/>
          </a:xfrm>
        </p:grpSpPr>
        <p:cxnSp>
          <p:nvCxnSpPr>
            <p:cNvPr id="23" name="Conector recto 22"/>
            <p:cNvCxnSpPr/>
            <p:nvPr/>
          </p:nvCxnSpPr>
          <p:spPr bwMode="auto">
            <a:xfrm>
              <a:off x="4337178" y="464616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18" name="Grupo 17"/>
            <p:cNvGrpSpPr/>
            <p:nvPr/>
          </p:nvGrpSpPr>
          <p:grpSpPr>
            <a:xfrm>
              <a:off x="4047029" y="4646164"/>
              <a:ext cx="561247" cy="261508"/>
              <a:chOff x="4047029" y="4646164"/>
              <a:chExt cx="561247" cy="261508"/>
            </a:xfrm>
          </p:grpSpPr>
          <p:grpSp>
            <p:nvGrpSpPr>
              <p:cNvPr id="97" name="Grupo 96"/>
              <p:cNvGrpSpPr/>
              <p:nvPr/>
            </p:nvGrpSpPr>
            <p:grpSpPr>
              <a:xfrm rot="10800000" flipH="1">
                <a:off x="4047029" y="4646164"/>
                <a:ext cx="561247" cy="129552"/>
                <a:chOff x="4082761" y="3212976"/>
                <a:chExt cx="561247" cy="129552"/>
              </a:xfrm>
            </p:grpSpPr>
            <p:cxnSp>
              <p:nvCxnSpPr>
                <p:cNvPr id="98" name="Conector recto 97"/>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99" name="Conector recto 98"/>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100" name="Conector recto 99"/>
              <p:cNvCxnSpPr/>
              <p:nvPr/>
            </p:nvCxnSpPr>
            <p:spPr bwMode="auto">
              <a:xfrm>
                <a:off x="4205250" y="4907671"/>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grpSp>
      <p:grpSp>
        <p:nvGrpSpPr>
          <p:cNvPr id="101" name="Grupo 100"/>
          <p:cNvGrpSpPr/>
          <p:nvPr/>
        </p:nvGrpSpPr>
        <p:grpSpPr>
          <a:xfrm flipH="1">
            <a:off x="1984122" y="3585824"/>
            <a:ext cx="561247" cy="129552"/>
            <a:chOff x="4082761" y="3212976"/>
            <a:chExt cx="561247" cy="129552"/>
          </a:xfrm>
        </p:grpSpPr>
        <p:cxnSp>
          <p:nvCxnSpPr>
            <p:cNvPr id="102" name="Conector recto 101"/>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03" name="Conector recto 102"/>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grpSp>
        <p:nvGrpSpPr>
          <p:cNvPr id="104" name="Grupo 103"/>
          <p:cNvGrpSpPr/>
          <p:nvPr/>
        </p:nvGrpSpPr>
        <p:grpSpPr>
          <a:xfrm rot="5400000" flipH="1">
            <a:off x="2769514" y="4142830"/>
            <a:ext cx="561247" cy="129552"/>
            <a:chOff x="4082761" y="3212976"/>
            <a:chExt cx="561247" cy="129552"/>
          </a:xfrm>
        </p:grpSpPr>
        <p:cxnSp>
          <p:nvCxnSpPr>
            <p:cNvPr id="105" name="Conector recto 104"/>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06" name="Conector recto 105"/>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sp>
        <p:nvSpPr>
          <p:cNvPr id="107" name="CuadroTexto 106"/>
          <p:cNvSpPr txBox="1"/>
          <p:nvPr/>
        </p:nvSpPr>
        <p:spPr>
          <a:xfrm>
            <a:off x="7116633" y="1227457"/>
            <a:ext cx="780983" cy="461665"/>
          </a:xfrm>
          <a:prstGeom prst="rect">
            <a:avLst/>
          </a:prstGeom>
          <a:noFill/>
        </p:spPr>
        <p:txBody>
          <a:bodyPr wrap="none" rtlCol="0">
            <a:spAutoFit/>
          </a:bodyPr>
          <a:lstStyle/>
          <a:p>
            <a:r>
              <a:rPr lang="es-MX" dirty="0" smtClean="0"/>
              <a:t>tiene</a:t>
            </a:r>
            <a:endParaRPr lang="es-MX" dirty="0"/>
          </a:p>
        </p:txBody>
      </p:sp>
      <p:sp>
        <p:nvSpPr>
          <p:cNvPr id="108" name="CuadroTexto 107"/>
          <p:cNvSpPr txBox="1"/>
          <p:nvPr/>
        </p:nvSpPr>
        <p:spPr>
          <a:xfrm>
            <a:off x="5078715" y="1075973"/>
            <a:ext cx="780983" cy="461665"/>
          </a:xfrm>
          <a:prstGeom prst="rect">
            <a:avLst/>
          </a:prstGeom>
          <a:noFill/>
        </p:spPr>
        <p:txBody>
          <a:bodyPr wrap="none" rtlCol="0">
            <a:spAutoFit/>
          </a:bodyPr>
          <a:lstStyle/>
          <a:p>
            <a:r>
              <a:rPr lang="es-MX" dirty="0" smtClean="0"/>
              <a:t>tiene</a:t>
            </a:r>
            <a:endParaRPr lang="es-MX" dirty="0"/>
          </a:p>
        </p:txBody>
      </p:sp>
      <p:sp>
        <p:nvSpPr>
          <p:cNvPr id="109" name="CuadroTexto 108"/>
          <p:cNvSpPr txBox="1"/>
          <p:nvPr/>
        </p:nvSpPr>
        <p:spPr>
          <a:xfrm>
            <a:off x="4475676" y="2906540"/>
            <a:ext cx="1104790" cy="461665"/>
          </a:xfrm>
          <a:prstGeom prst="rect">
            <a:avLst/>
          </a:prstGeom>
          <a:noFill/>
        </p:spPr>
        <p:txBody>
          <a:bodyPr wrap="none" rtlCol="0">
            <a:spAutoFit/>
          </a:bodyPr>
          <a:lstStyle/>
          <a:p>
            <a:r>
              <a:rPr lang="es-MX" dirty="0" smtClean="0"/>
              <a:t>Realiza</a:t>
            </a:r>
            <a:endParaRPr lang="es-MX" dirty="0"/>
          </a:p>
        </p:txBody>
      </p:sp>
      <p:pic>
        <p:nvPicPr>
          <p:cNvPr id="2" name="Imagen 1"/>
          <p:cNvPicPr>
            <a:picLocks noChangeAspect="1"/>
          </p:cNvPicPr>
          <p:nvPr/>
        </p:nvPicPr>
        <p:blipFill>
          <a:blip r:embed="rId6"/>
          <a:stretch>
            <a:fillRect/>
          </a:stretch>
        </p:blipFill>
        <p:spPr>
          <a:xfrm>
            <a:off x="1718794" y="1823233"/>
            <a:ext cx="1246726" cy="1438530"/>
          </a:xfrm>
          <a:prstGeom prst="rect">
            <a:avLst/>
          </a:prstGeom>
        </p:spPr>
      </p:pic>
      <p:pic>
        <p:nvPicPr>
          <p:cNvPr id="14" name="Imagen 13"/>
          <p:cNvPicPr>
            <a:picLocks noChangeAspect="1"/>
          </p:cNvPicPr>
          <p:nvPr/>
        </p:nvPicPr>
        <p:blipFill>
          <a:blip r:embed="rId7"/>
          <a:stretch>
            <a:fillRect/>
          </a:stretch>
        </p:blipFill>
        <p:spPr>
          <a:xfrm>
            <a:off x="5769975" y="1527140"/>
            <a:ext cx="1425723" cy="1356329"/>
          </a:xfrm>
          <a:prstGeom prst="rect">
            <a:avLst/>
          </a:prstGeom>
        </p:spPr>
      </p:pic>
      <p:pic>
        <p:nvPicPr>
          <p:cNvPr id="15" name="Imagen 14"/>
          <p:cNvPicPr>
            <a:picLocks noChangeAspect="1"/>
          </p:cNvPicPr>
          <p:nvPr/>
        </p:nvPicPr>
        <p:blipFill>
          <a:blip r:embed="rId8"/>
          <a:stretch>
            <a:fillRect/>
          </a:stretch>
        </p:blipFill>
        <p:spPr>
          <a:xfrm>
            <a:off x="5726429" y="3322875"/>
            <a:ext cx="1461592" cy="2733993"/>
          </a:xfrm>
          <a:prstGeom prst="rect">
            <a:avLst/>
          </a:prstGeom>
        </p:spPr>
      </p:pic>
      <p:pic>
        <p:nvPicPr>
          <p:cNvPr id="16" name="Imagen 15"/>
          <p:cNvPicPr>
            <a:picLocks noChangeAspect="1"/>
          </p:cNvPicPr>
          <p:nvPr/>
        </p:nvPicPr>
        <p:blipFill>
          <a:blip r:embed="rId9"/>
          <a:stretch>
            <a:fillRect/>
          </a:stretch>
        </p:blipFill>
        <p:spPr>
          <a:xfrm>
            <a:off x="3619971" y="65540"/>
            <a:ext cx="1562207" cy="2879362"/>
          </a:xfrm>
          <a:prstGeom prst="rect">
            <a:avLst/>
          </a:prstGeom>
        </p:spPr>
      </p:pic>
      <p:grpSp>
        <p:nvGrpSpPr>
          <p:cNvPr id="60" name="11 Grupo"/>
          <p:cNvGrpSpPr/>
          <p:nvPr/>
        </p:nvGrpSpPr>
        <p:grpSpPr>
          <a:xfrm>
            <a:off x="1774799" y="3700653"/>
            <a:ext cx="1242950" cy="1600555"/>
            <a:chOff x="4098777" y="4067463"/>
            <a:chExt cx="1616848" cy="2180123"/>
          </a:xfrm>
        </p:grpSpPr>
        <p:sp>
          <p:nvSpPr>
            <p:cNvPr id="61" name="Rectangle 4"/>
            <p:cNvSpPr>
              <a:spLocks noChangeArrowheads="1"/>
            </p:cNvSpPr>
            <p:nvPr/>
          </p:nvSpPr>
          <p:spPr bwMode="auto">
            <a:xfrm>
              <a:off x="4098777" y="4067463"/>
              <a:ext cx="1577921" cy="2180123"/>
            </a:xfrm>
            <a:prstGeom prst="rect">
              <a:avLst/>
            </a:prstGeom>
            <a:noFill/>
            <a:ln w="3175">
              <a:solidFill>
                <a:schemeClr val="tx1"/>
              </a:solidFill>
              <a:miter lim="800000"/>
              <a:headEnd/>
              <a:tailEnd/>
            </a:ln>
          </p:spPr>
          <p:txBody>
            <a:bodyPr/>
            <a:lstStyle/>
            <a:p>
              <a:pPr>
                <a:spcBef>
                  <a:spcPct val="20000"/>
                </a:spcBef>
                <a:buClr>
                  <a:schemeClr val="accent1"/>
                </a:buClr>
                <a:buSzPct val="80000"/>
              </a:pPr>
              <a:r>
                <a:rPr lang="es-MX" sz="1600" dirty="0" smtClean="0">
                  <a:latin typeface="Arial" charset="0"/>
                </a:rPr>
                <a:t>Detalle</a:t>
              </a:r>
            </a:p>
            <a:p>
              <a:pPr>
                <a:spcBef>
                  <a:spcPct val="20000"/>
                </a:spcBef>
                <a:buClr>
                  <a:schemeClr val="accent1"/>
                </a:buClr>
                <a:buSzPct val="80000"/>
              </a:pPr>
              <a:r>
                <a:rPr lang="es-MX" sz="1600" u="sng" dirty="0" smtClean="0">
                  <a:solidFill>
                    <a:srgbClr val="FF0000"/>
                  </a:solidFill>
                  <a:latin typeface="Arial" charset="0"/>
                </a:rPr>
                <a:t>Folio</a:t>
              </a:r>
            </a:p>
            <a:p>
              <a:pPr>
                <a:spcBef>
                  <a:spcPct val="20000"/>
                </a:spcBef>
                <a:buClr>
                  <a:schemeClr val="accent1"/>
                </a:buClr>
                <a:buSzPct val="80000"/>
              </a:pPr>
              <a:r>
                <a:rPr lang="es-MX" sz="1600" u="sng" dirty="0" err="1" smtClean="0">
                  <a:solidFill>
                    <a:srgbClr val="FF0000"/>
                  </a:solidFill>
                  <a:latin typeface="Arial" charset="0"/>
                </a:rPr>
                <a:t>ArtID</a:t>
              </a:r>
              <a:endParaRPr lang="es-MX" sz="1600" u="sng" dirty="0" smtClean="0">
                <a:solidFill>
                  <a:srgbClr val="FF0000"/>
                </a:solidFill>
                <a:latin typeface="Arial" charset="0"/>
              </a:endParaRPr>
            </a:p>
            <a:p>
              <a:pPr>
                <a:spcBef>
                  <a:spcPct val="20000"/>
                </a:spcBef>
                <a:buClr>
                  <a:schemeClr val="accent1"/>
                </a:buClr>
                <a:buSzPct val="80000"/>
              </a:pPr>
              <a:r>
                <a:rPr lang="es-ES" sz="1600" dirty="0" smtClean="0">
                  <a:latin typeface="Arial" charset="0"/>
                </a:rPr>
                <a:t>Cantidad</a:t>
              </a:r>
            </a:p>
            <a:p>
              <a:pPr>
                <a:spcBef>
                  <a:spcPct val="20000"/>
                </a:spcBef>
                <a:buClr>
                  <a:schemeClr val="accent1"/>
                </a:buClr>
                <a:buSzPct val="80000"/>
              </a:pPr>
              <a:r>
                <a:rPr lang="es-ES" sz="1600" dirty="0" smtClean="0">
                  <a:latin typeface="Arial" charset="0"/>
                </a:rPr>
                <a:t>Precio</a:t>
              </a:r>
            </a:p>
            <a:p>
              <a:pPr>
                <a:spcBef>
                  <a:spcPct val="20000"/>
                </a:spcBef>
                <a:buClr>
                  <a:schemeClr val="accent1"/>
                </a:buClr>
                <a:buSzPct val="80000"/>
              </a:pPr>
              <a:endParaRPr lang="es-ES" sz="1600" dirty="0" smtClean="0">
                <a:latin typeface="Arial" charset="0"/>
              </a:endParaRPr>
            </a:p>
            <a:p>
              <a:pPr>
                <a:spcBef>
                  <a:spcPct val="20000"/>
                </a:spcBef>
                <a:buClr>
                  <a:schemeClr val="accent1"/>
                </a:buClr>
                <a:buSzPct val="80000"/>
              </a:pPr>
              <a:endParaRPr lang="es-ES" sz="1600" dirty="0">
                <a:latin typeface="Arial" charset="0"/>
              </a:endParaRPr>
            </a:p>
          </p:txBody>
        </p:sp>
        <p:cxnSp>
          <p:nvCxnSpPr>
            <p:cNvPr id="62" name="20 Conector recto"/>
            <p:cNvCxnSpPr/>
            <p:nvPr/>
          </p:nvCxnSpPr>
          <p:spPr bwMode="auto">
            <a:xfrm flipV="1">
              <a:off x="4137704" y="4452956"/>
              <a:ext cx="1577921" cy="13624"/>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cxnSp>
        <p:nvCxnSpPr>
          <p:cNvPr id="64" name="Conector recto 63"/>
          <p:cNvCxnSpPr/>
          <p:nvPr/>
        </p:nvCxnSpPr>
        <p:spPr bwMode="auto">
          <a:xfrm>
            <a:off x="2261569" y="327148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65" name="Conector recto 64"/>
          <p:cNvCxnSpPr/>
          <p:nvPr/>
        </p:nvCxnSpPr>
        <p:spPr bwMode="auto">
          <a:xfrm>
            <a:off x="2144128" y="3368204"/>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66" name="Conector recto 65"/>
          <p:cNvCxnSpPr/>
          <p:nvPr/>
        </p:nvCxnSpPr>
        <p:spPr bwMode="auto">
          <a:xfrm rot="16200000">
            <a:off x="3388943" y="4168874"/>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pic>
        <p:nvPicPr>
          <p:cNvPr id="6" name="Imagen 5"/>
          <p:cNvPicPr>
            <a:picLocks noChangeAspect="1"/>
          </p:cNvPicPr>
          <p:nvPr/>
        </p:nvPicPr>
        <p:blipFill>
          <a:blip r:embed="rId10"/>
          <a:stretch>
            <a:fillRect/>
          </a:stretch>
        </p:blipFill>
        <p:spPr>
          <a:xfrm>
            <a:off x="3686676" y="3312624"/>
            <a:ext cx="1456298" cy="1664341"/>
          </a:xfrm>
          <a:prstGeom prst="rect">
            <a:avLst/>
          </a:prstGeom>
        </p:spPr>
      </p:pic>
      <p:cxnSp>
        <p:nvCxnSpPr>
          <p:cNvPr id="85" name="Conector recto 84"/>
          <p:cNvCxnSpPr/>
          <p:nvPr/>
        </p:nvCxnSpPr>
        <p:spPr bwMode="auto">
          <a:xfrm>
            <a:off x="4355280" y="2944902"/>
            <a:ext cx="696" cy="40850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67" name="Conector recto 66"/>
          <p:cNvCxnSpPr/>
          <p:nvPr/>
        </p:nvCxnSpPr>
        <p:spPr bwMode="auto">
          <a:xfrm>
            <a:off x="7204433" y="5623947"/>
            <a:ext cx="5965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nvGrpSpPr>
          <p:cNvPr id="68" name="Grupo 67"/>
          <p:cNvGrpSpPr/>
          <p:nvPr/>
        </p:nvGrpSpPr>
        <p:grpSpPr>
          <a:xfrm rot="5400000" flipH="1">
            <a:off x="6988584" y="5575565"/>
            <a:ext cx="561247" cy="129552"/>
            <a:chOff x="4082761" y="3212976"/>
            <a:chExt cx="561247" cy="129552"/>
          </a:xfrm>
        </p:grpSpPr>
        <p:cxnSp>
          <p:nvCxnSpPr>
            <p:cNvPr id="86" name="Conector recto 85"/>
            <p:cNvCxnSpPr/>
            <p:nvPr/>
          </p:nvCxnSpPr>
          <p:spPr bwMode="auto">
            <a:xfrm flipV="1">
              <a:off x="4082761" y="3212978"/>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87" name="Conector recto 86"/>
            <p:cNvCxnSpPr/>
            <p:nvPr/>
          </p:nvCxnSpPr>
          <p:spPr bwMode="auto">
            <a:xfrm flipH="1" flipV="1">
              <a:off x="4372908" y="3212976"/>
              <a:ext cx="271100" cy="129550"/>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grpSp>
        <p:nvGrpSpPr>
          <p:cNvPr id="88" name="Grupo 87"/>
          <p:cNvGrpSpPr/>
          <p:nvPr/>
        </p:nvGrpSpPr>
        <p:grpSpPr>
          <a:xfrm>
            <a:off x="6538091" y="6054715"/>
            <a:ext cx="254169" cy="395839"/>
            <a:chOff x="4205250" y="4646164"/>
            <a:chExt cx="254169" cy="395839"/>
          </a:xfrm>
        </p:grpSpPr>
        <p:cxnSp>
          <p:nvCxnSpPr>
            <p:cNvPr id="110" name="Conector recto 109"/>
            <p:cNvCxnSpPr/>
            <p:nvPr/>
          </p:nvCxnSpPr>
          <p:spPr bwMode="auto">
            <a:xfrm>
              <a:off x="4337178" y="4646164"/>
              <a:ext cx="0" cy="395839"/>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13" name="Conector recto 112"/>
            <p:cNvCxnSpPr/>
            <p:nvPr/>
          </p:nvCxnSpPr>
          <p:spPr bwMode="auto">
            <a:xfrm>
              <a:off x="4205250" y="4907671"/>
              <a:ext cx="254169" cy="1"/>
            </a:xfrm>
            <a:prstGeom prst="line">
              <a:avLst/>
            </a:prstGeom>
            <a:solidFill>
              <a:schemeClr val="accent1"/>
            </a:solidFill>
            <a:ln w="63500" cap="flat" cmpd="sng" algn="ctr">
              <a:solidFill>
                <a:schemeClr val="tx1"/>
              </a:solidFill>
              <a:prstDash val="solid"/>
              <a:round/>
              <a:headEnd type="none" w="med" len="med"/>
              <a:tailEnd type="none" w="med" len="med"/>
            </a:ln>
            <a:effectLst/>
          </p:spPr>
        </p:cxnSp>
      </p:grpSp>
      <p:cxnSp>
        <p:nvCxnSpPr>
          <p:cNvPr id="116" name="Conector recto 115"/>
          <p:cNvCxnSpPr/>
          <p:nvPr/>
        </p:nvCxnSpPr>
        <p:spPr bwMode="auto">
          <a:xfrm>
            <a:off x="6672700" y="6450554"/>
            <a:ext cx="1002607" cy="0"/>
          </a:xfrm>
          <a:prstGeom prst="line">
            <a:avLst/>
          </a:prstGeom>
          <a:solidFill>
            <a:schemeClr val="accent1"/>
          </a:solidFill>
          <a:ln w="63500" cap="flat" cmpd="sng" algn="ctr">
            <a:solidFill>
              <a:schemeClr val="tx1"/>
            </a:solidFill>
            <a:prstDash val="solid"/>
            <a:round/>
            <a:headEnd type="none" w="med" len="med"/>
            <a:tailEnd type="none" w="med" len="med"/>
          </a:ln>
          <a:effectLst/>
        </p:spPr>
      </p:cxnSp>
      <p:cxnSp>
        <p:nvCxnSpPr>
          <p:cNvPr id="117" name="Conector recto 116"/>
          <p:cNvCxnSpPr/>
          <p:nvPr/>
        </p:nvCxnSpPr>
        <p:spPr bwMode="auto">
          <a:xfrm flipH="1">
            <a:off x="7675307" y="5623947"/>
            <a:ext cx="60543" cy="826607"/>
          </a:xfrm>
          <a:prstGeom prst="line">
            <a:avLst/>
          </a:prstGeom>
          <a:solidFill>
            <a:schemeClr val="accent1"/>
          </a:solidFill>
          <a:ln w="63500" cap="flat" cmpd="sng" algn="ctr">
            <a:solidFill>
              <a:schemeClr val="tx1"/>
            </a:solidFill>
            <a:prstDash val="solid"/>
            <a:round/>
            <a:headEnd type="none" w="med" len="med"/>
            <a:tailEnd type="none" w="med" len="med"/>
          </a:ln>
          <a:effectLst/>
        </p:spPr>
      </p:cxnSp>
      <p:sp>
        <p:nvSpPr>
          <p:cNvPr id="21" name="CuadroTexto 20"/>
          <p:cNvSpPr txBox="1"/>
          <p:nvPr/>
        </p:nvSpPr>
        <p:spPr>
          <a:xfrm>
            <a:off x="5694869" y="5958758"/>
            <a:ext cx="997063" cy="338554"/>
          </a:xfrm>
          <a:prstGeom prst="rect">
            <a:avLst/>
          </a:prstGeom>
          <a:noFill/>
        </p:spPr>
        <p:txBody>
          <a:bodyPr wrap="square" rtlCol="0">
            <a:spAutoFit/>
          </a:bodyPr>
          <a:lstStyle/>
          <a:p>
            <a:r>
              <a:rPr lang="es-MX" sz="16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JefeID</a:t>
            </a:r>
            <a:endParaRPr lang="es-MX"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18" name="CuadroTexto 117"/>
          <p:cNvSpPr txBox="1"/>
          <p:nvPr/>
        </p:nvSpPr>
        <p:spPr>
          <a:xfrm>
            <a:off x="7350397" y="5208008"/>
            <a:ext cx="1682975" cy="338554"/>
          </a:xfrm>
          <a:prstGeom prst="rect">
            <a:avLst/>
          </a:prstGeom>
          <a:noFill/>
        </p:spPr>
        <p:txBody>
          <a:bodyPr wrap="square" rtlCol="0">
            <a:spAutoFit/>
          </a:bodyPr>
          <a:lstStyle/>
          <a:p>
            <a:r>
              <a:rPr lang="es-MX" sz="1600" dirty="0" smtClean="0">
                <a:solidFill>
                  <a:srgbClr val="FF0000"/>
                </a:solidFill>
                <a:latin typeface="Tahoma" panose="020B0604030504040204" pitchFamily="34" charset="0"/>
                <a:ea typeface="Tahoma" panose="020B0604030504040204" pitchFamily="34" charset="0"/>
                <a:cs typeface="Tahoma" panose="020B0604030504040204" pitchFamily="34" charset="0"/>
              </a:rPr>
              <a:t>Jefe = </a:t>
            </a:r>
            <a:r>
              <a:rPr lang="es-MX" sz="1600"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EmpID</a:t>
            </a:r>
            <a:endParaRPr lang="es-MX" sz="16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612666122"/>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75</a:t>
            </a:fld>
            <a:endParaRPr lang="es-ES"/>
          </a:p>
        </p:txBody>
      </p:sp>
      <p:pic>
        <p:nvPicPr>
          <p:cNvPr id="5" name="Imagen 4"/>
          <p:cNvPicPr>
            <a:picLocks noChangeAspect="1"/>
          </p:cNvPicPr>
          <p:nvPr/>
        </p:nvPicPr>
        <p:blipFill>
          <a:blip r:embed="rId2"/>
          <a:stretch>
            <a:fillRect/>
          </a:stretch>
        </p:blipFill>
        <p:spPr>
          <a:xfrm>
            <a:off x="179512" y="1447800"/>
            <a:ext cx="3924300" cy="2124075"/>
          </a:xfrm>
          <a:prstGeom prst="rect">
            <a:avLst/>
          </a:prstGeom>
        </p:spPr>
      </p:pic>
      <p:pic>
        <p:nvPicPr>
          <p:cNvPr id="7" name="Imagen 6"/>
          <p:cNvPicPr>
            <a:picLocks noChangeAspect="1"/>
          </p:cNvPicPr>
          <p:nvPr/>
        </p:nvPicPr>
        <p:blipFill>
          <a:blip r:embed="rId3"/>
          <a:stretch>
            <a:fillRect/>
          </a:stretch>
        </p:blipFill>
        <p:spPr>
          <a:xfrm>
            <a:off x="4872317" y="1447800"/>
            <a:ext cx="3895725" cy="2876550"/>
          </a:xfrm>
          <a:prstGeom prst="rect">
            <a:avLst/>
          </a:prstGeom>
        </p:spPr>
      </p:pic>
    </p:spTree>
    <p:extLst>
      <p:ext uri="{BB962C8B-B14F-4D97-AF65-F5344CB8AC3E}">
        <p14:creationId xmlns:p14="http://schemas.microsoft.com/office/powerpoint/2010/main" val="1266670308"/>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76</a:t>
            </a:fld>
            <a:endParaRPr lang="es-ES"/>
          </a:p>
        </p:txBody>
      </p:sp>
      <p:pic>
        <p:nvPicPr>
          <p:cNvPr id="6" name="Imagen 5"/>
          <p:cNvPicPr>
            <a:picLocks noChangeAspect="1"/>
          </p:cNvPicPr>
          <p:nvPr/>
        </p:nvPicPr>
        <p:blipFill>
          <a:blip r:embed="rId2"/>
          <a:stretch>
            <a:fillRect/>
          </a:stretch>
        </p:blipFill>
        <p:spPr>
          <a:xfrm>
            <a:off x="827584" y="112713"/>
            <a:ext cx="7029450" cy="5514975"/>
          </a:xfrm>
          <a:prstGeom prst="rect">
            <a:avLst/>
          </a:prstGeom>
        </p:spPr>
      </p:pic>
    </p:spTree>
    <p:extLst>
      <p:ext uri="{BB962C8B-B14F-4D97-AF65-F5344CB8AC3E}">
        <p14:creationId xmlns:p14="http://schemas.microsoft.com/office/powerpoint/2010/main" val="1970888392"/>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Congreso de estudiantes:</a:t>
            </a:r>
            <a:endParaRPr lang="es-MX" dirty="0"/>
          </a:p>
        </p:txBody>
      </p:sp>
      <p:sp>
        <p:nvSpPr>
          <p:cNvPr id="3" name="Marcador de contenido 2"/>
          <p:cNvSpPr>
            <a:spLocks noGrp="1"/>
          </p:cNvSpPr>
          <p:nvPr>
            <p:ph idx="1"/>
          </p:nvPr>
        </p:nvSpPr>
        <p:spPr/>
        <p:txBody>
          <a:bodyPr/>
          <a:lstStyle/>
          <a:p>
            <a:r>
              <a:rPr lang="es-MX" sz="2400" b="1" dirty="0" smtClean="0"/>
              <a:t>Espacio </a:t>
            </a:r>
            <a:r>
              <a:rPr lang="es-MX" sz="2400" b="1" dirty="0"/>
              <a:t>del problema</a:t>
            </a:r>
            <a:endParaRPr lang="es-MX" sz="2400" dirty="0"/>
          </a:p>
          <a:p>
            <a:r>
              <a:rPr lang="es-MX" sz="2400" dirty="0"/>
              <a:t>Llevar el </a:t>
            </a:r>
            <a:r>
              <a:rPr lang="es-MX" sz="2400" dirty="0">
                <a:solidFill>
                  <a:srgbClr val="FF0000"/>
                </a:solidFill>
              </a:rPr>
              <a:t>registro</a:t>
            </a:r>
            <a:r>
              <a:rPr lang="es-MX" sz="2400" dirty="0"/>
              <a:t> de un </a:t>
            </a:r>
            <a:r>
              <a:rPr lang="es-MX" sz="2400" dirty="0">
                <a:solidFill>
                  <a:srgbClr val="FF0000"/>
                </a:solidFill>
              </a:rPr>
              <a:t>congreso</a:t>
            </a:r>
            <a:r>
              <a:rPr lang="es-MX" sz="2400" dirty="0"/>
              <a:t> de </a:t>
            </a:r>
            <a:r>
              <a:rPr lang="es-MX" sz="2400" dirty="0">
                <a:solidFill>
                  <a:srgbClr val="FF0000"/>
                </a:solidFill>
              </a:rPr>
              <a:t>estudiantes</a:t>
            </a:r>
            <a:r>
              <a:rPr lang="es-MX" sz="2400" dirty="0"/>
              <a:t>, se deben llevar el control de las </a:t>
            </a:r>
            <a:r>
              <a:rPr lang="es-MX" sz="2400" dirty="0">
                <a:solidFill>
                  <a:srgbClr val="FF0000"/>
                </a:solidFill>
              </a:rPr>
              <a:t>escuelas</a:t>
            </a:r>
            <a:r>
              <a:rPr lang="es-MX" sz="2400" dirty="0"/>
              <a:t> de donde pertenecen los estudiantes, el </a:t>
            </a:r>
            <a:r>
              <a:rPr lang="es-MX" sz="2400" dirty="0">
                <a:solidFill>
                  <a:srgbClr val="FF0000"/>
                </a:solidFill>
              </a:rPr>
              <a:t>municipio</a:t>
            </a:r>
            <a:r>
              <a:rPr lang="es-MX" sz="2400" dirty="0"/>
              <a:t> a que pertenece la escuela y </a:t>
            </a:r>
            <a:r>
              <a:rPr lang="es-MX" sz="2400" dirty="0">
                <a:solidFill>
                  <a:srgbClr val="FF0000"/>
                </a:solidFill>
              </a:rPr>
              <a:t>eventos</a:t>
            </a:r>
            <a:r>
              <a:rPr lang="es-MX" sz="2400" dirty="0"/>
              <a:t> a los que asistieron cada estudiante.</a:t>
            </a:r>
          </a:p>
          <a:p>
            <a:r>
              <a:rPr lang="es-MX" sz="2400" dirty="0"/>
              <a:t>Registrar el </a:t>
            </a:r>
            <a:r>
              <a:rPr lang="es-MX" sz="2400" dirty="0">
                <a:solidFill>
                  <a:srgbClr val="FF0000"/>
                </a:solidFill>
              </a:rPr>
              <a:t>expositor</a:t>
            </a:r>
            <a:r>
              <a:rPr lang="es-MX" sz="2400" dirty="0"/>
              <a:t> por eventos. De cada evento </a:t>
            </a:r>
            <a:r>
              <a:rPr lang="es-MX" sz="2400" dirty="0" smtClean="0"/>
              <a:t>registrar </a:t>
            </a:r>
            <a:r>
              <a:rPr lang="es-MX" sz="2400" dirty="0" smtClean="0">
                <a:solidFill>
                  <a:srgbClr val="00B050"/>
                </a:solidFill>
              </a:rPr>
              <a:t>lugar, fecha, horario del evento </a:t>
            </a:r>
            <a:r>
              <a:rPr lang="es-MX" sz="2400" dirty="0">
                <a:solidFill>
                  <a:srgbClr val="00B050"/>
                </a:solidFill>
              </a:rPr>
              <a:t>y costo</a:t>
            </a:r>
            <a:r>
              <a:rPr lang="es-MX" sz="2400" dirty="0" smtClean="0"/>
              <a:t>.</a:t>
            </a:r>
          </a:p>
          <a:p>
            <a:endParaRPr lang="es-MX" sz="2400" dirty="0" smtClean="0"/>
          </a:p>
          <a:p>
            <a:r>
              <a:rPr lang="es-MX" sz="2400" dirty="0" smtClean="0"/>
              <a:t>Modelo conceptual (Modelo entidad/relación)</a:t>
            </a:r>
          </a:p>
          <a:p>
            <a:r>
              <a:rPr lang="es-MX" sz="2400" dirty="0" smtClean="0"/>
              <a:t>Modelo Lógico</a:t>
            </a:r>
          </a:p>
          <a:p>
            <a:r>
              <a:rPr lang="es-MX" sz="2400" dirty="0" smtClean="0"/>
              <a:t>Ventanas como se puede grabar los datos. </a:t>
            </a:r>
            <a:r>
              <a:rPr lang="es-MX" sz="2400" dirty="0"/>
              <a:t> </a:t>
            </a:r>
          </a:p>
          <a:p>
            <a:endParaRPr lang="es-MX" sz="2400" dirty="0" smtClean="0"/>
          </a:p>
          <a:p>
            <a:endParaRPr lang="es-MX" sz="2400"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77</a:t>
            </a:fld>
            <a:endParaRPr lang="es-ES"/>
          </a:p>
        </p:txBody>
      </p:sp>
    </p:spTree>
    <p:extLst>
      <p:ext uri="{BB962C8B-B14F-4D97-AF65-F5344CB8AC3E}">
        <p14:creationId xmlns:p14="http://schemas.microsoft.com/office/powerpoint/2010/main" val="113188168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78</a:t>
            </a:fld>
            <a:endParaRPr lang="es-ES"/>
          </a:p>
        </p:txBody>
      </p:sp>
    </p:spTree>
    <p:extLst>
      <p:ext uri="{BB962C8B-B14F-4D97-AF65-F5344CB8AC3E}">
        <p14:creationId xmlns:p14="http://schemas.microsoft.com/office/powerpoint/2010/main" val="840187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Ejercicio Citas de un hospital</a:t>
            </a:r>
            <a:br>
              <a:rPr lang="es-MX" dirty="0" smtClean="0"/>
            </a:br>
            <a:r>
              <a:rPr lang="es-MX" dirty="0"/>
              <a:t>Espacio del </a:t>
            </a:r>
            <a:r>
              <a:rPr lang="es-MX" dirty="0" smtClean="0"/>
              <a:t>problema</a:t>
            </a:r>
            <a:endParaRPr lang="es-MX" dirty="0"/>
          </a:p>
        </p:txBody>
      </p:sp>
      <p:sp>
        <p:nvSpPr>
          <p:cNvPr id="3" name="Marcador de contenido 2"/>
          <p:cNvSpPr>
            <a:spLocks noGrp="1"/>
          </p:cNvSpPr>
          <p:nvPr>
            <p:ph idx="1"/>
          </p:nvPr>
        </p:nvSpPr>
        <p:spPr/>
        <p:txBody>
          <a:bodyPr/>
          <a:lstStyle/>
          <a:p>
            <a:pPr algn="just"/>
            <a:r>
              <a:rPr lang="es-MX" dirty="0" smtClean="0"/>
              <a:t>Administrar </a:t>
            </a:r>
            <a:r>
              <a:rPr lang="es-MX" dirty="0"/>
              <a:t>las citas en una cadena de hospitales. Registrar los pacientes que realizan citas, el consultorio asignado y el doctor que lo atenderá.</a:t>
            </a:r>
          </a:p>
          <a:p>
            <a:pPr algn="just"/>
            <a:r>
              <a:rPr lang="es-MX" dirty="0"/>
              <a:t>En las citas capturar la presión, peso y altura del paciente, también los síntomas y diagnostico.</a:t>
            </a:r>
          </a:p>
          <a:p>
            <a:pPr algn="just"/>
            <a:r>
              <a:rPr lang="es-MX" dirty="0"/>
              <a:t>Los doctores clasificarlos por especialidad.  Al momento de realizar la cita, el doctor emitirá una receta capturando el medicamento recetado con su correspondiente dosis. Los medicamentos clasificarlos por laboratorios, además capturar la sustancia activa del medicamento.</a:t>
            </a:r>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79</a:t>
            </a:fld>
            <a:endParaRPr lang="es-ES"/>
          </a:p>
        </p:txBody>
      </p:sp>
    </p:spTree>
    <p:extLst>
      <p:ext uri="{BB962C8B-B14F-4D97-AF65-F5344CB8AC3E}">
        <p14:creationId xmlns:p14="http://schemas.microsoft.com/office/powerpoint/2010/main" val="8862604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DEB38109-36EB-4B18-AB23-F911294AB61E}" type="slidenum">
              <a:rPr lang="es-ES"/>
              <a:pPr/>
              <a:t>8</a:t>
            </a:fld>
            <a:endParaRPr lang="es-ES"/>
          </a:p>
        </p:txBody>
      </p:sp>
      <p:sp>
        <p:nvSpPr>
          <p:cNvPr id="70658" name="Rectangle 2"/>
          <p:cNvSpPr>
            <a:spLocks noGrp="1" noChangeArrowheads="1"/>
          </p:cNvSpPr>
          <p:nvPr>
            <p:ph type="title"/>
          </p:nvPr>
        </p:nvSpPr>
        <p:spPr/>
        <p:txBody>
          <a:bodyPr/>
          <a:lstStyle/>
          <a:p>
            <a:r>
              <a:rPr lang="es-MX" dirty="0"/>
              <a:t>Modelo de </a:t>
            </a:r>
            <a:r>
              <a:rPr lang="es-MX" dirty="0" smtClean="0"/>
              <a:t>datos Conceptual:   </a:t>
            </a:r>
            <a:br>
              <a:rPr lang="es-MX" dirty="0" smtClean="0"/>
            </a:br>
            <a:r>
              <a:rPr lang="es-MX" dirty="0" smtClean="0"/>
              <a:t>Modelo Entidad/Relación</a:t>
            </a:r>
            <a:endParaRPr lang="es-ES" dirty="0"/>
          </a:p>
        </p:txBody>
      </p:sp>
      <p:sp>
        <p:nvSpPr>
          <p:cNvPr id="70659" name="Rectangle 3"/>
          <p:cNvSpPr>
            <a:spLocks noGrp="1" noChangeArrowheads="1"/>
          </p:cNvSpPr>
          <p:nvPr>
            <p:ph type="body" idx="1"/>
          </p:nvPr>
        </p:nvSpPr>
        <p:spPr>
          <a:xfrm>
            <a:off x="914400" y="1289304"/>
            <a:ext cx="8031163" cy="5257800"/>
          </a:xfrm>
        </p:spPr>
        <p:txBody>
          <a:bodyPr/>
          <a:lstStyle/>
          <a:p>
            <a:r>
              <a:rPr lang="es-MX" dirty="0"/>
              <a:t>Es una descripción conceptual del espacio del problema, esto incluye la definición de entidades, sus atributos y sus restricciones. También incluye una descripción de las relaciones establecidas entre las entidades y cualquier restricción que se aplique a sus relaciones. El </a:t>
            </a:r>
            <a:r>
              <a:rPr lang="es-MX" b="1" dirty="0"/>
              <a:t>modelo </a:t>
            </a:r>
            <a:r>
              <a:rPr lang="es-MX" b="1" dirty="0" smtClean="0"/>
              <a:t>entidad/relación </a:t>
            </a:r>
            <a:r>
              <a:rPr lang="es-MX" dirty="0" smtClean="0"/>
              <a:t>se expresará </a:t>
            </a:r>
            <a:r>
              <a:rPr lang="es-MX" dirty="0"/>
              <a:t>entonces en función de:</a:t>
            </a:r>
          </a:p>
          <a:p>
            <a:r>
              <a:rPr lang="es-MX" dirty="0"/>
              <a:t>1.- Entidades.</a:t>
            </a:r>
          </a:p>
          <a:p>
            <a:r>
              <a:rPr lang="es-MX" dirty="0"/>
              <a:t>2.- Atributos.</a:t>
            </a:r>
          </a:p>
          <a:p>
            <a:r>
              <a:rPr lang="es-MX" dirty="0" smtClean="0"/>
              <a:t>3.- Dominios. </a:t>
            </a:r>
          </a:p>
          <a:p>
            <a:r>
              <a:rPr lang="es-MX" dirty="0" smtClean="0"/>
              <a:t>4</a:t>
            </a:r>
            <a:r>
              <a:rPr lang="es-MX" dirty="0"/>
              <a:t>.- Asociaciones.</a:t>
            </a:r>
          </a:p>
          <a:p>
            <a:endParaRPr lang="es-MX" dirty="0"/>
          </a:p>
          <a:p>
            <a:endParaRPr lang="es-MX" dirty="0"/>
          </a:p>
          <a:p>
            <a:endParaRPr lang="es-MX" dirty="0"/>
          </a:p>
          <a:p>
            <a:endParaRPr lang="es-ES" dirty="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a:t>Espacio del </a:t>
            </a:r>
            <a:r>
              <a:rPr lang="es-ES" dirty="0" smtClean="0"/>
              <a:t>problema</a:t>
            </a:r>
            <a:endParaRPr lang="en-US" dirty="0"/>
          </a:p>
        </p:txBody>
      </p:sp>
      <p:sp>
        <p:nvSpPr>
          <p:cNvPr id="3" name="Marcador de contenido 2"/>
          <p:cNvSpPr>
            <a:spLocks noGrp="1"/>
          </p:cNvSpPr>
          <p:nvPr>
            <p:ph idx="1"/>
          </p:nvPr>
        </p:nvSpPr>
        <p:spPr/>
        <p:txBody>
          <a:bodyPr/>
          <a:lstStyle/>
          <a:p>
            <a:pPr algn="just"/>
            <a:r>
              <a:rPr lang="es-MX" sz="2000" dirty="0"/>
              <a:t> </a:t>
            </a:r>
            <a:r>
              <a:rPr lang="es-ES" sz="2000" dirty="0"/>
              <a:t>Se desea desarrollar un sistema para una dependencia de gobierno que lleve el registro de los trámites que realiza en 10 ventanillas (posteriormente se agregarán nueva ventanilla). Registrar los usuarios que realizan los tramites, también registrar los empleados que atienden a los usuarios en las ventanillas. </a:t>
            </a:r>
            <a:endParaRPr lang="es-MX" sz="2000" dirty="0"/>
          </a:p>
          <a:p>
            <a:pPr algn="just"/>
            <a:r>
              <a:rPr lang="es-ES" sz="2000" dirty="0"/>
              <a:t>Cada ventanilla está agrupada en tipo de ventanilla (chica, mediana, grande). Los empleados están asignados a un departamento de la dependencia. Llevar la relación entre los empleados, un empleado tiene a su cargo varios empleados. Los usuarios deben de registrar la colonia, municipio y estado donde viven.</a:t>
            </a:r>
            <a:endParaRPr lang="es-MX" sz="2000" dirty="0"/>
          </a:p>
          <a:p>
            <a:pPr algn="just"/>
            <a:r>
              <a:rPr lang="es-ES" sz="2000" dirty="0"/>
              <a:t>Los tramites clasificarlos en familias de trámites. En el registro de trámites, un usuario puede realizar varios trámites. Cada tramite debe llevar la fecha de inicio y terminación. Los trámites deben llevar el costo del trámite.</a:t>
            </a:r>
            <a:endParaRPr lang="es-MX" sz="2000" dirty="0"/>
          </a:p>
          <a:p>
            <a:pPr algn="just"/>
            <a:endParaRPr lang="en-US" sz="2000" dirty="0"/>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80</a:t>
            </a:fld>
            <a:endParaRPr lang="es-ES"/>
          </a:p>
        </p:txBody>
      </p:sp>
    </p:spTree>
    <p:extLst>
      <p:ext uri="{BB962C8B-B14F-4D97-AF65-F5344CB8AC3E}">
        <p14:creationId xmlns:p14="http://schemas.microsoft.com/office/powerpoint/2010/main" val="161391722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81</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65A53907-DF89-497E-A886-4AF566E6C987}" type="slidenum">
              <a:rPr lang="es-ES"/>
              <a:pPr/>
              <a:t>82</a:t>
            </a:fld>
            <a:endParaRPr lang="es-ES"/>
          </a:p>
        </p:txBody>
      </p:sp>
      <p:sp>
        <p:nvSpPr>
          <p:cNvPr id="89090" name="Rectangle 2"/>
          <p:cNvSpPr>
            <a:spLocks noGrp="1" noChangeArrowheads="1"/>
          </p:cNvSpPr>
          <p:nvPr>
            <p:ph type="title"/>
          </p:nvPr>
        </p:nvSpPr>
        <p:spPr/>
        <p:txBody>
          <a:bodyPr/>
          <a:lstStyle/>
          <a:p>
            <a:r>
              <a:rPr lang="es-MX"/>
              <a:t>Asociaciones binaria</a:t>
            </a:r>
            <a:endParaRPr lang="es-ES"/>
          </a:p>
        </p:txBody>
      </p:sp>
      <p:sp>
        <p:nvSpPr>
          <p:cNvPr id="89091" name="Rectangle 3"/>
          <p:cNvSpPr>
            <a:spLocks noGrp="1" noChangeArrowheads="1"/>
          </p:cNvSpPr>
          <p:nvPr>
            <p:ph type="body" idx="1"/>
          </p:nvPr>
        </p:nvSpPr>
        <p:spPr/>
        <p:txBody>
          <a:bodyPr/>
          <a:lstStyle/>
          <a:p>
            <a:r>
              <a:rPr lang="es-MX" dirty="0"/>
              <a:t>Modelar la asociación entre Despachos y Empleados en cada uno de estos casos:</a:t>
            </a:r>
          </a:p>
          <a:p>
            <a:endParaRPr lang="es-MX" dirty="0"/>
          </a:p>
          <a:p>
            <a:r>
              <a:rPr lang="es-MX" dirty="0"/>
              <a:t>1.- Asociación binaria uno-a-uno.</a:t>
            </a:r>
          </a:p>
          <a:p>
            <a:endParaRPr lang="es-MX" dirty="0"/>
          </a:p>
          <a:p>
            <a:endParaRPr lang="es-MX" dirty="0"/>
          </a:p>
          <a:p>
            <a:r>
              <a:rPr lang="es-MX" dirty="0"/>
              <a:t>2.- Asociación binaria uno-a-muchos.</a:t>
            </a:r>
          </a:p>
          <a:p>
            <a:endParaRPr lang="es-MX" dirty="0"/>
          </a:p>
          <a:p>
            <a:endParaRPr lang="es-MX" dirty="0"/>
          </a:p>
          <a:p>
            <a:r>
              <a:rPr lang="es-MX" dirty="0"/>
              <a:t>3.- Asociación binaria muchos-a-muchos.</a:t>
            </a:r>
            <a:endParaRPr lang="es-ES" dirty="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83</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C81E3E7E-0287-4FA7-BF72-155F28A78287}" type="slidenum">
              <a:rPr lang="es-ES"/>
              <a:pPr/>
              <a:t>84</a:t>
            </a:fld>
            <a:endParaRPr lang="es-ES"/>
          </a:p>
        </p:txBody>
      </p:sp>
      <p:sp>
        <p:nvSpPr>
          <p:cNvPr id="90114" name="Rectangle 2"/>
          <p:cNvSpPr>
            <a:spLocks noGrp="1" noChangeArrowheads="1"/>
          </p:cNvSpPr>
          <p:nvPr>
            <p:ph type="title"/>
          </p:nvPr>
        </p:nvSpPr>
        <p:spPr/>
        <p:txBody>
          <a:bodyPr/>
          <a:lstStyle/>
          <a:p>
            <a:r>
              <a:rPr lang="es-MX"/>
              <a:t>Asociaciones unarias</a:t>
            </a:r>
            <a:endParaRPr lang="es-ES"/>
          </a:p>
        </p:txBody>
      </p:sp>
      <p:sp>
        <p:nvSpPr>
          <p:cNvPr id="90115" name="Rectangle 3"/>
          <p:cNvSpPr>
            <a:spLocks noGrp="1" noChangeArrowheads="1"/>
          </p:cNvSpPr>
          <p:nvPr>
            <p:ph type="body" idx="1"/>
          </p:nvPr>
        </p:nvSpPr>
        <p:spPr/>
        <p:txBody>
          <a:bodyPr/>
          <a:lstStyle/>
          <a:p>
            <a:pPr>
              <a:lnSpc>
                <a:spcPct val="90000"/>
              </a:lnSpc>
            </a:pPr>
            <a:r>
              <a:rPr lang="es-MX"/>
              <a:t>Modelar la asociación entre Empleados y Jefes ( que también son empleados) para cada uno de estos casos:</a:t>
            </a:r>
          </a:p>
          <a:p>
            <a:pPr>
              <a:lnSpc>
                <a:spcPct val="90000"/>
              </a:lnSpc>
            </a:pPr>
            <a:endParaRPr lang="es-MX"/>
          </a:p>
          <a:p>
            <a:pPr>
              <a:lnSpc>
                <a:spcPct val="90000"/>
              </a:lnSpc>
            </a:pPr>
            <a:r>
              <a:rPr lang="es-MX"/>
              <a:t>1.- Asociación unaria uno-a-uno.</a:t>
            </a:r>
          </a:p>
          <a:p>
            <a:pPr>
              <a:lnSpc>
                <a:spcPct val="90000"/>
              </a:lnSpc>
            </a:pPr>
            <a:endParaRPr lang="es-MX"/>
          </a:p>
          <a:p>
            <a:pPr>
              <a:lnSpc>
                <a:spcPct val="90000"/>
              </a:lnSpc>
            </a:pPr>
            <a:endParaRPr lang="es-MX"/>
          </a:p>
          <a:p>
            <a:pPr>
              <a:lnSpc>
                <a:spcPct val="90000"/>
              </a:lnSpc>
            </a:pPr>
            <a:r>
              <a:rPr lang="es-MX"/>
              <a:t>2.- Asociación unaria uno-a-muchos.</a:t>
            </a:r>
          </a:p>
          <a:p>
            <a:pPr>
              <a:lnSpc>
                <a:spcPct val="90000"/>
              </a:lnSpc>
            </a:pPr>
            <a:endParaRPr lang="es-MX"/>
          </a:p>
          <a:p>
            <a:pPr>
              <a:lnSpc>
                <a:spcPct val="90000"/>
              </a:lnSpc>
            </a:pPr>
            <a:endParaRPr lang="es-MX"/>
          </a:p>
          <a:p>
            <a:pPr>
              <a:lnSpc>
                <a:spcPct val="90000"/>
              </a:lnSpc>
            </a:pPr>
            <a:r>
              <a:rPr lang="es-MX"/>
              <a:t>3.- Asociación unaria muchos-a-muchos.</a:t>
            </a:r>
            <a:endParaRPr lang="es-E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85</a:t>
            </a:fld>
            <a:endParaRPr lang="es-ES"/>
          </a:p>
        </p:txBody>
      </p:sp>
      <p:pic>
        <p:nvPicPr>
          <p:cNvPr id="6" name="Imagen 5"/>
          <p:cNvPicPr>
            <a:picLocks noChangeAspect="1"/>
          </p:cNvPicPr>
          <p:nvPr/>
        </p:nvPicPr>
        <p:blipFill>
          <a:blip r:embed="rId2"/>
          <a:stretch>
            <a:fillRect/>
          </a:stretch>
        </p:blipFill>
        <p:spPr>
          <a:xfrm>
            <a:off x="2915816" y="0"/>
            <a:ext cx="3648075" cy="3743325"/>
          </a:xfrm>
          <a:prstGeom prst="rect">
            <a:avLst/>
          </a:prstGeom>
        </p:spPr>
      </p:pic>
      <p:pic>
        <p:nvPicPr>
          <p:cNvPr id="7" name="Imagen 6"/>
          <p:cNvPicPr>
            <a:picLocks noChangeAspect="1"/>
          </p:cNvPicPr>
          <p:nvPr/>
        </p:nvPicPr>
        <p:blipFill>
          <a:blip r:embed="rId3"/>
          <a:stretch>
            <a:fillRect/>
          </a:stretch>
        </p:blipFill>
        <p:spPr>
          <a:xfrm>
            <a:off x="1979712" y="3968939"/>
            <a:ext cx="2759645" cy="2854533"/>
          </a:xfrm>
          <a:prstGeom prst="rect">
            <a:avLst/>
          </a:prstGeom>
        </p:spPr>
      </p:pic>
      <p:pic>
        <p:nvPicPr>
          <p:cNvPr id="8" name="Imagen 7"/>
          <p:cNvPicPr>
            <a:picLocks noChangeAspect="1"/>
          </p:cNvPicPr>
          <p:nvPr/>
        </p:nvPicPr>
        <p:blipFill>
          <a:blip r:embed="rId4"/>
          <a:stretch>
            <a:fillRect/>
          </a:stretch>
        </p:blipFill>
        <p:spPr>
          <a:xfrm>
            <a:off x="6228184" y="3916552"/>
            <a:ext cx="2190750" cy="2781300"/>
          </a:xfrm>
          <a:prstGeom prst="rect">
            <a:avLst/>
          </a:prstGeom>
        </p:spPr>
      </p:pic>
    </p:spTree>
    <p:extLst>
      <p:ext uri="{BB962C8B-B14F-4D97-AF65-F5344CB8AC3E}">
        <p14:creationId xmlns:p14="http://schemas.microsoft.com/office/powerpoint/2010/main" val="41690693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86</a:t>
            </a:fld>
            <a:endParaRPr lang="es-ES"/>
          </a:p>
        </p:txBody>
      </p:sp>
      <p:pic>
        <p:nvPicPr>
          <p:cNvPr id="5" name="Imagen 4"/>
          <p:cNvPicPr>
            <a:picLocks noChangeAspect="1"/>
          </p:cNvPicPr>
          <p:nvPr/>
        </p:nvPicPr>
        <p:blipFill>
          <a:blip r:embed="rId2"/>
          <a:stretch>
            <a:fillRect/>
          </a:stretch>
        </p:blipFill>
        <p:spPr>
          <a:xfrm>
            <a:off x="2771800" y="-3944"/>
            <a:ext cx="3648075" cy="3638550"/>
          </a:xfrm>
          <a:prstGeom prst="rect">
            <a:avLst/>
          </a:prstGeom>
        </p:spPr>
      </p:pic>
      <p:pic>
        <p:nvPicPr>
          <p:cNvPr id="6" name="Imagen 5"/>
          <p:cNvPicPr>
            <a:picLocks noChangeAspect="1"/>
          </p:cNvPicPr>
          <p:nvPr/>
        </p:nvPicPr>
        <p:blipFill>
          <a:blip r:embed="rId3"/>
          <a:stretch>
            <a:fillRect/>
          </a:stretch>
        </p:blipFill>
        <p:spPr>
          <a:xfrm>
            <a:off x="3908810" y="3568485"/>
            <a:ext cx="3480221" cy="3144259"/>
          </a:xfrm>
          <a:prstGeom prst="rect">
            <a:avLst/>
          </a:prstGeom>
        </p:spPr>
      </p:pic>
      <p:pic>
        <p:nvPicPr>
          <p:cNvPr id="7" name="Imagen 6"/>
          <p:cNvPicPr>
            <a:picLocks noChangeAspect="1"/>
          </p:cNvPicPr>
          <p:nvPr/>
        </p:nvPicPr>
        <p:blipFill>
          <a:blip r:embed="rId4"/>
          <a:stretch>
            <a:fillRect/>
          </a:stretch>
        </p:blipFill>
        <p:spPr>
          <a:xfrm>
            <a:off x="7392206" y="1882577"/>
            <a:ext cx="581025" cy="4714875"/>
          </a:xfrm>
          <a:prstGeom prst="rect">
            <a:avLst/>
          </a:prstGeom>
        </p:spPr>
      </p:pic>
    </p:spTree>
    <p:extLst>
      <p:ext uri="{BB962C8B-B14F-4D97-AF65-F5344CB8AC3E}">
        <p14:creationId xmlns:p14="http://schemas.microsoft.com/office/powerpoint/2010/main" val="14262222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87</a:t>
            </a:fld>
            <a:endParaRPr lang="es-ES"/>
          </a:p>
        </p:txBody>
      </p:sp>
      <p:pic>
        <p:nvPicPr>
          <p:cNvPr id="5" name="Imagen 4"/>
          <p:cNvPicPr>
            <a:picLocks noChangeAspect="1"/>
          </p:cNvPicPr>
          <p:nvPr/>
        </p:nvPicPr>
        <p:blipFill>
          <a:blip r:embed="rId2"/>
          <a:stretch>
            <a:fillRect/>
          </a:stretch>
        </p:blipFill>
        <p:spPr>
          <a:xfrm>
            <a:off x="2555776" y="0"/>
            <a:ext cx="3857625" cy="3381375"/>
          </a:xfrm>
          <a:prstGeom prst="rect">
            <a:avLst/>
          </a:prstGeom>
        </p:spPr>
      </p:pic>
      <p:pic>
        <p:nvPicPr>
          <p:cNvPr id="6" name="Imagen 5"/>
          <p:cNvPicPr>
            <a:picLocks noChangeAspect="1"/>
          </p:cNvPicPr>
          <p:nvPr/>
        </p:nvPicPr>
        <p:blipFill>
          <a:blip r:embed="rId3"/>
          <a:stretch>
            <a:fillRect/>
          </a:stretch>
        </p:blipFill>
        <p:spPr>
          <a:xfrm>
            <a:off x="1979712" y="3814440"/>
            <a:ext cx="5553075" cy="1981200"/>
          </a:xfrm>
          <a:prstGeom prst="rect">
            <a:avLst/>
          </a:prstGeom>
        </p:spPr>
      </p:pic>
    </p:spTree>
    <p:extLst>
      <p:ext uri="{BB962C8B-B14F-4D97-AF65-F5344CB8AC3E}">
        <p14:creationId xmlns:p14="http://schemas.microsoft.com/office/powerpoint/2010/main" val="35181495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88</a:t>
            </a:fld>
            <a:endParaRPr lang="es-ES"/>
          </a:p>
        </p:txBody>
      </p:sp>
      <p:pic>
        <p:nvPicPr>
          <p:cNvPr id="5" name="Imagen 4"/>
          <p:cNvPicPr>
            <a:picLocks noChangeAspect="1"/>
          </p:cNvPicPr>
          <p:nvPr/>
        </p:nvPicPr>
        <p:blipFill>
          <a:blip r:embed="rId2"/>
          <a:stretch>
            <a:fillRect/>
          </a:stretch>
        </p:blipFill>
        <p:spPr>
          <a:xfrm>
            <a:off x="911225" y="112713"/>
            <a:ext cx="1733550" cy="3486150"/>
          </a:xfrm>
          <a:prstGeom prst="rect">
            <a:avLst/>
          </a:prstGeom>
        </p:spPr>
      </p:pic>
      <p:pic>
        <p:nvPicPr>
          <p:cNvPr id="6" name="Imagen 5"/>
          <p:cNvPicPr>
            <a:picLocks noChangeAspect="1"/>
          </p:cNvPicPr>
          <p:nvPr/>
        </p:nvPicPr>
        <p:blipFill>
          <a:blip r:embed="rId3"/>
          <a:stretch>
            <a:fillRect/>
          </a:stretch>
        </p:blipFill>
        <p:spPr>
          <a:xfrm>
            <a:off x="5830888" y="1179513"/>
            <a:ext cx="3114675" cy="4838700"/>
          </a:xfrm>
          <a:prstGeom prst="rect">
            <a:avLst/>
          </a:prstGeom>
        </p:spPr>
      </p:pic>
      <p:pic>
        <p:nvPicPr>
          <p:cNvPr id="7" name="Imagen 6"/>
          <p:cNvPicPr>
            <a:picLocks noChangeAspect="1"/>
          </p:cNvPicPr>
          <p:nvPr/>
        </p:nvPicPr>
        <p:blipFill>
          <a:blip r:embed="rId4"/>
          <a:stretch>
            <a:fillRect/>
          </a:stretch>
        </p:blipFill>
        <p:spPr>
          <a:xfrm>
            <a:off x="3059435" y="2089150"/>
            <a:ext cx="2238375" cy="3019425"/>
          </a:xfrm>
          <a:prstGeom prst="rect">
            <a:avLst/>
          </a:prstGeom>
        </p:spPr>
      </p:pic>
    </p:spTree>
    <p:extLst>
      <p:ext uri="{BB962C8B-B14F-4D97-AF65-F5344CB8AC3E}">
        <p14:creationId xmlns:p14="http://schemas.microsoft.com/office/powerpoint/2010/main" val="62809382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Asociaciones:</a:t>
            </a:r>
            <a:br>
              <a:rPr lang="es-MX" dirty="0" smtClean="0"/>
            </a:br>
            <a:r>
              <a:rPr lang="es-MX" dirty="0" smtClean="0"/>
              <a:t> Ferretería</a:t>
            </a:r>
            <a:endParaRPr lang="es-MX" dirty="0"/>
          </a:p>
        </p:txBody>
      </p:sp>
      <p:sp>
        <p:nvSpPr>
          <p:cNvPr id="3" name="2 Marcador de contenido"/>
          <p:cNvSpPr>
            <a:spLocks noGrp="1"/>
          </p:cNvSpPr>
          <p:nvPr>
            <p:ph idx="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89</a:t>
            </a:fld>
            <a:endParaRPr lang="es-E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5 Marcador de número de diapositiva"/>
          <p:cNvSpPr>
            <a:spLocks noGrp="1"/>
          </p:cNvSpPr>
          <p:nvPr>
            <p:ph type="sldNum" sz="quarter" idx="12"/>
          </p:nvPr>
        </p:nvSpPr>
        <p:spPr/>
        <p:txBody>
          <a:bodyPr/>
          <a:lstStyle/>
          <a:p>
            <a:fld id="{0BCA44A6-4DAA-45B5-979D-8794F08A29D1}" type="slidenum">
              <a:rPr lang="es-ES"/>
              <a:pPr/>
              <a:t>9</a:t>
            </a:fld>
            <a:endParaRPr lang="es-ES"/>
          </a:p>
        </p:txBody>
      </p:sp>
      <p:sp>
        <p:nvSpPr>
          <p:cNvPr id="71682" name="Rectangle 2"/>
          <p:cNvSpPr>
            <a:spLocks noGrp="1" noChangeArrowheads="1"/>
          </p:cNvSpPr>
          <p:nvPr>
            <p:ph type="title"/>
          </p:nvPr>
        </p:nvSpPr>
        <p:spPr/>
        <p:txBody>
          <a:bodyPr/>
          <a:lstStyle/>
          <a:p>
            <a:r>
              <a:rPr lang="es-MX"/>
              <a:t>Entidades</a:t>
            </a:r>
            <a:endParaRPr lang="es-ES"/>
          </a:p>
        </p:txBody>
      </p:sp>
      <p:sp>
        <p:nvSpPr>
          <p:cNvPr id="71683" name="Rectangle 3"/>
          <p:cNvSpPr>
            <a:spLocks noGrp="1" noChangeArrowheads="1"/>
          </p:cNvSpPr>
          <p:nvPr>
            <p:ph type="body" idx="1"/>
          </p:nvPr>
        </p:nvSpPr>
        <p:spPr/>
        <p:txBody>
          <a:bodyPr/>
          <a:lstStyle/>
          <a:p>
            <a:r>
              <a:rPr lang="es-MX" dirty="0"/>
              <a:t>Una entidad es cualquier cosa que resulte necesaria en el sistema para mantener información. Cuando se empieza a diseñar el modelo de </a:t>
            </a:r>
            <a:r>
              <a:rPr lang="es-MX" dirty="0" smtClean="0"/>
              <a:t>entidad/relación la </a:t>
            </a:r>
            <a:r>
              <a:rPr lang="es-MX" dirty="0"/>
              <a:t>recopilación de entidades es el inicio del proceso. Cuando se habla del espacio del problema, la mayoría de los </a:t>
            </a:r>
            <a:r>
              <a:rPr lang="es-MX" b="1" dirty="0">
                <a:solidFill>
                  <a:srgbClr val="CC0000"/>
                </a:solidFill>
              </a:rPr>
              <a:t>nombres</a:t>
            </a:r>
            <a:r>
              <a:rPr lang="es-MX" dirty="0"/>
              <a:t> y </a:t>
            </a:r>
            <a:r>
              <a:rPr lang="es-MX" b="1" dirty="0">
                <a:solidFill>
                  <a:srgbClr val="CC0000"/>
                </a:solidFill>
              </a:rPr>
              <a:t>verbos</a:t>
            </a:r>
            <a:r>
              <a:rPr lang="es-MX" dirty="0"/>
              <a:t> que se utilizan estarán sujetos a convertirse en entidades.</a:t>
            </a:r>
            <a:endParaRPr lang="es-ES" dirty="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Las asociaciones ternarias, normalmente tienen la forma X hace Y a Z, y al igual que las asociaciones muchos-a-muchos, no se pueden modelar directamente en una base de datos relacional. A diferencia de las asociaciones muchos-a-muchos, en las relaciones ternarias no hay una receta única para modelarlas. </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90</a:t>
            </a:fld>
            <a:endParaRPr lang="es-E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 </a:t>
            </a:r>
            <a:endParaRPr lang="es-MX" dirty="0"/>
          </a:p>
        </p:txBody>
      </p:sp>
      <p:graphicFrame>
        <p:nvGraphicFramePr>
          <p:cNvPr id="5" name="4 Marcador de contenido"/>
          <p:cNvGraphicFramePr>
            <a:graphicFrameLocks noGrp="1"/>
          </p:cNvGraphicFramePr>
          <p:nvPr>
            <p:ph idx="1"/>
          </p:nvPr>
        </p:nvGraphicFramePr>
        <p:xfrm>
          <a:off x="914400" y="1447800"/>
          <a:ext cx="8031164" cy="1752600"/>
        </p:xfrm>
        <a:graphic>
          <a:graphicData uri="http://schemas.openxmlformats.org/drawingml/2006/table">
            <a:tbl>
              <a:tblPr firstRow="1" bandRow="1">
                <a:tableStyleId>{5C22544A-7EE6-4342-B048-85BDC9FD1C3A}</a:tableStyleId>
              </a:tblPr>
              <a:tblGrid>
                <a:gridCol w="2217440">
                  <a:extLst>
                    <a:ext uri="{9D8B030D-6E8A-4147-A177-3AD203B41FA5}">
                      <a16:colId xmlns:a16="http://schemas.microsoft.com/office/drawing/2014/main" val="20000"/>
                    </a:ext>
                  </a:extLst>
                </a:gridCol>
                <a:gridCol w="1798142">
                  <a:extLst>
                    <a:ext uri="{9D8B030D-6E8A-4147-A177-3AD203B41FA5}">
                      <a16:colId xmlns:a16="http://schemas.microsoft.com/office/drawing/2014/main" val="20001"/>
                    </a:ext>
                  </a:extLst>
                </a:gridCol>
                <a:gridCol w="2007791">
                  <a:extLst>
                    <a:ext uri="{9D8B030D-6E8A-4147-A177-3AD203B41FA5}">
                      <a16:colId xmlns:a16="http://schemas.microsoft.com/office/drawing/2014/main" val="20002"/>
                    </a:ext>
                  </a:extLst>
                </a:gridCol>
                <a:gridCol w="2007791">
                  <a:extLst>
                    <a:ext uri="{9D8B030D-6E8A-4147-A177-3AD203B41FA5}">
                      <a16:colId xmlns:a16="http://schemas.microsoft.com/office/drawing/2014/main" val="20003"/>
                    </a:ext>
                  </a:extLst>
                </a:gridCol>
              </a:tblGrid>
              <a:tr h="370840">
                <a:tc>
                  <a:txBody>
                    <a:bodyPr/>
                    <a:lstStyle/>
                    <a:p>
                      <a:r>
                        <a:rPr lang="es-MX" dirty="0" smtClean="0"/>
                        <a:t>Grado de la</a:t>
                      </a:r>
                      <a:r>
                        <a:rPr lang="es-MX" baseline="0" dirty="0" smtClean="0"/>
                        <a:t> </a:t>
                      </a:r>
                      <a:r>
                        <a:rPr lang="es-MX" baseline="0" dirty="0" err="1" smtClean="0"/>
                        <a:t>asoc</a:t>
                      </a:r>
                      <a:r>
                        <a:rPr lang="es-MX" baseline="0" dirty="0" smtClean="0"/>
                        <a:t>.</a:t>
                      </a:r>
                      <a:endParaRPr lang="es-MX" dirty="0" smtClean="0"/>
                    </a:p>
                    <a:p>
                      <a:r>
                        <a:rPr lang="es-MX" dirty="0" err="1" smtClean="0"/>
                        <a:t>Cardinalidad</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Unaria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Binaria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MX" dirty="0" smtClean="0"/>
                        <a:t>Asociación Ternaria</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s-MX" dirty="0" smtClean="0"/>
                        <a:t>Uno-a-uno</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es-MX" dirty="0" smtClean="0"/>
                        <a:t>Uno-a-muchos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MX" dirty="0" smtClean="0"/>
                        <a:t>Muchos-a-muchos</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MX" dirty="0" smtClean="0"/>
                        <a:t>X</a:t>
                      </a:r>
                      <a:endParaRPr lang="es-MX"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3 Marcador de número de diapositiva"/>
          <p:cNvSpPr>
            <a:spLocks noGrp="1"/>
          </p:cNvSpPr>
          <p:nvPr>
            <p:ph type="sldNum" sz="quarter" idx="12"/>
          </p:nvPr>
        </p:nvSpPr>
        <p:spPr/>
        <p:txBody>
          <a:bodyPr/>
          <a:lstStyle/>
          <a:p>
            <a:fld id="{BFA8B72E-2E4F-42EB-B80D-EBAB54B23F2A}" type="slidenum">
              <a:rPr lang="es-ES" smtClean="0"/>
              <a:pPr/>
              <a:t>91</a:t>
            </a:fld>
            <a:endParaRPr lang="es-ES"/>
          </a:p>
        </p:txBody>
      </p:sp>
      <p:cxnSp>
        <p:nvCxnSpPr>
          <p:cNvPr id="7" name="6 Conector recto"/>
          <p:cNvCxnSpPr/>
          <p:nvPr/>
        </p:nvCxnSpPr>
        <p:spPr bwMode="auto">
          <a:xfrm>
            <a:off x="899592" y="1772816"/>
            <a:ext cx="158417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9" name="8 Conector recto"/>
          <p:cNvCxnSpPr/>
          <p:nvPr/>
        </p:nvCxnSpPr>
        <p:spPr bwMode="auto">
          <a:xfrm>
            <a:off x="2483768" y="1772816"/>
            <a:ext cx="648072" cy="288032"/>
          </a:xfrm>
          <a:prstGeom prst="line">
            <a:avLst/>
          </a:prstGeom>
          <a:solidFill>
            <a:schemeClr val="accent1"/>
          </a:solidFill>
          <a:ln w="9525" cap="flat" cmpd="sng" algn="ctr">
            <a:solidFill>
              <a:schemeClr val="tx1"/>
            </a:solidFill>
            <a:prstDash val="solid"/>
            <a:round/>
            <a:headEnd type="none" w="med" len="med"/>
            <a:tailEnd type="none" w="med" len="med"/>
          </a:ln>
          <a:effectLst/>
        </p:spPr>
      </p:cxn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1412776"/>
            <a:ext cx="8031163" cy="1296144"/>
          </a:xfrm>
        </p:spPr>
        <p:txBody>
          <a:bodyPr/>
          <a:lstStyle/>
          <a:p>
            <a:r>
              <a:rPr lang="es-MX" dirty="0" smtClean="0"/>
              <a:t>Para modelar la relación entre tres entidades como proveedores, productos y pedidos, podemos tenerla de la siguiente manera.</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92</a:t>
            </a:fld>
            <a:endParaRPr lang="es-ES"/>
          </a:p>
        </p:txBody>
      </p:sp>
      <p:sp>
        <p:nvSpPr>
          <p:cNvPr id="6" name="Text Box 6"/>
          <p:cNvSpPr txBox="1">
            <a:spLocks noChangeArrowheads="1"/>
          </p:cNvSpPr>
          <p:nvPr/>
        </p:nvSpPr>
        <p:spPr bwMode="auto">
          <a:xfrm>
            <a:off x="4167220" y="2923382"/>
            <a:ext cx="1858963" cy="461665"/>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7" name="Text Box 7"/>
          <p:cNvSpPr txBox="1">
            <a:spLocks noChangeArrowheads="1"/>
          </p:cNvSpPr>
          <p:nvPr/>
        </p:nvSpPr>
        <p:spPr bwMode="auto">
          <a:xfrm>
            <a:off x="1043608" y="2924944"/>
            <a:ext cx="2188056" cy="461665"/>
          </a:xfrm>
          <a:prstGeom prst="rect">
            <a:avLst/>
          </a:prstGeom>
          <a:no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13" name="12 Grupo"/>
          <p:cNvGrpSpPr/>
          <p:nvPr/>
        </p:nvGrpSpPr>
        <p:grpSpPr>
          <a:xfrm>
            <a:off x="3224868" y="2996952"/>
            <a:ext cx="935125" cy="313312"/>
            <a:chOff x="4170899" y="1514752"/>
            <a:chExt cx="935125" cy="313312"/>
          </a:xfrm>
        </p:grpSpPr>
        <p:sp>
          <p:nvSpPr>
            <p:cNvPr id="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15" name="Text Box 6"/>
          <p:cNvSpPr txBox="1">
            <a:spLocks noChangeArrowheads="1"/>
          </p:cNvSpPr>
          <p:nvPr/>
        </p:nvSpPr>
        <p:spPr bwMode="auto">
          <a:xfrm>
            <a:off x="6969708" y="2933892"/>
            <a:ext cx="1858963" cy="461665"/>
          </a:xfrm>
          <a:prstGeom prst="rect">
            <a:avLst/>
          </a:prstGeom>
          <a:noFill/>
          <a:ln w="38100" cmpd="sng">
            <a:solidFill>
              <a:schemeClr val="tx2"/>
            </a:solidFill>
            <a:miter lim="800000"/>
            <a:headEnd/>
            <a:tailEnd/>
          </a:ln>
          <a:effectLst/>
        </p:spPr>
        <p:txBody>
          <a:bodyPr>
            <a:spAutoFit/>
          </a:bodyPr>
          <a:lstStyle/>
          <a:p>
            <a:pPr algn="ctr">
              <a:spcBef>
                <a:spcPct val="50000"/>
              </a:spcBef>
            </a:pPr>
            <a:r>
              <a:rPr lang="es-MX" b="1" dirty="0" smtClean="0">
                <a:latin typeface="Arial" charset="0"/>
              </a:rPr>
              <a:t>Pedidos</a:t>
            </a:r>
            <a:endParaRPr lang="es-ES" b="1" dirty="0">
              <a:latin typeface="Arial" charset="0"/>
            </a:endParaRPr>
          </a:p>
        </p:txBody>
      </p:sp>
      <p:grpSp>
        <p:nvGrpSpPr>
          <p:cNvPr id="22" name="21 Grupo"/>
          <p:cNvGrpSpPr/>
          <p:nvPr/>
        </p:nvGrpSpPr>
        <p:grpSpPr>
          <a:xfrm>
            <a:off x="6030056" y="2995390"/>
            <a:ext cx="938249" cy="313312"/>
            <a:chOff x="6030056" y="2995390"/>
            <a:chExt cx="938249" cy="313312"/>
          </a:xfrm>
        </p:grpSpPr>
        <p:grpSp>
          <p:nvGrpSpPr>
            <p:cNvPr id="16" name="15 Grupo"/>
            <p:cNvGrpSpPr/>
            <p:nvPr/>
          </p:nvGrpSpPr>
          <p:grpSpPr>
            <a:xfrm>
              <a:off x="6031618" y="2995390"/>
              <a:ext cx="936687" cy="313312"/>
              <a:chOff x="4169337" y="1514752"/>
              <a:chExt cx="936687" cy="313312"/>
            </a:xfrm>
          </p:grpSpPr>
          <p:sp>
            <p:nvSpPr>
              <p:cNvPr id="1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a:off x="4169337" y="1516314"/>
                <a:ext cx="153942" cy="154526"/>
              </a:xfrm>
              <a:prstGeom prst="line">
                <a:avLst/>
              </a:prstGeom>
              <a:noFill/>
              <a:ln w="1587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21" name="Line 9"/>
            <p:cNvSpPr>
              <a:spLocks noChangeShapeType="1"/>
            </p:cNvSpPr>
            <p:nvPr/>
          </p:nvSpPr>
          <p:spPr bwMode="auto">
            <a:xfrm flipV="1">
              <a:off x="6030056" y="3149916"/>
              <a:ext cx="169863" cy="152400"/>
            </a:xfrm>
            <a:prstGeom prst="line">
              <a:avLst/>
            </a:prstGeom>
            <a:noFill/>
            <a:ln w="15875">
              <a:solidFill>
                <a:schemeClr val="tx1"/>
              </a:solidFill>
              <a:round/>
              <a:headEnd/>
              <a:tailEnd/>
            </a:ln>
            <a:effectLst/>
          </p:spPr>
          <p:txBody>
            <a:bodyPr wrap="none"/>
            <a:lstStyle/>
            <a:p>
              <a:endParaRPr lang="es-MX"/>
            </a:p>
          </p:txBody>
        </p:sp>
      </p:grpSp>
      <p:sp>
        <p:nvSpPr>
          <p:cNvPr id="23" name="2 Marcador de contenido"/>
          <p:cNvSpPr txBox="1">
            <a:spLocks/>
          </p:cNvSpPr>
          <p:nvPr/>
        </p:nvSpPr>
        <p:spPr bwMode="auto">
          <a:xfrm>
            <a:off x="1039267" y="3486116"/>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Generando el modelo: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grpSp>
        <p:nvGrpSpPr>
          <p:cNvPr id="43" name="42 Grupo"/>
          <p:cNvGrpSpPr/>
          <p:nvPr/>
        </p:nvGrpSpPr>
        <p:grpSpPr>
          <a:xfrm>
            <a:off x="10880" y="4197576"/>
            <a:ext cx="8868567" cy="485729"/>
            <a:chOff x="10880" y="3981000"/>
            <a:chExt cx="8868567" cy="485729"/>
          </a:xfrm>
        </p:grpSpPr>
        <p:sp>
          <p:nvSpPr>
            <p:cNvPr id="24" name="Text Box 6"/>
            <p:cNvSpPr txBox="1">
              <a:spLocks noChangeArrowheads="1"/>
            </p:cNvSpPr>
            <p:nvPr/>
          </p:nvSpPr>
          <p:spPr bwMode="auto">
            <a:xfrm>
              <a:off x="2757745" y="3985606"/>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25" name="Text Box 7"/>
            <p:cNvSpPr txBox="1">
              <a:spLocks noChangeArrowheads="1"/>
            </p:cNvSpPr>
            <p:nvPr/>
          </p:nvSpPr>
          <p:spPr bwMode="auto">
            <a:xfrm>
              <a:off x="10880" y="3981000"/>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26" name="25 Grupo"/>
            <p:cNvGrpSpPr/>
            <p:nvPr/>
          </p:nvGrpSpPr>
          <p:grpSpPr>
            <a:xfrm>
              <a:off x="2108685" y="4063722"/>
              <a:ext cx="636988" cy="313312"/>
              <a:chOff x="4170899" y="1514752"/>
              <a:chExt cx="935125" cy="313312"/>
            </a:xfrm>
          </p:grpSpPr>
          <p:sp>
            <p:nvSpPr>
              <p:cNvPr id="2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31" name="Text Box 6"/>
            <p:cNvSpPr txBox="1">
              <a:spLocks noChangeArrowheads="1"/>
            </p:cNvSpPr>
            <p:nvPr/>
          </p:nvSpPr>
          <p:spPr bwMode="auto">
            <a:xfrm>
              <a:off x="7308304" y="4000662"/>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32" name="Text Box 6"/>
            <p:cNvSpPr txBox="1">
              <a:spLocks noChangeArrowheads="1"/>
            </p:cNvSpPr>
            <p:nvPr/>
          </p:nvSpPr>
          <p:spPr bwMode="auto">
            <a:xfrm>
              <a:off x="5135112" y="4005064"/>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33" name="32 Grupo"/>
            <p:cNvGrpSpPr/>
            <p:nvPr/>
          </p:nvGrpSpPr>
          <p:grpSpPr>
            <a:xfrm>
              <a:off x="4487960" y="4077072"/>
              <a:ext cx="636988" cy="313312"/>
              <a:chOff x="4170899" y="1514752"/>
              <a:chExt cx="935125" cy="313312"/>
            </a:xfrm>
          </p:grpSpPr>
          <p:sp>
            <p:nvSpPr>
              <p:cNvPr id="3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3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38" name="37 Grupo"/>
            <p:cNvGrpSpPr/>
            <p:nvPr/>
          </p:nvGrpSpPr>
          <p:grpSpPr>
            <a:xfrm flipH="1">
              <a:off x="6636352" y="4073056"/>
              <a:ext cx="636988" cy="313312"/>
              <a:chOff x="4170899" y="1514752"/>
              <a:chExt cx="935125" cy="313312"/>
            </a:xfrm>
          </p:grpSpPr>
          <p:sp>
            <p:nvSpPr>
              <p:cNvPr id="39"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4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44" name="2 Marcador de contenido"/>
          <p:cNvSpPr txBox="1">
            <a:spLocks/>
          </p:cNvSpPr>
          <p:nvPr/>
        </p:nvSpPr>
        <p:spPr bwMode="auto">
          <a:xfrm>
            <a:off x="899592" y="4797704"/>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En este</a:t>
            </a:r>
            <a:r>
              <a:rPr kumimoji="0" lang="es-MX" sz="2800" b="0" i="0" u="none" strike="noStrike" kern="0" cap="none" spc="0" normalizeH="0" noProof="0" dirty="0" smtClean="0">
                <a:ln>
                  <a:noFill/>
                </a:ln>
                <a:solidFill>
                  <a:schemeClr val="tx1"/>
                </a:solidFill>
                <a:effectLst/>
                <a:uLnTx/>
                <a:uFillTx/>
                <a:latin typeface="+mn-lt"/>
                <a:ea typeface="+mn-ea"/>
                <a:cs typeface="+mn-cs"/>
              </a:rPr>
              <a:t> diagrama, cada producto solo es </a:t>
            </a:r>
            <a:r>
              <a:rPr kumimoji="0" lang="es-MX" sz="2800" b="0" i="0" u="none" strike="noStrike" kern="0" cap="none" spc="0" normalizeH="0" noProof="0" dirty="0" err="1" smtClean="0">
                <a:ln>
                  <a:noFill/>
                </a:ln>
                <a:solidFill>
                  <a:schemeClr val="tx1"/>
                </a:solidFill>
                <a:effectLst/>
                <a:uLnTx/>
                <a:uFillTx/>
                <a:latin typeface="+mn-lt"/>
                <a:ea typeface="+mn-ea"/>
                <a:cs typeface="+mn-cs"/>
              </a:rPr>
              <a:t>sumistrado</a:t>
            </a:r>
            <a:r>
              <a:rPr kumimoji="0" lang="es-MX" sz="2800" b="0" i="0" u="none" strike="noStrike" kern="0" cap="none" spc="0" normalizeH="0" noProof="0" dirty="0" smtClean="0">
                <a:ln>
                  <a:noFill/>
                </a:ln>
                <a:solidFill>
                  <a:schemeClr val="tx1"/>
                </a:solidFill>
                <a:effectLst/>
                <a:uLnTx/>
                <a:uFillTx/>
                <a:latin typeface="+mn-lt"/>
                <a:ea typeface="+mn-ea"/>
                <a:cs typeface="+mn-cs"/>
              </a:rPr>
              <a:t> por un único proveedor y la relación ternaria se mantiene, si se conoce el producto, se conoce quien lo suministro.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93</a:t>
            </a:fld>
            <a:endParaRPr lang="es-ES"/>
          </a:p>
        </p:txBody>
      </p:sp>
      <p:pic>
        <p:nvPicPr>
          <p:cNvPr id="5" name="Imagen 4"/>
          <p:cNvPicPr>
            <a:picLocks noChangeAspect="1"/>
          </p:cNvPicPr>
          <p:nvPr/>
        </p:nvPicPr>
        <p:blipFill>
          <a:blip r:embed="rId2"/>
          <a:stretch>
            <a:fillRect/>
          </a:stretch>
        </p:blipFill>
        <p:spPr>
          <a:xfrm>
            <a:off x="323528" y="2084266"/>
            <a:ext cx="8844756" cy="1558743"/>
          </a:xfrm>
          <a:prstGeom prst="rect">
            <a:avLst/>
          </a:prstGeom>
        </p:spPr>
      </p:pic>
    </p:spTree>
    <p:extLst>
      <p:ext uri="{BB962C8B-B14F-4D97-AF65-F5344CB8AC3E}">
        <p14:creationId xmlns:p14="http://schemas.microsoft.com/office/powerpoint/2010/main" val="42937939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1412776"/>
            <a:ext cx="8031163" cy="1296144"/>
          </a:xfrm>
        </p:spPr>
        <p:txBody>
          <a:bodyPr/>
          <a:lstStyle/>
          <a:p>
            <a:r>
              <a:rPr lang="es-MX" dirty="0" smtClean="0"/>
              <a:t>Si deseamos que cada producto sea suministrado por varios proveedores, tendríamos:</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94</a:t>
            </a:fld>
            <a:endParaRPr lang="es-ES"/>
          </a:p>
        </p:txBody>
      </p:sp>
      <p:grpSp>
        <p:nvGrpSpPr>
          <p:cNvPr id="3" name="51 Grupo"/>
          <p:cNvGrpSpPr/>
          <p:nvPr/>
        </p:nvGrpSpPr>
        <p:grpSpPr>
          <a:xfrm>
            <a:off x="-37248" y="2583231"/>
            <a:ext cx="8916695" cy="485729"/>
            <a:chOff x="-37248" y="2583231"/>
            <a:chExt cx="8916695" cy="485729"/>
          </a:xfrm>
        </p:grpSpPr>
        <p:grpSp>
          <p:nvGrpSpPr>
            <p:cNvPr id="5" name="50 Grupo"/>
            <p:cNvGrpSpPr/>
            <p:nvPr/>
          </p:nvGrpSpPr>
          <p:grpSpPr>
            <a:xfrm>
              <a:off x="-37248" y="2583231"/>
              <a:ext cx="8916695" cy="485729"/>
              <a:chOff x="-37248" y="2583231"/>
              <a:chExt cx="8916695" cy="485729"/>
            </a:xfrm>
          </p:grpSpPr>
          <p:sp>
            <p:nvSpPr>
              <p:cNvPr id="24"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25"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31"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32"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6" name="32 Grupo"/>
              <p:cNvGrpSpPr/>
              <p:nvPr/>
            </p:nvGrpSpPr>
            <p:grpSpPr>
              <a:xfrm>
                <a:off x="4487960" y="2679303"/>
                <a:ext cx="636988" cy="313312"/>
                <a:chOff x="4170899" y="1514752"/>
                <a:chExt cx="935125" cy="313312"/>
              </a:xfrm>
            </p:grpSpPr>
            <p:sp>
              <p:nvSpPr>
                <p:cNvPr id="3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3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7" name="37 Grupo"/>
              <p:cNvGrpSpPr/>
              <p:nvPr/>
            </p:nvGrpSpPr>
            <p:grpSpPr>
              <a:xfrm flipH="1">
                <a:off x="6636352" y="2675287"/>
                <a:ext cx="636988" cy="313312"/>
                <a:chOff x="4170899" y="1514752"/>
                <a:chExt cx="935125" cy="313312"/>
              </a:xfrm>
            </p:grpSpPr>
            <p:sp>
              <p:nvSpPr>
                <p:cNvPr id="39"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0"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1"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42"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grpSp>
          <p:nvGrpSpPr>
            <p:cNvPr id="8" name="42 Grupo"/>
            <p:cNvGrpSpPr/>
            <p:nvPr/>
          </p:nvGrpSpPr>
          <p:grpSpPr>
            <a:xfrm>
              <a:off x="2063569" y="2660976"/>
              <a:ext cx="672135" cy="313312"/>
              <a:chOff x="6030056" y="2995390"/>
              <a:chExt cx="938249" cy="313312"/>
            </a:xfrm>
          </p:grpSpPr>
          <p:grpSp>
            <p:nvGrpSpPr>
              <p:cNvPr id="9" name="15 Grupo"/>
              <p:cNvGrpSpPr/>
              <p:nvPr/>
            </p:nvGrpSpPr>
            <p:grpSpPr>
              <a:xfrm>
                <a:off x="6031618" y="2995390"/>
                <a:ext cx="936687" cy="313312"/>
                <a:chOff x="4169337" y="1514752"/>
                <a:chExt cx="936687" cy="313312"/>
              </a:xfrm>
            </p:grpSpPr>
            <p:sp>
              <p:nvSpPr>
                <p:cNvPr id="4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4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49" name="Line 10"/>
                <p:cNvSpPr>
                  <a:spLocks noChangeShapeType="1"/>
                </p:cNvSpPr>
                <p:nvPr/>
              </p:nvSpPr>
              <p:spPr bwMode="auto">
                <a:xfrm>
                  <a:off x="4169337" y="1516314"/>
                  <a:ext cx="153942" cy="154526"/>
                </a:xfrm>
                <a:prstGeom prst="line">
                  <a:avLst/>
                </a:prstGeom>
                <a:noFill/>
                <a:ln w="15875">
                  <a:solidFill>
                    <a:schemeClr val="tx1"/>
                  </a:solidFill>
                  <a:round/>
                  <a:headEnd/>
                  <a:tailEnd/>
                </a:ln>
                <a:effectLst/>
              </p:spPr>
              <p:txBody>
                <a:bodyPr wrap="none"/>
                <a:lstStyle/>
                <a:p>
                  <a:endParaRPr lang="es-MX"/>
                </a:p>
              </p:txBody>
            </p:sp>
            <p:sp>
              <p:nvSpPr>
                <p:cNvPr id="5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46" name="Line 9"/>
              <p:cNvSpPr>
                <a:spLocks noChangeShapeType="1"/>
              </p:cNvSpPr>
              <p:nvPr/>
            </p:nvSpPr>
            <p:spPr bwMode="auto">
              <a:xfrm flipV="1">
                <a:off x="6030056" y="3149916"/>
                <a:ext cx="169863" cy="152400"/>
              </a:xfrm>
              <a:prstGeom prst="line">
                <a:avLst/>
              </a:prstGeom>
              <a:noFill/>
              <a:ln w="15875">
                <a:solidFill>
                  <a:schemeClr val="tx1"/>
                </a:solidFill>
                <a:round/>
                <a:headEnd/>
                <a:tailEnd/>
              </a:ln>
              <a:effectLst/>
            </p:spPr>
            <p:txBody>
              <a:bodyPr wrap="none"/>
              <a:lstStyle/>
              <a:p>
                <a:endParaRPr lang="es-MX"/>
              </a:p>
            </p:txBody>
          </p:sp>
        </p:grpSp>
      </p:grpSp>
      <p:grpSp>
        <p:nvGrpSpPr>
          <p:cNvPr id="10" name="86 Grupo"/>
          <p:cNvGrpSpPr/>
          <p:nvPr/>
        </p:nvGrpSpPr>
        <p:grpSpPr>
          <a:xfrm>
            <a:off x="-29232" y="4384015"/>
            <a:ext cx="8916695" cy="1404394"/>
            <a:chOff x="-29232" y="3782415"/>
            <a:chExt cx="8916695" cy="1404394"/>
          </a:xfrm>
        </p:grpSpPr>
        <p:grpSp>
          <p:nvGrpSpPr>
            <p:cNvPr id="11" name="50 Grupo"/>
            <p:cNvGrpSpPr/>
            <p:nvPr/>
          </p:nvGrpSpPr>
          <p:grpSpPr>
            <a:xfrm>
              <a:off x="-29232" y="3782415"/>
              <a:ext cx="8916695" cy="485729"/>
              <a:chOff x="-37248" y="2583231"/>
              <a:chExt cx="8916695" cy="485729"/>
            </a:xfrm>
          </p:grpSpPr>
          <p:sp>
            <p:nvSpPr>
              <p:cNvPr id="62"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63"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64"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65"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12" name="32 Grupo"/>
              <p:cNvGrpSpPr/>
              <p:nvPr/>
            </p:nvGrpSpPr>
            <p:grpSpPr>
              <a:xfrm>
                <a:off x="4487960" y="2679303"/>
                <a:ext cx="636988" cy="313312"/>
                <a:chOff x="4170899" y="1514752"/>
                <a:chExt cx="935125" cy="313312"/>
              </a:xfrm>
            </p:grpSpPr>
            <p:sp>
              <p:nvSpPr>
                <p:cNvPr id="72"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3"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4"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5"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3" name="37 Grupo"/>
              <p:cNvGrpSpPr/>
              <p:nvPr/>
            </p:nvGrpSpPr>
            <p:grpSpPr>
              <a:xfrm flipH="1">
                <a:off x="6636352" y="2675287"/>
                <a:ext cx="636988" cy="313312"/>
                <a:chOff x="4170899" y="1514752"/>
                <a:chExt cx="935125" cy="313312"/>
              </a:xfrm>
            </p:grpSpPr>
            <p:sp>
              <p:nvSpPr>
                <p:cNvPr id="6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6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6"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15" name="76 Grupo"/>
            <p:cNvGrpSpPr/>
            <p:nvPr/>
          </p:nvGrpSpPr>
          <p:grpSpPr>
            <a:xfrm rot="5400000">
              <a:off x="1602629" y="4310142"/>
              <a:ext cx="491414" cy="313312"/>
              <a:chOff x="4170899" y="1514752"/>
              <a:chExt cx="935125" cy="313312"/>
            </a:xfrm>
          </p:grpSpPr>
          <p:sp>
            <p:nvSpPr>
              <p:cNvPr id="7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6" name="81 Grupo"/>
            <p:cNvGrpSpPr/>
            <p:nvPr/>
          </p:nvGrpSpPr>
          <p:grpSpPr>
            <a:xfrm rot="5400000">
              <a:off x="2801813" y="4330190"/>
              <a:ext cx="491414" cy="313312"/>
              <a:chOff x="4170899" y="1514752"/>
              <a:chExt cx="935125" cy="313312"/>
            </a:xfrm>
          </p:grpSpPr>
          <p:sp>
            <p:nvSpPr>
              <p:cNvPr id="8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8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88" name="2 Marcador de contenido"/>
          <p:cNvSpPr txBox="1">
            <a:spLocks/>
          </p:cNvSpPr>
          <p:nvPr/>
        </p:nvSpPr>
        <p:spPr bwMode="auto">
          <a:xfrm>
            <a:off x="906915" y="3365796"/>
            <a:ext cx="8031163" cy="6990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20000"/>
              </a:spcBef>
              <a:spcAft>
                <a:spcPct val="0"/>
              </a:spcAft>
              <a:buClr>
                <a:schemeClr val="accent1"/>
              </a:buClr>
              <a:buSzPct val="80000"/>
              <a:buFont typeface="Wingdings" pitchFamily="2" charset="2"/>
              <a:buNone/>
              <a:tabLst/>
              <a:defRPr/>
            </a:pPr>
            <a:r>
              <a:rPr kumimoji="0" lang="es-MX" sz="2800" b="0" i="0" u="none" strike="noStrike" kern="0" cap="none" spc="0" normalizeH="0" baseline="0" noProof="0" dirty="0" smtClean="0">
                <a:ln>
                  <a:noFill/>
                </a:ln>
                <a:solidFill>
                  <a:schemeClr val="tx1"/>
                </a:solidFill>
                <a:effectLst/>
                <a:uLnTx/>
                <a:uFillTx/>
                <a:latin typeface="+mn-lt"/>
                <a:ea typeface="+mn-ea"/>
                <a:cs typeface="+mn-cs"/>
              </a:rPr>
              <a:t>Generando el modelo:</a:t>
            </a:r>
            <a:endParaRPr kumimoji="0" lang="es-MX"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en-US"/>
          </a:p>
        </p:txBody>
      </p:sp>
      <p:sp>
        <p:nvSpPr>
          <p:cNvPr id="3" name="Marcador de contenido 2"/>
          <p:cNvSpPr>
            <a:spLocks noGrp="1"/>
          </p:cNvSpPr>
          <p:nvPr>
            <p:ph idx="1"/>
          </p:nvPr>
        </p:nvSpPr>
        <p:spPr/>
        <p:txBody>
          <a:bodyPr/>
          <a:lstStyle/>
          <a:p>
            <a:endParaRPr lang="en-US"/>
          </a:p>
        </p:txBody>
      </p:sp>
      <p:sp>
        <p:nvSpPr>
          <p:cNvPr id="4" name="Marcador de número de diapositiva 3"/>
          <p:cNvSpPr>
            <a:spLocks noGrp="1"/>
          </p:cNvSpPr>
          <p:nvPr>
            <p:ph type="sldNum" sz="quarter" idx="12"/>
          </p:nvPr>
        </p:nvSpPr>
        <p:spPr/>
        <p:txBody>
          <a:bodyPr/>
          <a:lstStyle/>
          <a:p>
            <a:fld id="{BFA8B72E-2E4F-42EB-B80D-EBAB54B23F2A}" type="slidenum">
              <a:rPr lang="es-ES" smtClean="0"/>
              <a:pPr/>
              <a:t>95</a:t>
            </a:fld>
            <a:endParaRPr lang="es-ES"/>
          </a:p>
        </p:txBody>
      </p:sp>
      <p:pic>
        <p:nvPicPr>
          <p:cNvPr id="5" name="Imagen 4"/>
          <p:cNvPicPr>
            <a:picLocks noChangeAspect="1"/>
          </p:cNvPicPr>
          <p:nvPr/>
        </p:nvPicPr>
        <p:blipFill>
          <a:blip r:embed="rId2"/>
          <a:stretch>
            <a:fillRect/>
          </a:stretch>
        </p:blipFill>
        <p:spPr>
          <a:xfrm>
            <a:off x="179512" y="1700808"/>
            <a:ext cx="9106792" cy="3280257"/>
          </a:xfrm>
          <a:prstGeom prst="rect">
            <a:avLst/>
          </a:prstGeom>
        </p:spPr>
      </p:pic>
    </p:spTree>
    <p:extLst>
      <p:ext uri="{BB962C8B-B14F-4D97-AF65-F5344CB8AC3E}">
        <p14:creationId xmlns:p14="http://schemas.microsoft.com/office/powerpoint/2010/main" val="355491286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2 Marcador de contenido"/>
          <p:cNvSpPr>
            <a:spLocks noGrp="1"/>
          </p:cNvSpPr>
          <p:nvPr>
            <p:ph idx="1"/>
          </p:nvPr>
        </p:nvSpPr>
        <p:spPr>
          <a:xfrm>
            <a:off x="914400" y="3140968"/>
            <a:ext cx="8031163" cy="1296144"/>
          </a:xfrm>
        </p:spPr>
        <p:txBody>
          <a:bodyPr/>
          <a:lstStyle/>
          <a:p>
            <a:r>
              <a:rPr lang="es-MX" dirty="0" smtClean="0"/>
              <a:t>Ahora en este diagrama la relación ternaria se ha perdido, ahora no se puede conocer el proveedor que surte un producto en un pedido, es debido a que en la tabla </a:t>
            </a:r>
            <a:r>
              <a:rPr lang="es-MX" dirty="0" err="1" smtClean="0"/>
              <a:t>prodxprov</a:t>
            </a:r>
            <a:r>
              <a:rPr lang="es-MX" dirty="0" smtClean="0"/>
              <a:t> se mezclan los productos y proveedores, teniendo para un producto mas de un proveedor.</a:t>
            </a:r>
            <a:endParaRPr lang="es-MX" dirty="0"/>
          </a:p>
        </p:txBody>
      </p:sp>
      <p:sp>
        <p:nvSpPr>
          <p:cNvPr id="2" name="1 Título"/>
          <p:cNvSpPr>
            <a:spLocks noGrp="1"/>
          </p:cNvSpPr>
          <p:nvPr>
            <p:ph type="title"/>
          </p:nvPr>
        </p:nvSpPr>
        <p:spPr/>
        <p:txBody>
          <a:bodyPr/>
          <a:lstStyle/>
          <a:p>
            <a:r>
              <a:rPr lang="es-MX" dirty="0" smtClean="0"/>
              <a:t>Relación ternaria</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96</a:t>
            </a:fld>
            <a:endParaRPr lang="es-ES"/>
          </a:p>
        </p:txBody>
      </p:sp>
      <p:grpSp>
        <p:nvGrpSpPr>
          <p:cNvPr id="87" name="86 Grupo"/>
          <p:cNvGrpSpPr/>
          <p:nvPr/>
        </p:nvGrpSpPr>
        <p:grpSpPr>
          <a:xfrm>
            <a:off x="0" y="1592558"/>
            <a:ext cx="8916695" cy="1404394"/>
            <a:chOff x="-29232" y="3782415"/>
            <a:chExt cx="8916695" cy="1404394"/>
          </a:xfrm>
        </p:grpSpPr>
        <p:grpSp>
          <p:nvGrpSpPr>
            <p:cNvPr id="54" name="50 Grupo"/>
            <p:cNvGrpSpPr/>
            <p:nvPr/>
          </p:nvGrpSpPr>
          <p:grpSpPr>
            <a:xfrm>
              <a:off x="-29232" y="3782415"/>
              <a:ext cx="8916695" cy="485729"/>
              <a:chOff x="-37248" y="2583231"/>
              <a:chExt cx="8916695" cy="485729"/>
            </a:xfrm>
          </p:grpSpPr>
          <p:sp>
            <p:nvSpPr>
              <p:cNvPr id="62"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63"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64"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65"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66" name="32 Grupo"/>
              <p:cNvGrpSpPr/>
              <p:nvPr/>
            </p:nvGrpSpPr>
            <p:grpSpPr>
              <a:xfrm>
                <a:off x="4487960" y="2679303"/>
                <a:ext cx="636988" cy="313312"/>
                <a:chOff x="4170899" y="1514752"/>
                <a:chExt cx="935125" cy="313312"/>
              </a:xfrm>
            </p:grpSpPr>
            <p:sp>
              <p:nvSpPr>
                <p:cNvPr id="72"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3"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4"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5"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67" name="37 Grupo"/>
              <p:cNvGrpSpPr/>
              <p:nvPr/>
            </p:nvGrpSpPr>
            <p:grpSpPr>
              <a:xfrm flipH="1">
                <a:off x="6636352" y="2675287"/>
                <a:ext cx="636988" cy="313312"/>
                <a:chOff x="4170899" y="1514752"/>
                <a:chExt cx="935125" cy="313312"/>
              </a:xfrm>
            </p:grpSpPr>
            <p:sp>
              <p:nvSpPr>
                <p:cNvPr id="6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6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7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7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6"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77" name="76 Grupo"/>
            <p:cNvGrpSpPr/>
            <p:nvPr/>
          </p:nvGrpSpPr>
          <p:grpSpPr>
            <a:xfrm rot="5400000">
              <a:off x="1602629" y="4310142"/>
              <a:ext cx="491414" cy="313312"/>
              <a:chOff x="4170899" y="1514752"/>
              <a:chExt cx="935125" cy="313312"/>
            </a:xfrm>
          </p:grpSpPr>
          <p:sp>
            <p:nvSpPr>
              <p:cNvPr id="7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7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82" name="81 Grupo"/>
            <p:cNvGrpSpPr/>
            <p:nvPr/>
          </p:nvGrpSpPr>
          <p:grpSpPr>
            <a:xfrm rot="5400000">
              <a:off x="2801813" y="4330190"/>
              <a:ext cx="491414" cy="313312"/>
              <a:chOff x="4170899" y="1514752"/>
              <a:chExt cx="935125" cy="313312"/>
            </a:xfrm>
          </p:grpSpPr>
          <p:sp>
            <p:nvSpPr>
              <p:cNvPr id="8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8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8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8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La clave para resolver el problema es examinar el sentido de las asociaciones uno-a-muchos. Dada cualquier entidad del lado “muchos”, se puede determinar la correspondiente entidad de lado “uno”. En el primer modelo se conocía la clave del producto de un pedido determinado y se puede ir subiendo por el lado de uno  hasta conocer el proveedor que surte dicho pedido</a:t>
            </a:r>
          </a:p>
          <a:p>
            <a:endParaRPr lang="es-MX" dirty="0" smtClean="0"/>
          </a:p>
          <a:p>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97</a:t>
            </a:fld>
            <a:endParaRPr lang="es-ES"/>
          </a:p>
        </p:txBody>
      </p:sp>
      <p:grpSp>
        <p:nvGrpSpPr>
          <p:cNvPr id="5" name="4 Grupo"/>
          <p:cNvGrpSpPr/>
          <p:nvPr/>
        </p:nvGrpSpPr>
        <p:grpSpPr>
          <a:xfrm>
            <a:off x="10880" y="5400776"/>
            <a:ext cx="8868567" cy="485729"/>
            <a:chOff x="10880" y="3981000"/>
            <a:chExt cx="8868567" cy="485729"/>
          </a:xfrm>
        </p:grpSpPr>
        <p:sp>
          <p:nvSpPr>
            <p:cNvPr id="6" name="Text Box 6"/>
            <p:cNvSpPr txBox="1">
              <a:spLocks noChangeArrowheads="1"/>
            </p:cNvSpPr>
            <p:nvPr/>
          </p:nvSpPr>
          <p:spPr bwMode="auto">
            <a:xfrm>
              <a:off x="2757745" y="3985606"/>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7" name="Text Box 7"/>
            <p:cNvSpPr txBox="1">
              <a:spLocks noChangeArrowheads="1"/>
            </p:cNvSpPr>
            <p:nvPr/>
          </p:nvSpPr>
          <p:spPr bwMode="auto">
            <a:xfrm>
              <a:off x="10880" y="3981000"/>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grpSp>
          <p:nvGrpSpPr>
            <p:cNvPr id="8" name="25 Grupo"/>
            <p:cNvGrpSpPr/>
            <p:nvPr/>
          </p:nvGrpSpPr>
          <p:grpSpPr>
            <a:xfrm>
              <a:off x="2108685" y="4063722"/>
              <a:ext cx="636988" cy="313312"/>
              <a:chOff x="4170899" y="1514752"/>
              <a:chExt cx="935125" cy="313312"/>
            </a:xfrm>
          </p:grpSpPr>
          <p:sp>
            <p:nvSpPr>
              <p:cNvPr id="21"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2"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3"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4"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sp>
          <p:nvSpPr>
            <p:cNvPr id="9" name="Text Box 6"/>
            <p:cNvSpPr txBox="1">
              <a:spLocks noChangeArrowheads="1"/>
            </p:cNvSpPr>
            <p:nvPr/>
          </p:nvSpPr>
          <p:spPr bwMode="auto">
            <a:xfrm>
              <a:off x="7308304" y="4000662"/>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10" name="Text Box 6"/>
            <p:cNvSpPr txBox="1">
              <a:spLocks noChangeArrowheads="1"/>
            </p:cNvSpPr>
            <p:nvPr/>
          </p:nvSpPr>
          <p:spPr bwMode="auto">
            <a:xfrm>
              <a:off x="5135112" y="4005064"/>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11" name="32 Grupo"/>
            <p:cNvGrpSpPr/>
            <p:nvPr/>
          </p:nvGrpSpPr>
          <p:grpSpPr>
            <a:xfrm>
              <a:off x="4487960" y="4077072"/>
              <a:ext cx="636988" cy="313312"/>
              <a:chOff x="4170899" y="1514752"/>
              <a:chExt cx="935125" cy="313312"/>
            </a:xfrm>
          </p:grpSpPr>
          <p:sp>
            <p:nvSpPr>
              <p:cNvPr id="17"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8"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9"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0"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12" name="37 Grupo"/>
            <p:cNvGrpSpPr/>
            <p:nvPr/>
          </p:nvGrpSpPr>
          <p:grpSpPr>
            <a:xfrm flipH="1">
              <a:off x="6636352" y="4073056"/>
              <a:ext cx="636988" cy="313312"/>
              <a:chOff x="4170899" y="1514752"/>
              <a:chExt cx="935125" cy="313312"/>
            </a:xfrm>
          </p:grpSpPr>
          <p:sp>
            <p:nvSpPr>
              <p:cNvPr id="13"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4"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6"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26" name="25 Conector recto de flecha"/>
          <p:cNvCxnSpPr/>
          <p:nvPr/>
        </p:nvCxnSpPr>
        <p:spPr bwMode="auto">
          <a:xfrm rot="10800000">
            <a:off x="1619672" y="5196416"/>
            <a:ext cx="3888432" cy="1588"/>
          </a:xfrm>
          <a:prstGeom prst="straightConnector1">
            <a:avLst/>
          </a:prstGeom>
          <a:solidFill>
            <a:schemeClr val="accent1"/>
          </a:solidFill>
          <a:ln w="19050" cap="flat" cmpd="sng" algn="ctr">
            <a:solidFill>
              <a:schemeClr val="tx1"/>
            </a:solidFill>
            <a:prstDash val="solid"/>
            <a:round/>
            <a:headEnd type="none" w="med" len="med"/>
            <a:tailEnd type="arrow" w="lg" len="med"/>
          </a:ln>
          <a:effectLst/>
        </p:spPr>
      </p:cxn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p:txBody>
          <a:bodyPr/>
          <a:lstStyle/>
          <a:p>
            <a:r>
              <a:rPr lang="es-MX" dirty="0" smtClean="0"/>
              <a:t>En le segundo modelo, no se puede llegar desde el producto en el detalle hasta el proveedor que surte el producto.</a:t>
            </a:r>
          </a:p>
          <a:p>
            <a:endParaRPr lang="es-MX" dirty="0" smtClean="0"/>
          </a:p>
          <a:p>
            <a:endParaRPr lang="es-MX" dirty="0" smtClean="0"/>
          </a:p>
          <a:p>
            <a:endParaRPr lang="es-MX" dirty="0" smtClean="0"/>
          </a:p>
          <a:p>
            <a:endParaRPr lang="es-MX" dirty="0" smtClean="0"/>
          </a:p>
          <a:p>
            <a:r>
              <a:rPr lang="es-MX" dirty="0" smtClean="0"/>
              <a:t>Para evitar este problema, debemos considerar que no se puede cambiar el sentido de uno-a-muchos a muchos-a-</a:t>
            </a:r>
            <a:r>
              <a:rPr lang="es-MX" dirty="0" err="1" smtClean="0"/>
              <a:t>unomas</a:t>
            </a:r>
            <a:r>
              <a:rPr lang="es-MX" dirty="0" smtClean="0"/>
              <a:t> de una vez en cada cadena de asociaciones.</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98</a:t>
            </a:fld>
            <a:endParaRPr lang="es-ES"/>
          </a:p>
        </p:txBody>
      </p:sp>
      <p:grpSp>
        <p:nvGrpSpPr>
          <p:cNvPr id="5" name="4 Grupo"/>
          <p:cNvGrpSpPr/>
          <p:nvPr/>
        </p:nvGrpSpPr>
        <p:grpSpPr>
          <a:xfrm>
            <a:off x="0" y="3096558"/>
            <a:ext cx="8916695" cy="1404394"/>
            <a:chOff x="-29232" y="3782415"/>
            <a:chExt cx="8916695" cy="1404394"/>
          </a:xfrm>
        </p:grpSpPr>
        <p:grpSp>
          <p:nvGrpSpPr>
            <p:cNvPr id="6" name="50 Grupo"/>
            <p:cNvGrpSpPr/>
            <p:nvPr/>
          </p:nvGrpSpPr>
          <p:grpSpPr>
            <a:xfrm>
              <a:off x="-29232" y="3782415"/>
              <a:ext cx="8916695" cy="485729"/>
              <a:chOff x="-37248" y="2583231"/>
              <a:chExt cx="8916695" cy="485729"/>
            </a:xfrm>
          </p:grpSpPr>
          <p:sp>
            <p:nvSpPr>
              <p:cNvPr id="18"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19"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20"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21"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22" name="32 Grupo"/>
              <p:cNvGrpSpPr/>
              <p:nvPr/>
            </p:nvGrpSpPr>
            <p:grpSpPr>
              <a:xfrm>
                <a:off x="4487960" y="2679303"/>
                <a:ext cx="636988" cy="313312"/>
                <a:chOff x="4170899" y="1514752"/>
                <a:chExt cx="935125" cy="313312"/>
              </a:xfrm>
            </p:grpSpPr>
            <p:sp>
              <p:nvSpPr>
                <p:cNvPr id="28"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0"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3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23" name="37 Grupo"/>
              <p:cNvGrpSpPr/>
              <p:nvPr/>
            </p:nvGrpSpPr>
            <p:grpSpPr>
              <a:xfrm flipH="1">
                <a:off x="6636352" y="2675287"/>
                <a:ext cx="636988" cy="313312"/>
                <a:chOff x="4170899" y="1514752"/>
                <a:chExt cx="935125" cy="313312"/>
              </a:xfrm>
            </p:grpSpPr>
            <p:sp>
              <p:nvSpPr>
                <p:cNvPr id="2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8" name="76 Grupo"/>
            <p:cNvGrpSpPr/>
            <p:nvPr/>
          </p:nvGrpSpPr>
          <p:grpSpPr>
            <a:xfrm rot="5400000">
              <a:off x="1602631" y="4310142"/>
              <a:ext cx="491414" cy="313312"/>
              <a:chOff x="4170899" y="1514752"/>
              <a:chExt cx="935125" cy="313312"/>
            </a:xfrm>
          </p:grpSpPr>
          <p:sp>
            <p:nvSpPr>
              <p:cNvPr id="1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9" name="81 Grupo"/>
            <p:cNvGrpSpPr/>
            <p:nvPr/>
          </p:nvGrpSpPr>
          <p:grpSpPr>
            <a:xfrm rot="5400000">
              <a:off x="2801815" y="4330190"/>
              <a:ext cx="491414" cy="313312"/>
              <a:chOff x="4170899" y="1514752"/>
              <a:chExt cx="935125" cy="313312"/>
            </a:xfrm>
          </p:grpSpPr>
          <p:sp>
            <p:nvSpPr>
              <p:cNvPr id="10"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2"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3"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33" name="32 Conector recto de flecha"/>
          <p:cNvCxnSpPr/>
          <p:nvPr/>
        </p:nvCxnSpPr>
        <p:spPr bwMode="auto">
          <a:xfrm rot="10800000">
            <a:off x="3635896" y="2912728"/>
            <a:ext cx="2016224"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cxnSp>
        <p:nvCxnSpPr>
          <p:cNvPr id="35" name="34 Conector recto de flecha"/>
          <p:cNvCxnSpPr/>
          <p:nvPr/>
        </p:nvCxnSpPr>
        <p:spPr bwMode="auto">
          <a:xfrm rot="5400000" flipH="1" flipV="1">
            <a:off x="3251424" y="4149080"/>
            <a:ext cx="720080"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Relación ternaria</a:t>
            </a:r>
            <a:endParaRPr lang="es-MX" dirty="0"/>
          </a:p>
        </p:txBody>
      </p:sp>
      <p:sp>
        <p:nvSpPr>
          <p:cNvPr id="3" name="2 Marcador de contenido"/>
          <p:cNvSpPr>
            <a:spLocks noGrp="1"/>
          </p:cNvSpPr>
          <p:nvPr>
            <p:ph idx="1"/>
          </p:nvPr>
        </p:nvSpPr>
        <p:spPr>
          <a:xfrm>
            <a:off x="914400" y="2947904"/>
            <a:ext cx="8031163" cy="3348608"/>
          </a:xfrm>
        </p:spPr>
        <p:txBody>
          <a:bodyPr/>
          <a:lstStyle/>
          <a:p>
            <a:r>
              <a:rPr lang="es-MX" dirty="0" smtClean="0"/>
              <a:t>La solución seria ligar ahora </a:t>
            </a:r>
            <a:r>
              <a:rPr lang="es-MX" dirty="0" err="1" smtClean="0"/>
              <a:t>prodxprov</a:t>
            </a:r>
            <a:r>
              <a:rPr lang="es-MX" dirty="0" smtClean="0"/>
              <a:t> a Detalle, de esta manera la cadena cambia de sentido sólo una vez en Detalle y se mantiene la asociación ternaria. La única observación es que para capturar el detalle, es necesario contar también con la clave del proveedor para registrarlo.</a:t>
            </a:r>
            <a:endParaRPr lang="es-MX" dirty="0"/>
          </a:p>
        </p:txBody>
      </p:sp>
      <p:sp>
        <p:nvSpPr>
          <p:cNvPr id="4" name="3 Marcador de número de diapositiva"/>
          <p:cNvSpPr>
            <a:spLocks noGrp="1"/>
          </p:cNvSpPr>
          <p:nvPr>
            <p:ph type="sldNum" sz="quarter" idx="12"/>
          </p:nvPr>
        </p:nvSpPr>
        <p:spPr/>
        <p:txBody>
          <a:bodyPr/>
          <a:lstStyle/>
          <a:p>
            <a:fld id="{BFA8B72E-2E4F-42EB-B80D-EBAB54B23F2A}" type="slidenum">
              <a:rPr lang="es-ES" smtClean="0"/>
              <a:pPr/>
              <a:t>99</a:t>
            </a:fld>
            <a:endParaRPr lang="es-ES"/>
          </a:p>
        </p:txBody>
      </p:sp>
      <p:grpSp>
        <p:nvGrpSpPr>
          <p:cNvPr id="5" name="4 Grupo"/>
          <p:cNvGrpSpPr/>
          <p:nvPr/>
        </p:nvGrpSpPr>
        <p:grpSpPr>
          <a:xfrm>
            <a:off x="0" y="1448542"/>
            <a:ext cx="8916695" cy="1404394"/>
            <a:chOff x="-29232" y="3782415"/>
            <a:chExt cx="8916695" cy="1404394"/>
          </a:xfrm>
        </p:grpSpPr>
        <p:grpSp>
          <p:nvGrpSpPr>
            <p:cNvPr id="6" name="50 Grupo"/>
            <p:cNvGrpSpPr/>
            <p:nvPr/>
          </p:nvGrpSpPr>
          <p:grpSpPr>
            <a:xfrm>
              <a:off x="-29232" y="3782415"/>
              <a:ext cx="8916695" cy="1188370"/>
              <a:chOff x="-37248" y="2583231"/>
              <a:chExt cx="8916695" cy="1188370"/>
            </a:xfrm>
          </p:grpSpPr>
          <p:sp>
            <p:nvSpPr>
              <p:cNvPr id="18" name="Text Box 6"/>
              <p:cNvSpPr txBox="1">
                <a:spLocks noChangeArrowheads="1"/>
              </p:cNvSpPr>
              <p:nvPr/>
            </p:nvSpPr>
            <p:spPr bwMode="auto">
              <a:xfrm>
                <a:off x="2757745" y="2587837"/>
                <a:ext cx="1728191"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Productos</a:t>
                </a:r>
                <a:endParaRPr lang="es-ES" b="1" dirty="0">
                  <a:latin typeface="Arial" charset="0"/>
                </a:endParaRPr>
              </a:p>
            </p:txBody>
          </p:sp>
          <p:sp>
            <p:nvSpPr>
              <p:cNvPr id="19" name="Text Box 7"/>
              <p:cNvSpPr txBox="1">
                <a:spLocks noChangeArrowheads="1"/>
              </p:cNvSpPr>
              <p:nvPr/>
            </p:nvSpPr>
            <p:spPr bwMode="auto">
              <a:xfrm>
                <a:off x="-37248" y="2583231"/>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Proveedores</a:t>
                </a:r>
                <a:endParaRPr lang="es-ES" b="1" dirty="0">
                  <a:latin typeface="Arial" charset="0"/>
                </a:endParaRPr>
              </a:p>
            </p:txBody>
          </p:sp>
          <p:sp>
            <p:nvSpPr>
              <p:cNvPr id="20" name="Text Box 6"/>
              <p:cNvSpPr txBox="1">
                <a:spLocks noChangeArrowheads="1"/>
              </p:cNvSpPr>
              <p:nvPr/>
            </p:nvSpPr>
            <p:spPr bwMode="auto">
              <a:xfrm>
                <a:off x="7308304" y="2602893"/>
                <a:ext cx="1571143"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Pedidos</a:t>
                </a:r>
                <a:endParaRPr lang="es-ES" b="1" dirty="0">
                  <a:latin typeface="Arial" charset="0"/>
                </a:endParaRPr>
              </a:p>
            </p:txBody>
          </p:sp>
          <p:sp>
            <p:nvSpPr>
              <p:cNvPr id="21" name="Text Box 6"/>
              <p:cNvSpPr txBox="1">
                <a:spLocks noChangeArrowheads="1"/>
              </p:cNvSpPr>
              <p:nvPr/>
            </p:nvSpPr>
            <p:spPr bwMode="auto">
              <a:xfrm>
                <a:off x="5135112" y="2607295"/>
                <a:ext cx="1480778" cy="461665"/>
              </a:xfrm>
              <a:prstGeom prst="rect">
                <a:avLst/>
              </a:prstGeom>
              <a:noFill/>
              <a:ln w="38100" cmpd="sng">
                <a:solidFill>
                  <a:schemeClr val="tx2"/>
                </a:solidFill>
                <a:miter lim="800000"/>
                <a:headEnd/>
                <a:tailEnd/>
              </a:ln>
              <a:effectLst/>
            </p:spPr>
            <p:txBody>
              <a:bodyPr wrap="square">
                <a:spAutoFit/>
              </a:bodyPr>
              <a:lstStyle/>
              <a:p>
                <a:pPr algn="ctr">
                  <a:spcBef>
                    <a:spcPct val="50000"/>
                  </a:spcBef>
                </a:pPr>
                <a:r>
                  <a:rPr lang="es-MX" b="1" dirty="0" smtClean="0">
                    <a:latin typeface="Arial" charset="0"/>
                  </a:rPr>
                  <a:t>Detalle</a:t>
                </a:r>
                <a:endParaRPr lang="es-ES" b="1" dirty="0">
                  <a:latin typeface="Arial" charset="0"/>
                </a:endParaRPr>
              </a:p>
            </p:txBody>
          </p:sp>
          <p:grpSp>
            <p:nvGrpSpPr>
              <p:cNvPr id="8" name="32 Grupo"/>
              <p:cNvGrpSpPr/>
              <p:nvPr/>
            </p:nvGrpSpPr>
            <p:grpSpPr>
              <a:xfrm>
                <a:off x="4750774" y="2679303"/>
                <a:ext cx="374180" cy="1092298"/>
                <a:chOff x="4556713" y="1514752"/>
                <a:chExt cx="549311" cy="1092298"/>
              </a:xfrm>
            </p:grpSpPr>
            <p:sp>
              <p:nvSpPr>
                <p:cNvPr id="28" name="Line 8"/>
                <p:cNvSpPr>
                  <a:spLocks noChangeShapeType="1"/>
                </p:cNvSpPr>
                <p:nvPr/>
              </p:nvSpPr>
              <p:spPr bwMode="auto">
                <a:xfrm>
                  <a:off x="4556724" y="1670946"/>
                  <a:ext cx="544450" cy="4718"/>
                </a:xfrm>
                <a:prstGeom prst="line">
                  <a:avLst/>
                </a:prstGeom>
                <a:noFill/>
                <a:ln w="15875">
                  <a:solidFill>
                    <a:schemeClr val="tx1"/>
                  </a:solidFill>
                  <a:round/>
                  <a:headEnd/>
                  <a:tailEnd/>
                </a:ln>
                <a:effectLst/>
              </p:spPr>
              <p:txBody>
                <a:bodyPr wrap="none"/>
                <a:lstStyle/>
                <a:p>
                  <a:endParaRPr lang="es-MX"/>
                </a:p>
              </p:txBody>
            </p:sp>
            <p:sp>
              <p:nvSpPr>
                <p:cNvPr id="29"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30" name="Line 10"/>
                <p:cNvSpPr>
                  <a:spLocks noChangeShapeType="1"/>
                </p:cNvSpPr>
                <p:nvPr/>
              </p:nvSpPr>
              <p:spPr bwMode="auto">
                <a:xfrm>
                  <a:off x="4556713" y="1670946"/>
                  <a:ext cx="3" cy="936104"/>
                </a:xfrm>
                <a:prstGeom prst="line">
                  <a:avLst/>
                </a:prstGeom>
                <a:noFill/>
                <a:ln w="15875">
                  <a:solidFill>
                    <a:schemeClr val="tx1"/>
                  </a:solidFill>
                  <a:round/>
                  <a:headEnd/>
                  <a:tailEnd/>
                </a:ln>
                <a:effectLst/>
              </p:spPr>
              <p:txBody>
                <a:bodyPr wrap="none"/>
                <a:lstStyle/>
                <a:p>
                  <a:endParaRPr lang="es-MX"/>
                </a:p>
              </p:txBody>
            </p:sp>
            <p:sp>
              <p:nvSpPr>
                <p:cNvPr id="31"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9" name="37 Grupo"/>
              <p:cNvGrpSpPr/>
              <p:nvPr/>
            </p:nvGrpSpPr>
            <p:grpSpPr>
              <a:xfrm flipH="1">
                <a:off x="6636352" y="2675287"/>
                <a:ext cx="636988" cy="313312"/>
                <a:chOff x="4170899" y="1514752"/>
                <a:chExt cx="935125" cy="313312"/>
              </a:xfrm>
            </p:grpSpPr>
            <p:sp>
              <p:nvSpPr>
                <p:cNvPr id="2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2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2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2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sp>
          <p:nvSpPr>
            <p:cNvPr id="7" name="Text Box 7"/>
            <p:cNvSpPr txBox="1">
              <a:spLocks noChangeArrowheads="1"/>
            </p:cNvSpPr>
            <p:nvPr/>
          </p:nvSpPr>
          <p:spPr bwMode="auto">
            <a:xfrm>
              <a:off x="1331640" y="4725144"/>
              <a:ext cx="2098168" cy="461665"/>
            </a:xfrm>
            <a:prstGeom prst="rect">
              <a:avLst/>
            </a:prstGeom>
            <a:solidFill>
              <a:schemeClr val="accent3"/>
            </a:solidFill>
            <a:ln w="28575">
              <a:solidFill>
                <a:schemeClr val="tx2"/>
              </a:solidFill>
              <a:miter lim="800000"/>
              <a:headEnd/>
              <a:tailEnd/>
            </a:ln>
            <a:effectLst/>
          </p:spPr>
          <p:txBody>
            <a:bodyPr wrap="square">
              <a:spAutoFit/>
            </a:bodyPr>
            <a:lstStyle/>
            <a:p>
              <a:pPr algn="ctr">
                <a:spcBef>
                  <a:spcPct val="50000"/>
                </a:spcBef>
              </a:pPr>
              <a:r>
                <a:rPr lang="es-MX" b="1" dirty="0" err="1" smtClean="0">
                  <a:latin typeface="Arial" charset="0"/>
                </a:rPr>
                <a:t>ProdxPRov</a:t>
              </a:r>
              <a:endParaRPr lang="es-ES" b="1" dirty="0">
                <a:latin typeface="Arial" charset="0"/>
              </a:endParaRPr>
            </a:p>
          </p:txBody>
        </p:sp>
        <p:grpSp>
          <p:nvGrpSpPr>
            <p:cNvPr id="22" name="76 Grupo"/>
            <p:cNvGrpSpPr/>
            <p:nvPr/>
          </p:nvGrpSpPr>
          <p:grpSpPr>
            <a:xfrm rot="5400000">
              <a:off x="1602631" y="4310142"/>
              <a:ext cx="491414" cy="313312"/>
              <a:chOff x="4170899" y="1514752"/>
              <a:chExt cx="935125" cy="313312"/>
            </a:xfrm>
          </p:grpSpPr>
          <p:sp>
            <p:nvSpPr>
              <p:cNvPr id="14"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5"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6"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7"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nvGrpSpPr>
            <p:cNvPr id="23" name="81 Grupo"/>
            <p:cNvGrpSpPr/>
            <p:nvPr/>
          </p:nvGrpSpPr>
          <p:grpSpPr>
            <a:xfrm rot="5400000">
              <a:off x="2801815" y="4330190"/>
              <a:ext cx="491414" cy="313312"/>
              <a:chOff x="4170899" y="1514752"/>
              <a:chExt cx="935125" cy="313312"/>
            </a:xfrm>
          </p:grpSpPr>
          <p:sp>
            <p:nvSpPr>
              <p:cNvPr id="10" name="Line 8"/>
              <p:cNvSpPr>
                <a:spLocks noChangeShapeType="1"/>
              </p:cNvSpPr>
              <p:nvPr/>
            </p:nvSpPr>
            <p:spPr bwMode="auto">
              <a:xfrm>
                <a:off x="4170899" y="1675664"/>
                <a:ext cx="930275" cy="0"/>
              </a:xfrm>
              <a:prstGeom prst="line">
                <a:avLst/>
              </a:prstGeom>
              <a:noFill/>
              <a:ln w="15875">
                <a:solidFill>
                  <a:schemeClr val="tx1"/>
                </a:solidFill>
                <a:round/>
                <a:headEnd/>
                <a:tailEnd/>
              </a:ln>
              <a:effectLst/>
            </p:spPr>
            <p:txBody>
              <a:bodyPr wrap="none"/>
              <a:lstStyle/>
              <a:p>
                <a:endParaRPr lang="es-MX"/>
              </a:p>
            </p:txBody>
          </p:sp>
          <p:sp>
            <p:nvSpPr>
              <p:cNvPr id="11" name="Line 10"/>
              <p:cNvSpPr>
                <a:spLocks noChangeShapeType="1"/>
              </p:cNvSpPr>
              <p:nvPr/>
            </p:nvSpPr>
            <p:spPr bwMode="auto">
              <a:xfrm>
                <a:off x="4931311" y="1675664"/>
                <a:ext cx="169863" cy="152400"/>
              </a:xfrm>
              <a:prstGeom prst="line">
                <a:avLst/>
              </a:prstGeom>
              <a:noFill/>
              <a:ln w="15875">
                <a:solidFill>
                  <a:schemeClr val="tx1"/>
                </a:solidFill>
                <a:round/>
                <a:headEnd/>
                <a:tailEnd/>
              </a:ln>
              <a:effectLst/>
            </p:spPr>
            <p:txBody>
              <a:bodyPr wrap="none"/>
              <a:lstStyle/>
              <a:p>
                <a:endParaRPr lang="es-MX"/>
              </a:p>
            </p:txBody>
          </p:sp>
          <p:sp>
            <p:nvSpPr>
              <p:cNvPr id="12" name="Line 10"/>
              <p:cNvSpPr>
                <a:spLocks noChangeShapeType="1"/>
              </p:cNvSpPr>
              <p:nvPr/>
            </p:nvSpPr>
            <p:spPr bwMode="auto">
              <a:xfrm flipH="1">
                <a:off x="4283968" y="1577812"/>
                <a:ext cx="1" cy="216024"/>
              </a:xfrm>
              <a:prstGeom prst="line">
                <a:avLst/>
              </a:prstGeom>
              <a:noFill/>
              <a:ln w="15875">
                <a:solidFill>
                  <a:schemeClr val="tx1"/>
                </a:solidFill>
                <a:round/>
                <a:headEnd/>
                <a:tailEnd/>
              </a:ln>
              <a:effectLst/>
            </p:spPr>
            <p:txBody>
              <a:bodyPr wrap="none"/>
              <a:lstStyle/>
              <a:p>
                <a:endParaRPr lang="es-MX"/>
              </a:p>
            </p:txBody>
          </p:sp>
          <p:sp>
            <p:nvSpPr>
              <p:cNvPr id="13" name="Line 9"/>
              <p:cNvSpPr>
                <a:spLocks noChangeShapeType="1"/>
              </p:cNvSpPr>
              <p:nvPr/>
            </p:nvSpPr>
            <p:spPr bwMode="auto">
              <a:xfrm flipV="1">
                <a:off x="4936161" y="1514752"/>
                <a:ext cx="169863" cy="152400"/>
              </a:xfrm>
              <a:prstGeom prst="line">
                <a:avLst/>
              </a:prstGeom>
              <a:noFill/>
              <a:ln w="15875">
                <a:solidFill>
                  <a:schemeClr val="tx1"/>
                </a:solidFill>
                <a:round/>
                <a:headEnd/>
                <a:tailEnd/>
              </a:ln>
              <a:effectLst/>
            </p:spPr>
            <p:txBody>
              <a:bodyPr wrap="none"/>
              <a:lstStyle/>
              <a:p>
                <a:endParaRPr lang="es-MX"/>
              </a:p>
            </p:txBody>
          </p:sp>
        </p:grpSp>
      </p:grpSp>
      <p:cxnSp>
        <p:nvCxnSpPr>
          <p:cNvPr id="36" name="35 Conector recto"/>
          <p:cNvCxnSpPr>
            <a:endCxn id="7" idx="3"/>
          </p:cNvCxnSpPr>
          <p:nvPr/>
        </p:nvCxnSpPr>
        <p:spPr bwMode="auto">
          <a:xfrm rot="10800000">
            <a:off x="3459040" y="2622104"/>
            <a:ext cx="1328984" cy="1480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39" name="38 Conector recto"/>
          <p:cNvCxnSpPr/>
          <p:nvPr/>
        </p:nvCxnSpPr>
        <p:spPr bwMode="auto">
          <a:xfrm rot="5400000">
            <a:off x="3491880" y="2636912"/>
            <a:ext cx="288032"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41" name="40 Conector recto de flecha"/>
          <p:cNvCxnSpPr/>
          <p:nvPr/>
        </p:nvCxnSpPr>
        <p:spPr bwMode="auto">
          <a:xfrm rot="10800000">
            <a:off x="4067944" y="2780928"/>
            <a:ext cx="2016224" cy="1588"/>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cxnSp>
        <p:nvCxnSpPr>
          <p:cNvPr id="42" name="41 Conector recto de flecha"/>
          <p:cNvCxnSpPr/>
          <p:nvPr/>
        </p:nvCxnSpPr>
        <p:spPr bwMode="auto">
          <a:xfrm rot="5400000" flipH="1" flipV="1">
            <a:off x="2165046" y="1875514"/>
            <a:ext cx="782254" cy="794"/>
          </a:xfrm>
          <a:prstGeom prst="straightConnector1">
            <a:avLst/>
          </a:prstGeom>
          <a:solidFill>
            <a:schemeClr val="accent1"/>
          </a:solidFill>
          <a:ln w="25400" cap="flat" cmpd="sng" algn="ctr">
            <a:solidFill>
              <a:schemeClr val="tx1"/>
            </a:solidFill>
            <a:prstDash val="solid"/>
            <a:round/>
            <a:headEnd type="none" w="med" len="med"/>
            <a:tailEnd type="arrow" w="lg" len="lg"/>
          </a:ln>
          <a:effectLst/>
        </p:spPr>
      </p:cxnSp>
    </p:spTree>
  </p:cSld>
  <p:clrMapOvr>
    <a:masterClrMapping/>
  </p:clrMapOvr>
  <p:timing>
    <p:tnLst>
      <p:par>
        <p:cTn id="1" dur="indefinite" restart="never" nodeType="tmRoot"/>
      </p:par>
    </p:tnLst>
  </p:timing>
</p:sld>
</file>

<file path=ppt/theme/theme1.xml><?xml version="1.0" encoding="utf-8"?>
<a:theme xmlns:a="http://schemas.openxmlformats.org/drawingml/2006/main" name="Corbata">
  <a:themeElements>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Corba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charset="0"/>
          </a:defRPr>
        </a:defPPr>
      </a:lstStyle>
    </a:lnDef>
  </a:objectDefaults>
  <a:extraClrSchemeLst>
    <a:extraClrScheme>
      <a:clrScheme name="Corbata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Corbata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Corbata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rbata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Corbata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Corbata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Office\Templates\Diseños de presentaciones\Corbata.pot</Template>
  <TotalTime>14805</TotalTime>
  <Words>3683</Words>
  <Application>Microsoft Office PowerPoint</Application>
  <PresentationFormat>Presentación en pantalla (4:3)</PresentationFormat>
  <Paragraphs>866</Paragraphs>
  <Slides>100</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100</vt:i4>
      </vt:variant>
    </vt:vector>
  </HeadingPairs>
  <TitlesOfParts>
    <vt:vector size="106" baseType="lpstr">
      <vt:lpstr>Arial</vt:lpstr>
      <vt:lpstr>Tahoma</vt:lpstr>
      <vt:lpstr>Times New Roman</vt:lpstr>
      <vt:lpstr>Verdana</vt:lpstr>
      <vt:lpstr>Wingdings</vt:lpstr>
      <vt:lpstr>Corbata</vt:lpstr>
      <vt:lpstr>Diseño de Base de Datos Relacionales</vt:lpstr>
      <vt:lpstr>Diseño de una Base de Datos</vt:lpstr>
      <vt:lpstr>Espacio del problema</vt:lpstr>
      <vt:lpstr>Análisis del espacio de problema</vt:lpstr>
      <vt:lpstr>Modelo de datos</vt:lpstr>
      <vt:lpstr>Modelo de datos: Clasificación</vt:lpstr>
      <vt:lpstr>Modelo de datos: Clasificación</vt:lpstr>
      <vt:lpstr>Modelo de datos Conceptual:    Modelo Entidad/Relación</vt:lpstr>
      <vt:lpstr>Entidades</vt:lpstr>
      <vt:lpstr>Espacio del problema: Ferreteria</vt:lpstr>
      <vt:lpstr>Espacio del problema: Ferreteria</vt:lpstr>
      <vt:lpstr>Entidades</vt:lpstr>
      <vt:lpstr>Atributos</vt:lpstr>
      <vt:lpstr>Atributo identificador o clave principal</vt:lpstr>
      <vt:lpstr>Presentación de PowerPoint</vt:lpstr>
      <vt:lpstr>Representación gráfica</vt:lpstr>
      <vt:lpstr>Atributos</vt:lpstr>
      <vt:lpstr>Entidades</vt:lpstr>
      <vt:lpstr>Presentación de PowerPoint</vt:lpstr>
      <vt:lpstr>Atributos</vt:lpstr>
      <vt:lpstr>Dominios</vt:lpstr>
      <vt:lpstr>Dominios</vt:lpstr>
      <vt:lpstr>Asociaciones</vt:lpstr>
      <vt:lpstr>Presentación de PowerPoint</vt:lpstr>
      <vt:lpstr>Presentación de PowerPoint</vt:lpstr>
      <vt:lpstr>Entidades participantes</vt:lpstr>
      <vt:lpstr>Entidades participantes</vt:lpstr>
      <vt:lpstr>Entidades participantes</vt:lpstr>
      <vt:lpstr>Entidades participantes</vt:lpstr>
      <vt:lpstr>Clasificación de entidades</vt:lpstr>
      <vt:lpstr>Entidades participantes</vt:lpstr>
      <vt:lpstr>Grado de una asociación</vt:lpstr>
      <vt:lpstr>Cardinalidad de la asociación</vt:lpstr>
      <vt:lpstr> </vt:lpstr>
      <vt:lpstr>Diseño de una Base de Datos</vt:lpstr>
      <vt:lpstr>Modelo de datos: Clasificación</vt:lpstr>
      <vt:lpstr>Asociación uno-a-uno</vt:lpstr>
      <vt:lpstr>Asociaciones uno-a-uno</vt:lpstr>
      <vt:lpstr>Ejemplo: asociaciones uno-a-uno</vt:lpstr>
      <vt:lpstr>Ejemplo: asociaciones uno-a-uno</vt:lpstr>
      <vt:lpstr>Ejemplo: asociaciones uno-a-uno</vt:lpstr>
      <vt:lpstr>Solución II</vt:lpstr>
      <vt:lpstr>Solución II</vt:lpstr>
      <vt:lpstr>Presentación de PowerPoint</vt:lpstr>
      <vt:lpstr>Presentación de PowerPoint</vt:lpstr>
      <vt:lpstr>Presentación de PowerPoint</vt:lpstr>
      <vt:lpstr>Presentación de PowerPoint</vt:lpstr>
      <vt:lpstr>Presentación de PowerPoint</vt:lpstr>
      <vt:lpstr>Asociación uno-a-muchos</vt:lpstr>
      <vt:lpstr>Ejemplo: asociaciones uno-a-muchos</vt:lpstr>
      <vt:lpstr>Ejemplo: asociaciones uno-a-muchos</vt:lpstr>
      <vt:lpstr>Presentación de PowerPoint</vt:lpstr>
      <vt:lpstr>Presentación de PowerPoint</vt:lpstr>
      <vt:lpstr>Presentación de PowerPoint</vt:lpstr>
      <vt:lpstr>Presentación de PowerPoint</vt:lpstr>
      <vt:lpstr>Presentación de PowerPoint</vt:lpstr>
      <vt:lpstr>Presentación de PowerPoint</vt:lpstr>
      <vt:lpstr>Asociación muchos-a-muchos</vt:lpstr>
      <vt:lpstr>Ejemplo: asociaciones muchos-a-muchos</vt:lpstr>
      <vt:lpstr>Ejemplo: asociaciones muchos-a-muchos</vt:lpstr>
      <vt:lpstr>Ejemplo: asociaciones muchos-a-muchos</vt:lpstr>
      <vt:lpstr>Presentación de PowerPoint</vt:lpstr>
      <vt:lpstr>Presentación de PowerPoint</vt:lpstr>
      <vt:lpstr>Presentación de PowerPoint</vt:lpstr>
      <vt:lpstr>Presentación de PowerPoint</vt:lpstr>
      <vt:lpstr>Espacio del problema: Ferreteria</vt:lpstr>
      <vt:lpstr>Entidades</vt:lpstr>
      <vt:lpstr>Atributos</vt:lpstr>
      <vt:lpstr>Presentación de PowerPoint</vt:lpstr>
      <vt:lpstr>Atributos</vt:lpstr>
      <vt:lpstr>Presentación de PowerPoint</vt:lpstr>
      <vt:lpstr>Presentación de PowerPoint</vt:lpstr>
      <vt:lpstr>Modelo Conceptual</vt:lpstr>
      <vt:lpstr>Modelo Lógico</vt:lpstr>
      <vt:lpstr>Presentación de PowerPoint</vt:lpstr>
      <vt:lpstr>Presentación de PowerPoint</vt:lpstr>
      <vt:lpstr>Ejercicio Congreso de estudiantes:</vt:lpstr>
      <vt:lpstr>Presentación de PowerPoint</vt:lpstr>
      <vt:lpstr>Ejercicio Citas de un hospital Espacio del problema</vt:lpstr>
      <vt:lpstr>Espacio del problema</vt:lpstr>
      <vt:lpstr> </vt:lpstr>
      <vt:lpstr>Asociaciones binaria</vt:lpstr>
      <vt:lpstr> </vt:lpstr>
      <vt:lpstr>Asociaciones unarias</vt:lpstr>
      <vt:lpstr>Presentación de PowerPoint</vt:lpstr>
      <vt:lpstr>Presentación de PowerPoint</vt:lpstr>
      <vt:lpstr>Presentación de PowerPoint</vt:lpstr>
      <vt:lpstr>Presentación de PowerPoint</vt:lpstr>
      <vt:lpstr>Asociaciones:  Ferretería</vt:lpstr>
      <vt:lpstr>Relación ternaria</vt:lpstr>
      <vt:lpstr> </vt:lpstr>
      <vt:lpstr>Relación ternaria</vt:lpstr>
      <vt:lpstr>Presentación de PowerPoint</vt:lpstr>
      <vt:lpstr>Relación ternaria</vt:lpstr>
      <vt:lpstr>Presentación de PowerPoint</vt:lpstr>
      <vt:lpstr>Relación ternaria</vt:lpstr>
      <vt:lpstr>Relación ternaria</vt:lpstr>
      <vt:lpstr>Relación ternaria</vt:lpstr>
      <vt:lpstr>Relación ternaria</vt:lpstr>
      <vt:lpstr>Presentación de PowerPoint</vt:lpstr>
    </vt:vector>
  </TitlesOfParts>
  <Company>Diseños Industriales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Esparza Soto</dc:creator>
  <cp:lastModifiedBy>Daniele</cp:lastModifiedBy>
  <cp:revision>216</cp:revision>
  <cp:lastPrinted>1601-01-01T00:00:00Z</cp:lastPrinted>
  <dcterms:created xsi:type="dcterms:W3CDTF">2007-06-23T08:10:16Z</dcterms:created>
  <dcterms:modified xsi:type="dcterms:W3CDTF">2022-08-24T18:34:56Z</dcterms:modified>
</cp:coreProperties>
</file>