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embeddedFontLst>
    <p:embeddedFont>
      <p:font typeface="Calibri" panose="020F0502020204030204" pitchFamily="34" charset="0"/>
      <p:regular r:id="rId11"/>
      <p:bold r:id="rId12"/>
      <p:italic r:id="rId13"/>
      <p:boldItalic r:id="rId14"/>
    </p:embeddedFont>
    <p:embeddedFont>
      <p:font typeface="Overpass" pitchFamily="2" charset="77"/>
      <p:regular r:id="rId15"/>
    </p:embeddedFont>
  </p:embeddedFontLst>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522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4610"/>
  </p:normalViewPr>
  <p:slideViewPr>
    <p:cSldViewPr snapToGrid="0" snapToObjects="1">
      <p:cViewPr>
        <p:scale>
          <a:sx n="96" d="100"/>
          <a:sy n="96" d="100"/>
        </p:scale>
        <p:origin x="424" y="4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6753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252222">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252222">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252222">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252222">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252222">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252222">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252222">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252222">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3" name="Text 0"/>
          <p:cNvSpPr/>
          <p:nvPr/>
        </p:nvSpPr>
        <p:spPr>
          <a:xfrm>
            <a:off x="837724" y="2465189"/>
            <a:ext cx="7468553" cy="1408033"/>
          </a:xfrm>
          <a:prstGeom prst="rect">
            <a:avLst/>
          </a:prstGeom>
          <a:noFill/>
          <a:ln/>
        </p:spPr>
        <p:txBody>
          <a:bodyPr wrap="square" lIns="0" tIns="0" rIns="0" bIns="0" rtlCol="0" anchor="t"/>
          <a:lstStyle/>
          <a:p>
            <a:pPr marL="0" indent="0">
              <a:lnSpc>
                <a:spcPts val="5500"/>
              </a:lnSpc>
              <a:buNone/>
            </a:pPr>
            <a:r>
              <a:rPr lang="en-US" sz="4400" b="1" kern="0" spc="-133" dirty="0">
                <a:solidFill>
                  <a:srgbClr val="FFFFFF"/>
                </a:solidFill>
                <a:latin typeface="Overpass Bold" pitchFamily="34" charset="0"/>
                <a:ea typeface="Overpass Bold" pitchFamily="34" charset="-122"/>
                <a:cs typeface="Overpass Bold" pitchFamily="34" charset="-120"/>
              </a:rPr>
              <a:t>Historia de la Inteligencia Artificial</a:t>
            </a:r>
            <a:endParaRPr lang="en-US" sz="4400" dirty="0"/>
          </a:p>
        </p:txBody>
      </p:sp>
      <p:sp>
        <p:nvSpPr>
          <p:cNvPr id="4" name="Text 1"/>
          <p:cNvSpPr/>
          <p:nvPr/>
        </p:nvSpPr>
        <p:spPr>
          <a:xfrm>
            <a:off x="837724" y="4232196"/>
            <a:ext cx="7468553" cy="1532096"/>
          </a:xfrm>
          <a:prstGeom prst="rect">
            <a:avLst/>
          </a:prstGeom>
          <a:noFill/>
          <a:ln/>
        </p:spPr>
        <p:txBody>
          <a:bodyPr wrap="square" lIns="0" tIns="0" rIns="0" bIns="0" rtlCol="0" anchor="t"/>
          <a:lstStyle/>
          <a:p>
            <a:pPr marL="0" indent="0">
              <a:lnSpc>
                <a:spcPts val="3000"/>
              </a:lnSpc>
              <a:buNone/>
            </a:pPr>
            <a:r>
              <a:rPr lang="en-US" sz="1850" dirty="0">
                <a:solidFill>
                  <a:srgbClr val="E5E0DF"/>
                </a:solidFill>
                <a:latin typeface="Overpass" pitchFamily="34" charset="0"/>
                <a:ea typeface="Overpass" pitchFamily="34" charset="-122"/>
                <a:cs typeface="Overpass" pitchFamily="34" charset="-120"/>
              </a:rPr>
              <a:t>La inteligencia artificial (IA) ha recorrido un largo camino desde sus inicios. Desde sus humildes comienzos en la década de 1940 hasta su rápido desarrollo actual, la IA ha transformado la forma en que vivimos, trabajamos e interactuamos con el mundo.</a:t>
            </a:r>
            <a:endParaRPr lang="en-US" sz="1850" dirty="0"/>
          </a:p>
        </p:txBody>
      </p:sp>
      <p:pic>
        <p:nvPicPr>
          <p:cNvPr id="2052" name="Picture 4" descr="Historia de la inteligencia artificial: claves y desarrollo |  Aplicaciones-AI">
            <a:extLst>
              <a:ext uri="{FF2B5EF4-FFF2-40B4-BE49-F238E27FC236}">
                <a16:creationId xmlns:a16="http://schemas.microsoft.com/office/drawing/2014/main" id="{51246FE7-0C9F-8ACC-7A6C-F1C1F8CDFE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1487" y="1865308"/>
            <a:ext cx="5788595" cy="4498983"/>
          </a:xfrm>
          <a:prstGeom prst="rect">
            <a:avLst/>
          </a:prstGeom>
          <a:noFill/>
          <a:extLst>
            <a:ext uri="{909E8E84-426E-40DD-AFC4-6F175D3DCCD1}">
              <a14:hiddenFill xmlns:a14="http://schemas.microsoft.com/office/drawing/2010/main">
                <a:solidFill>
                  <a:srgbClr val="FFFFFF"/>
                </a:solidFill>
              </a14:hiddenFill>
            </a:ext>
          </a:extLst>
        </p:spPr>
      </p:pic>
      <p:sp>
        <p:nvSpPr>
          <p:cNvPr id="6" name="Rectángulo 5">
            <a:extLst>
              <a:ext uri="{FF2B5EF4-FFF2-40B4-BE49-F238E27FC236}">
                <a16:creationId xmlns:a16="http://schemas.microsoft.com/office/drawing/2014/main" id="{3E04B5ED-C88A-8B70-1302-7E4DA22DE2DC}"/>
              </a:ext>
            </a:extLst>
          </p:cNvPr>
          <p:cNvSpPr/>
          <p:nvPr/>
        </p:nvSpPr>
        <p:spPr>
          <a:xfrm>
            <a:off x="12708835" y="7581067"/>
            <a:ext cx="1921565" cy="648533"/>
          </a:xfrm>
          <a:prstGeom prst="rect">
            <a:avLst/>
          </a:prstGeom>
          <a:solidFill>
            <a:srgbClr val="25222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837724" y="2485787"/>
            <a:ext cx="9299496" cy="704017"/>
          </a:xfrm>
          <a:prstGeom prst="rect">
            <a:avLst/>
          </a:prstGeom>
          <a:noFill/>
          <a:ln/>
        </p:spPr>
        <p:txBody>
          <a:bodyPr wrap="none" lIns="0" tIns="0" rIns="0" bIns="0" rtlCol="0" anchor="t"/>
          <a:lstStyle/>
          <a:p>
            <a:pPr marL="0" indent="0">
              <a:lnSpc>
                <a:spcPts val="5500"/>
              </a:lnSpc>
              <a:buNone/>
            </a:pPr>
            <a:r>
              <a:rPr lang="en-US" sz="4400" b="1" kern="0" spc="-133" dirty="0">
                <a:solidFill>
                  <a:srgbClr val="FFFFFF"/>
                </a:solidFill>
                <a:latin typeface="Overpass Bold" pitchFamily="34" charset="0"/>
                <a:ea typeface="Overpass Bold" pitchFamily="34" charset="-122"/>
                <a:cs typeface="Overpass Bold" pitchFamily="34" charset="-120"/>
              </a:rPr>
              <a:t>Orígenes y Fundamentos (1940-1950)</a:t>
            </a:r>
            <a:endParaRPr lang="en-US" sz="4400" dirty="0"/>
          </a:p>
        </p:txBody>
      </p:sp>
      <p:sp>
        <p:nvSpPr>
          <p:cNvPr id="3" name="Text 1"/>
          <p:cNvSpPr/>
          <p:nvPr/>
        </p:nvSpPr>
        <p:spPr>
          <a:xfrm>
            <a:off x="837724" y="3788093"/>
            <a:ext cx="4449604" cy="351949"/>
          </a:xfrm>
          <a:prstGeom prst="rect">
            <a:avLst/>
          </a:prstGeom>
          <a:noFill/>
          <a:ln/>
        </p:spPr>
        <p:txBody>
          <a:bodyPr wrap="none" lIns="0" tIns="0" rIns="0" bIns="0" rtlCol="0" anchor="t"/>
          <a:lstStyle/>
          <a:p>
            <a:pPr marL="0" indent="0">
              <a:lnSpc>
                <a:spcPts val="2750"/>
              </a:lnSpc>
              <a:buNone/>
            </a:pPr>
            <a:r>
              <a:rPr lang="en-US" sz="2200" b="1" kern="0" spc="-67" dirty="0">
                <a:solidFill>
                  <a:srgbClr val="FFFFFF"/>
                </a:solidFill>
                <a:latin typeface="Overpass Bold" pitchFamily="34" charset="0"/>
                <a:ea typeface="Overpass Bold" pitchFamily="34" charset="-122"/>
                <a:cs typeface="Overpass Bold" pitchFamily="34" charset="-120"/>
              </a:rPr>
              <a:t>El Modelo de McCulloch-Pitts (1943)</a:t>
            </a:r>
            <a:endParaRPr lang="en-US" sz="2200" dirty="0"/>
          </a:p>
        </p:txBody>
      </p:sp>
      <p:sp>
        <p:nvSpPr>
          <p:cNvPr id="4" name="Text 2"/>
          <p:cNvSpPr/>
          <p:nvPr/>
        </p:nvSpPr>
        <p:spPr>
          <a:xfrm>
            <a:off x="837724" y="4379357"/>
            <a:ext cx="6185535" cy="1149072"/>
          </a:xfrm>
          <a:prstGeom prst="rect">
            <a:avLst/>
          </a:prstGeom>
          <a:noFill/>
          <a:ln/>
        </p:spPr>
        <p:txBody>
          <a:bodyPr wrap="square" lIns="0" tIns="0" rIns="0" bIns="0" rtlCol="0" anchor="t"/>
          <a:lstStyle/>
          <a:p>
            <a:pPr marL="0" indent="0">
              <a:lnSpc>
                <a:spcPts val="3000"/>
              </a:lnSpc>
              <a:buNone/>
            </a:pPr>
            <a:r>
              <a:rPr lang="en-US" sz="1850" dirty="0">
                <a:solidFill>
                  <a:srgbClr val="E5E0DF"/>
                </a:solidFill>
                <a:latin typeface="Overpass" pitchFamily="34" charset="0"/>
                <a:ea typeface="Overpass" pitchFamily="34" charset="-122"/>
                <a:cs typeface="Overpass" pitchFamily="34" charset="-120"/>
              </a:rPr>
              <a:t>Warren McCulloch y Walter Pitts propusieron el primer modelo matemático de una neurona artificial, sentando las bases para las futuras redes neuronales.</a:t>
            </a:r>
            <a:endParaRPr lang="en-US" sz="1850" dirty="0"/>
          </a:p>
        </p:txBody>
      </p:sp>
      <p:sp>
        <p:nvSpPr>
          <p:cNvPr id="5" name="Text 3"/>
          <p:cNvSpPr/>
          <p:nvPr/>
        </p:nvSpPr>
        <p:spPr>
          <a:xfrm>
            <a:off x="7614761" y="3788093"/>
            <a:ext cx="2895957" cy="351949"/>
          </a:xfrm>
          <a:prstGeom prst="rect">
            <a:avLst/>
          </a:prstGeom>
          <a:noFill/>
          <a:ln/>
        </p:spPr>
        <p:txBody>
          <a:bodyPr wrap="none" lIns="0" tIns="0" rIns="0" bIns="0" rtlCol="0" anchor="t"/>
          <a:lstStyle/>
          <a:p>
            <a:pPr marL="0" indent="0">
              <a:lnSpc>
                <a:spcPts val="2750"/>
              </a:lnSpc>
              <a:buNone/>
            </a:pPr>
            <a:r>
              <a:rPr lang="en-US" sz="2200" b="1" kern="0" spc="-67" dirty="0">
                <a:solidFill>
                  <a:srgbClr val="FFFFFF"/>
                </a:solidFill>
                <a:latin typeface="Overpass Bold" pitchFamily="34" charset="0"/>
                <a:ea typeface="Overpass Bold" pitchFamily="34" charset="-122"/>
                <a:cs typeface="Overpass Bold" pitchFamily="34" charset="-120"/>
              </a:rPr>
              <a:t>El Test de Turing (1950)</a:t>
            </a:r>
            <a:endParaRPr lang="en-US" sz="2200" dirty="0"/>
          </a:p>
        </p:txBody>
      </p:sp>
      <p:sp>
        <p:nvSpPr>
          <p:cNvPr id="6" name="Text 4"/>
          <p:cNvSpPr/>
          <p:nvPr/>
        </p:nvSpPr>
        <p:spPr>
          <a:xfrm>
            <a:off x="7614761" y="4379357"/>
            <a:ext cx="6185535" cy="1149072"/>
          </a:xfrm>
          <a:prstGeom prst="rect">
            <a:avLst/>
          </a:prstGeom>
          <a:noFill/>
          <a:ln/>
        </p:spPr>
        <p:txBody>
          <a:bodyPr wrap="square" lIns="0" tIns="0" rIns="0" bIns="0" rtlCol="0" anchor="t"/>
          <a:lstStyle/>
          <a:p>
            <a:pPr marL="0" indent="0">
              <a:lnSpc>
                <a:spcPts val="3000"/>
              </a:lnSpc>
              <a:buNone/>
            </a:pPr>
            <a:r>
              <a:rPr lang="en-US" sz="1850" dirty="0">
                <a:solidFill>
                  <a:srgbClr val="E5E0DF"/>
                </a:solidFill>
                <a:latin typeface="Overpass" pitchFamily="34" charset="0"/>
                <a:ea typeface="Overpass" pitchFamily="34" charset="-122"/>
                <a:cs typeface="Overpass" pitchFamily="34" charset="-120"/>
              </a:rPr>
              <a:t>Alan Turing publicó "Computing Machinery and Intelligence", introduciendo el famoso "Test de Turing" para evaluar la inteligencia de una máquina.</a:t>
            </a:r>
            <a:endParaRPr lang="en-US" sz="1850" dirty="0"/>
          </a:p>
        </p:txBody>
      </p:sp>
      <p:sp>
        <p:nvSpPr>
          <p:cNvPr id="7" name="Rectángulo 6">
            <a:extLst>
              <a:ext uri="{FF2B5EF4-FFF2-40B4-BE49-F238E27FC236}">
                <a16:creationId xmlns:a16="http://schemas.microsoft.com/office/drawing/2014/main" id="{54657FCC-18A1-5EDF-BC7B-1E3C7FB92FA8}"/>
              </a:ext>
            </a:extLst>
          </p:cNvPr>
          <p:cNvSpPr/>
          <p:nvPr/>
        </p:nvSpPr>
        <p:spPr>
          <a:xfrm>
            <a:off x="12708835" y="7581067"/>
            <a:ext cx="1921565" cy="648533"/>
          </a:xfrm>
          <a:prstGeom prst="rect">
            <a:avLst/>
          </a:prstGeom>
          <a:solidFill>
            <a:srgbClr val="25222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3" name="Text 0"/>
          <p:cNvSpPr/>
          <p:nvPr/>
        </p:nvSpPr>
        <p:spPr>
          <a:xfrm>
            <a:off x="830818" y="652820"/>
            <a:ext cx="7482364" cy="1396603"/>
          </a:xfrm>
          <a:prstGeom prst="rect">
            <a:avLst/>
          </a:prstGeom>
          <a:noFill/>
          <a:ln/>
        </p:spPr>
        <p:txBody>
          <a:bodyPr wrap="square" lIns="0" tIns="0" rIns="0" bIns="0" rtlCol="0" anchor="t"/>
          <a:lstStyle/>
          <a:p>
            <a:pPr marL="0" indent="0">
              <a:lnSpc>
                <a:spcPts val="5450"/>
              </a:lnSpc>
              <a:buNone/>
            </a:pPr>
            <a:r>
              <a:rPr lang="en-US" sz="4350" b="1" kern="0" spc="-132" dirty="0">
                <a:solidFill>
                  <a:srgbClr val="FFFFFF"/>
                </a:solidFill>
                <a:latin typeface="Overpass Bold" pitchFamily="34" charset="0"/>
                <a:ea typeface="Overpass Bold" pitchFamily="34" charset="-122"/>
                <a:cs typeface="Overpass Bold" pitchFamily="34" charset="-120"/>
              </a:rPr>
              <a:t>La Era del Optimismo (1950-1970)</a:t>
            </a:r>
            <a:endParaRPr lang="en-US" sz="4350" dirty="0"/>
          </a:p>
        </p:txBody>
      </p:sp>
      <p:sp>
        <p:nvSpPr>
          <p:cNvPr id="4" name="Shape 1"/>
          <p:cNvSpPr/>
          <p:nvPr/>
        </p:nvSpPr>
        <p:spPr>
          <a:xfrm>
            <a:off x="830818" y="2672477"/>
            <a:ext cx="534114" cy="534114"/>
          </a:xfrm>
          <a:prstGeom prst="roundRect">
            <a:avLst>
              <a:gd name="adj" fmla="val 18668"/>
            </a:avLst>
          </a:prstGeom>
          <a:solidFill>
            <a:srgbClr val="7E023C"/>
          </a:solidFill>
          <a:ln w="7620">
            <a:solidFill>
              <a:srgbClr val="971B55"/>
            </a:solidFill>
            <a:prstDash val="solid"/>
          </a:ln>
        </p:spPr>
      </p:sp>
      <p:sp>
        <p:nvSpPr>
          <p:cNvPr id="5" name="Text 2"/>
          <p:cNvSpPr/>
          <p:nvPr/>
        </p:nvSpPr>
        <p:spPr>
          <a:xfrm>
            <a:off x="1035844" y="2771894"/>
            <a:ext cx="124063" cy="335161"/>
          </a:xfrm>
          <a:prstGeom prst="rect">
            <a:avLst/>
          </a:prstGeom>
          <a:noFill/>
          <a:ln/>
        </p:spPr>
        <p:txBody>
          <a:bodyPr wrap="none" lIns="0" tIns="0" rIns="0" bIns="0" rtlCol="0" anchor="t"/>
          <a:lstStyle/>
          <a:p>
            <a:pPr marL="0" indent="0" algn="ctr">
              <a:lnSpc>
                <a:spcPts val="2600"/>
              </a:lnSpc>
              <a:buNone/>
            </a:pPr>
            <a:r>
              <a:rPr lang="en-US" sz="2600" b="1" kern="0" spc="-79" dirty="0">
                <a:solidFill>
                  <a:srgbClr val="E5E0DF"/>
                </a:solidFill>
                <a:latin typeface="Overpass Bold" pitchFamily="34" charset="0"/>
                <a:ea typeface="Overpass Bold" pitchFamily="34" charset="-122"/>
                <a:cs typeface="Overpass Bold" pitchFamily="34" charset="-120"/>
              </a:rPr>
              <a:t>1</a:t>
            </a:r>
            <a:endParaRPr lang="en-US" sz="2600" dirty="0"/>
          </a:p>
        </p:txBody>
      </p:sp>
      <p:sp>
        <p:nvSpPr>
          <p:cNvPr id="6" name="Text 3"/>
          <p:cNvSpPr/>
          <p:nvPr/>
        </p:nvSpPr>
        <p:spPr>
          <a:xfrm>
            <a:off x="1602224" y="2672477"/>
            <a:ext cx="2851190" cy="698183"/>
          </a:xfrm>
          <a:prstGeom prst="rect">
            <a:avLst/>
          </a:prstGeom>
          <a:noFill/>
          <a:ln/>
        </p:spPr>
        <p:txBody>
          <a:bodyPr wrap="square" lIns="0" tIns="0" rIns="0" bIns="0" rtlCol="0" anchor="t"/>
          <a:lstStyle/>
          <a:p>
            <a:pPr marL="0" indent="0">
              <a:lnSpc>
                <a:spcPts val="2700"/>
              </a:lnSpc>
              <a:buNone/>
            </a:pPr>
            <a:r>
              <a:rPr lang="en-US" sz="2150" b="1" kern="0" spc="-66" dirty="0">
                <a:solidFill>
                  <a:srgbClr val="E5E0DF"/>
                </a:solidFill>
                <a:latin typeface="Overpass Bold" pitchFamily="34" charset="0"/>
                <a:ea typeface="Overpass Bold" pitchFamily="34" charset="-122"/>
                <a:cs typeface="Overpass Bold" pitchFamily="34" charset="-120"/>
              </a:rPr>
              <a:t>La Conferencia de Dartmouth (1956)</a:t>
            </a:r>
            <a:endParaRPr lang="en-US" sz="2150" dirty="0"/>
          </a:p>
        </p:txBody>
      </p:sp>
      <p:sp>
        <p:nvSpPr>
          <p:cNvPr id="7" name="Text 4"/>
          <p:cNvSpPr/>
          <p:nvPr/>
        </p:nvSpPr>
        <p:spPr>
          <a:xfrm>
            <a:off x="1602224" y="3513058"/>
            <a:ext cx="2851190" cy="1899047"/>
          </a:xfrm>
          <a:prstGeom prst="rect">
            <a:avLst/>
          </a:prstGeom>
          <a:noFill/>
          <a:ln/>
        </p:spPr>
        <p:txBody>
          <a:bodyPr wrap="square" lIns="0" tIns="0" rIns="0" bIns="0" rtlCol="0" anchor="t"/>
          <a:lstStyle/>
          <a:p>
            <a:pPr marL="0" indent="0">
              <a:lnSpc>
                <a:spcPts val="2950"/>
              </a:lnSpc>
              <a:buNone/>
            </a:pPr>
            <a:r>
              <a:rPr lang="en-US" sz="1850" dirty="0">
                <a:solidFill>
                  <a:srgbClr val="E5E0DF"/>
                </a:solidFill>
                <a:latin typeface="Overpass" pitchFamily="34" charset="0"/>
                <a:ea typeface="Overpass" pitchFamily="34" charset="-122"/>
                <a:cs typeface="Overpass" pitchFamily="34" charset="-120"/>
              </a:rPr>
              <a:t>Se acuñó oficialmente el término "Inteligencia Artificial", marcando el nacimiento de la IA como campo de estudio.</a:t>
            </a:r>
            <a:endParaRPr lang="en-US" sz="1850" dirty="0"/>
          </a:p>
        </p:txBody>
      </p:sp>
      <p:sp>
        <p:nvSpPr>
          <p:cNvPr id="8" name="Shape 5"/>
          <p:cNvSpPr/>
          <p:nvPr/>
        </p:nvSpPr>
        <p:spPr>
          <a:xfrm>
            <a:off x="4690705" y="2672477"/>
            <a:ext cx="534114" cy="534114"/>
          </a:xfrm>
          <a:prstGeom prst="roundRect">
            <a:avLst>
              <a:gd name="adj" fmla="val 18668"/>
            </a:avLst>
          </a:prstGeom>
          <a:solidFill>
            <a:srgbClr val="7E023C"/>
          </a:solidFill>
          <a:ln w="7620">
            <a:solidFill>
              <a:srgbClr val="971B55"/>
            </a:solidFill>
            <a:prstDash val="solid"/>
          </a:ln>
        </p:spPr>
      </p:sp>
      <p:sp>
        <p:nvSpPr>
          <p:cNvPr id="9" name="Text 6"/>
          <p:cNvSpPr/>
          <p:nvPr/>
        </p:nvSpPr>
        <p:spPr>
          <a:xfrm>
            <a:off x="4860250" y="2771894"/>
            <a:ext cx="194905" cy="335161"/>
          </a:xfrm>
          <a:prstGeom prst="rect">
            <a:avLst/>
          </a:prstGeom>
          <a:noFill/>
          <a:ln/>
        </p:spPr>
        <p:txBody>
          <a:bodyPr wrap="none" lIns="0" tIns="0" rIns="0" bIns="0" rtlCol="0" anchor="t"/>
          <a:lstStyle/>
          <a:p>
            <a:pPr marL="0" indent="0" algn="ctr">
              <a:lnSpc>
                <a:spcPts val="2600"/>
              </a:lnSpc>
              <a:buNone/>
            </a:pPr>
            <a:r>
              <a:rPr lang="en-US" sz="2600" b="1" kern="0" spc="-79" dirty="0">
                <a:solidFill>
                  <a:srgbClr val="E5E0DF"/>
                </a:solidFill>
                <a:latin typeface="Overpass Bold" pitchFamily="34" charset="0"/>
                <a:ea typeface="Overpass Bold" pitchFamily="34" charset="-122"/>
                <a:cs typeface="Overpass Bold" pitchFamily="34" charset="-120"/>
              </a:rPr>
              <a:t>2</a:t>
            </a:r>
            <a:endParaRPr lang="en-US" sz="2600" dirty="0"/>
          </a:p>
        </p:txBody>
      </p:sp>
      <p:sp>
        <p:nvSpPr>
          <p:cNvPr id="10" name="Text 7"/>
          <p:cNvSpPr/>
          <p:nvPr/>
        </p:nvSpPr>
        <p:spPr>
          <a:xfrm>
            <a:off x="5462111" y="2672477"/>
            <a:ext cx="2792968" cy="349091"/>
          </a:xfrm>
          <a:prstGeom prst="rect">
            <a:avLst/>
          </a:prstGeom>
          <a:noFill/>
          <a:ln/>
        </p:spPr>
        <p:txBody>
          <a:bodyPr wrap="none" lIns="0" tIns="0" rIns="0" bIns="0" rtlCol="0" anchor="t"/>
          <a:lstStyle/>
          <a:p>
            <a:pPr marL="0" indent="0">
              <a:lnSpc>
                <a:spcPts val="2700"/>
              </a:lnSpc>
              <a:buNone/>
            </a:pPr>
            <a:r>
              <a:rPr lang="en-US" sz="2150" b="1" kern="0" spc="-66" dirty="0">
                <a:solidFill>
                  <a:srgbClr val="E5E0DF"/>
                </a:solidFill>
                <a:latin typeface="Overpass Bold" pitchFamily="34" charset="0"/>
                <a:ea typeface="Overpass Bold" pitchFamily="34" charset="-122"/>
                <a:cs typeface="Overpass Bold" pitchFamily="34" charset="-120"/>
              </a:rPr>
              <a:t>El Perceptrón (1957)</a:t>
            </a:r>
            <a:endParaRPr lang="en-US" sz="2150" dirty="0"/>
          </a:p>
        </p:txBody>
      </p:sp>
      <p:sp>
        <p:nvSpPr>
          <p:cNvPr id="11" name="Text 8"/>
          <p:cNvSpPr/>
          <p:nvPr/>
        </p:nvSpPr>
        <p:spPr>
          <a:xfrm>
            <a:off x="5462111" y="3163967"/>
            <a:ext cx="2851190" cy="2658666"/>
          </a:xfrm>
          <a:prstGeom prst="rect">
            <a:avLst/>
          </a:prstGeom>
          <a:noFill/>
          <a:ln/>
        </p:spPr>
        <p:txBody>
          <a:bodyPr wrap="square" lIns="0" tIns="0" rIns="0" bIns="0" rtlCol="0" anchor="t"/>
          <a:lstStyle/>
          <a:p>
            <a:pPr marL="0" indent="0">
              <a:lnSpc>
                <a:spcPts val="2950"/>
              </a:lnSpc>
              <a:buNone/>
            </a:pPr>
            <a:r>
              <a:rPr lang="en-US" sz="1850" dirty="0">
                <a:solidFill>
                  <a:srgbClr val="E5E0DF"/>
                </a:solidFill>
                <a:latin typeface="Overpass" pitchFamily="34" charset="0"/>
                <a:ea typeface="Overpass" pitchFamily="34" charset="-122"/>
                <a:cs typeface="Overpass" pitchFamily="34" charset="-120"/>
              </a:rPr>
              <a:t>Frank Rosenblatt desarrolló el Perceptrón, un algoritmo para el reconocimiento de patrones, un paso hacia las redes neuronales modernas.</a:t>
            </a:r>
            <a:endParaRPr lang="en-US" sz="1850" dirty="0"/>
          </a:p>
        </p:txBody>
      </p:sp>
      <p:sp>
        <p:nvSpPr>
          <p:cNvPr id="12" name="Shape 9"/>
          <p:cNvSpPr/>
          <p:nvPr/>
        </p:nvSpPr>
        <p:spPr>
          <a:xfrm>
            <a:off x="830818" y="6326981"/>
            <a:ext cx="534114" cy="534114"/>
          </a:xfrm>
          <a:prstGeom prst="roundRect">
            <a:avLst>
              <a:gd name="adj" fmla="val 18668"/>
            </a:avLst>
          </a:prstGeom>
          <a:solidFill>
            <a:srgbClr val="7E023C"/>
          </a:solidFill>
          <a:ln w="7620">
            <a:solidFill>
              <a:srgbClr val="971B55"/>
            </a:solidFill>
            <a:prstDash val="solid"/>
          </a:ln>
        </p:spPr>
      </p:sp>
      <p:sp>
        <p:nvSpPr>
          <p:cNvPr id="13" name="Text 10"/>
          <p:cNvSpPr/>
          <p:nvPr/>
        </p:nvSpPr>
        <p:spPr>
          <a:xfrm>
            <a:off x="1002387" y="6426398"/>
            <a:ext cx="190857" cy="335161"/>
          </a:xfrm>
          <a:prstGeom prst="rect">
            <a:avLst/>
          </a:prstGeom>
          <a:noFill/>
          <a:ln/>
        </p:spPr>
        <p:txBody>
          <a:bodyPr wrap="none" lIns="0" tIns="0" rIns="0" bIns="0" rtlCol="0" anchor="t"/>
          <a:lstStyle/>
          <a:p>
            <a:pPr marL="0" indent="0" algn="ctr">
              <a:lnSpc>
                <a:spcPts val="2600"/>
              </a:lnSpc>
              <a:buNone/>
            </a:pPr>
            <a:r>
              <a:rPr lang="en-US" sz="2600" b="1" kern="0" spc="-79" dirty="0">
                <a:solidFill>
                  <a:srgbClr val="E5E0DF"/>
                </a:solidFill>
                <a:latin typeface="Overpass Bold" pitchFamily="34" charset="0"/>
                <a:ea typeface="Overpass Bold" pitchFamily="34" charset="-122"/>
                <a:cs typeface="Overpass Bold" pitchFamily="34" charset="-120"/>
              </a:rPr>
              <a:t>3</a:t>
            </a:r>
            <a:endParaRPr lang="en-US" sz="2600" dirty="0"/>
          </a:p>
        </p:txBody>
      </p:sp>
      <p:sp>
        <p:nvSpPr>
          <p:cNvPr id="14" name="Text 11"/>
          <p:cNvSpPr/>
          <p:nvPr/>
        </p:nvSpPr>
        <p:spPr>
          <a:xfrm>
            <a:off x="1602224" y="6326981"/>
            <a:ext cx="2792968" cy="349091"/>
          </a:xfrm>
          <a:prstGeom prst="rect">
            <a:avLst/>
          </a:prstGeom>
          <a:noFill/>
          <a:ln/>
        </p:spPr>
        <p:txBody>
          <a:bodyPr wrap="none" lIns="0" tIns="0" rIns="0" bIns="0" rtlCol="0" anchor="t"/>
          <a:lstStyle/>
          <a:p>
            <a:pPr marL="0" indent="0">
              <a:lnSpc>
                <a:spcPts val="2700"/>
              </a:lnSpc>
              <a:buNone/>
            </a:pPr>
            <a:r>
              <a:rPr lang="en-US" sz="2150" b="1" kern="0" spc="-66" dirty="0">
                <a:solidFill>
                  <a:srgbClr val="E5E0DF"/>
                </a:solidFill>
                <a:latin typeface="Overpass Bold" pitchFamily="34" charset="0"/>
                <a:ea typeface="Overpass Bold" pitchFamily="34" charset="-122"/>
                <a:cs typeface="Overpass Bold" pitchFamily="34" charset="-120"/>
              </a:rPr>
              <a:t>ELIZA (1965)</a:t>
            </a:r>
            <a:endParaRPr lang="en-US" sz="2150" dirty="0"/>
          </a:p>
        </p:txBody>
      </p:sp>
      <p:sp>
        <p:nvSpPr>
          <p:cNvPr id="15" name="Text 12"/>
          <p:cNvSpPr/>
          <p:nvPr/>
        </p:nvSpPr>
        <p:spPr>
          <a:xfrm>
            <a:off x="1602224" y="6818471"/>
            <a:ext cx="6710958" cy="759619"/>
          </a:xfrm>
          <a:prstGeom prst="rect">
            <a:avLst/>
          </a:prstGeom>
          <a:noFill/>
          <a:ln/>
        </p:spPr>
        <p:txBody>
          <a:bodyPr wrap="square" lIns="0" tIns="0" rIns="0" bIns="0" rtlCol="0" anchor="t"/>
          <a:lstStyle/>
          <a:p>
            <a:pPr marL="0" indent="0">
              <a:lnSpc>
                <a:spcPts val="2950"/>
              </a:lnSpc>
              <a:buNone/>
            </a:pPr>
            <a:r>
              <a:rPr lang="en-US" sz="1850" dirty="0">
                <a:solidFill>
                  <a:srgbClr val="E5E0DF"/>
                </a:solidFill>
                <a:latin typeface="Overpass" pitchFamily="34" charset="0"/>
                <a:ea typeface="Overpass" pitchFamily="34" charset="-122"/>
                <a:cs typeface="Overpass" pitchFamily="34" charset="-120"/>
              </a:rPr>
              <a:t>Joseph Weizenbaum creó ELIZA, uno de los primeros chatbots, capaz de mantener conversaciones simples.</a:t>
            </a:r>
            <a:endParaRPr lang="en-US" sz="1850" dirty="0"/>
          </a:p>
        </p:txBody>
      </p:sp>
      <p:pic>
        <p:nvPicPr>
          <p:cNvPr id="3076" name="Picture 4" descr="ELIZA - Wikipedia">
            <a:extLst>
              <a:ext uri="{FF2B5EF4-FFF2-40B4-BE49-F238E27FC236}">
                <a16:creationId xmlns:a16="http://schemas.microsoft.com/office/drawing/2014/main" id="{8BAE561B-E40E-34B6-3188-45D6038028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50473" y="1450547"/>
            <a:ext cx="5885179" cy="5270500"/>
          </a:xfrm>
          <a:prstGeom prst="rect">
            <a:avLst/>
          </a:prstGeom>
          <a:noFill/>
          <a:ln>
            <a:solidFill>
              <a:schemeClr val="accent2"/>
            </a:solidFill>
          </a:ln>
          <a:extLst>
            <a:ext uri="{909E8E84-426E-40DD-AFC4-6F175D3DCCD1}">
              <a14:hiddenFill xmlns:a14="http://schemas.microsoft.com/office/drawing/2010/main">
                <a:solidFill>
                  <a:srgbClr val="FFFFFF"/>
                </a:solidFill>
              </a14:hiddenFill>
            </a:ext>
          </a:extLst>
        </p:spPr>
      </p:pic>
      <p:sp>
        <p:nvSpPr>
          <p:cNvPr id="17" name="Rectángulo 16">
            <a:extLst>
              <a:ext uri="{FF2B5EF4-FFF2-40B4-BE49-F238E27FC236}">
                <a16:creationId xmlns:a16="http://schemas.microsoft.com/office/drawing/2014/main" id="{5D241D1F-1D6C-81E6-72B4-EC454A840212}"/>
              </a:ext>
            </a:extLst>
          </p:cNvPr>
          <p:cNvSpPr/>
          <p:nvPr/>
        </p:nvSpPr>
        <p:spPr>
          <a:xfrm>
            <a:off x="12708835" y="7581067"/>
            <a:ext cx="1921565" cy="648533"/>
          </a:xfrm>
          <a:prstGeom prst="rect">
            <a:avLst/>
          </a:prstGeom>
          <a:solidFill>
            <a:srgbClr val="25222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3" name="Text 0"/>
          <p:cNvSpPr/>
          <p:nvPr/>
        </p:nvSpPr>
        <p:spPr>
          <a:xfrm>
            <a:off x="837724" y="2656761"/>
            <a:ext cx="7468553" cy="1408033"/>
          </a:xfrm>
          <a:prstGeom prst="rect">
            <a:avLst/>
          </a:prstGeom>
          <a:noFill/>
          <a:ln/>
        </p:spPr>
        <p:txBody>
          <a:bodyPr wrap="square" lIns="0" tIns="0" rIns="0" bIns="0" rtlCol="0" anchor="t"/>
          <a:lstStyle/>
          <a:p>
            <a:pPr marL="0" indent="0">
              <a:lnSpc>
                <a:spcPts val="5500"/>
              </a:lnSpc>
              <a:buNone/>
            </a:pPr>
            <a:r>
              <a:rPr lang="en-US" sz="4400" b="1" kern="0" spc="-133" dirty="0">
                <a:solidFill>
                  <a:srgbClr val="FFFFFF"/>
                </a:solidFill>
                <a:latin typeface="Overpass Bold" pitchFamily="34" charset="0"/>
                <a:ea typeface="Overpass Bold" pitchFamily="34" charset="-122"/>
                <a:cs typeface="Overpass Bold" pitchFamily="34" charset="-120"/>
              </a:rPr>
              <a:t>El Primer Invierno de la IA (1970-1980)</a:t>
            </a:r>
            <a:endParaRPr lang="en-US" sz="4400" dirty="0"/>
          </a:p>
        </p:txBody>
      </p:sp>
      <p:sp>
        <p:nvSpPr>
          <p:cNvPr id="4" name="Text 1"/>
          <p:cNvSpPr/>
          <p:nvPr/>
        </p:nvSpPr>
        <p:spPr>
          <a:xfrm>
            <a:off x="837724" y="4423767"/>
            <a:ext cx="7468553" cy="1149072"/>
          </a:xfrm>
          <a:prstGeom prst="rect">
            <a:avLst/>
          </a:prstGeom>
          <a:noFill/>
          <a:ln/>
        </p:spPr>
        <p:txBody>
          <a:bodyPr wrap="square" lIns="0" tIns="0" rIns="0" bIns="0" rtlCol="0" anchor="t"/>
          <a:lstStyle/>
          <a:p>
            <a:pPr marL="0" indent="0">
              <a:lnSpc>
                <a:spcPts val="3000"/>
              </a:lnSpc>
              <a:buNone/>
            </a:pPr>
            <a:r>
              <a:rPr lang="en-US" sz="1850" dirty="0">
                <a:solidFill>
                  <a:srgbClr val="E5E0DF"/>
                </a:solidFill>
                <a:latin typeface="Overpass" pitchFamily="34" charset="0"/>
                <a:ea typeface="Overpass" pitchFamily="34" charset="-122"/>
                <a:cs typeface="Overpass" pitchFamily="34" charset="-120"/>
              </a:rPr>
              <a:t>La IA experimentó un período de desilusión debido a las altas expectativas no cumplidas y las críticas a la incapacidad de las máquinas para comprender el lenguaje natural.</a:t>
            </a:r>
            <a:endParaRPr lang="en-US" sz="1850" dirty="0"/>
          </a:p>
        </p:txBody>
      </p:sp>
      <p:pic>
        <p:nvPicPr>
          <p:cNvPr id="4098" name="Picture 2" descr="Best Expectations Vs Reality Royalty-Free Images, Stock Photos &amp; Pictures |  Shutterstock">
            <a:extLst>
              <a:ext uri="{FF2B5EF4-FFF2-40B4-BE49-F238E27FC236}">
                <a16:creationId xmlns:a16="http://schemas.microsoft.com/office/drawing/2014/main" id="{95BB1F37-485A-EFFD-78AD-F4DF242DDB3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5131"/>
          <a:stretch/>
        </p:blipFill>
        <p:spPr bwMode="auto">
          <a:xfrm>
            <a:off x="8660220" y="2239617"/>
            <a:ext cx="5623816" cy="3962519"/>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a:extLst>
              <a:ext uri="{FF2B5EF4-FFF2-40B4-BE49-F238E27FC236}">
                <a16:creationId xmlns:a16="http://schemas.microsoft.com/office/drawing/2014/main" id="{1F24D0C5-9472-3BDC-70CE-F99569882EA3}"/>
              </a:ext>
            </a:extLst>
          </p:cNvPr>
          <p:cNvSpPr/>
          <p:nvPr/>
        </p:nvSpPr>
        <p:spPr>
          <a:xfrm>
            <a:off x="12708835" y="7581067"/>
            <a:ext cx="1921565" cy="648533"/>
          </a:xfrm>
          <a:prstGeom prst="rect">
            <a:avLst/>
          </a:prstGeom>
          <a:solidFill>
            <a:srgbClr val="25222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3" name="Text 0"/>
          <p:cNvSpPr/>
          <p:nvPr/>
        </p:nvSpPr>
        <p:spPr>
          <a:xfrm>
            <a:off x="6324124" y="973098"/>
            <a:ext cx="7468553" cy="1408033"/>
          </a:xfrm>
          <a:prstGeom prst="rect">
            <a:avLst/>
          </a:prstGeom>
          <a:noFill/>
          <a:ln/>
        </p:spPr>
        <p:txBody>
          <a:bodyPr wrap="square" lIns="0" tIns="0" rIns="0" bIns="0" rtlCol="0" anchor="t"/>
          <a:lstStyle/>
          <a:p>
            <a:pPr marL="0" indent="0">
              <a:lnSpc>
                <a:spcPts val="5500"/>
              </a:lnSpc>
              <a:buNone/>
            </a:pPr>
            <a:r>
              <a:rPr lang="en-US" sz="4400" b="1" kern="0" spc="-133" dirty="0">
                <a:solidFill>
                  <a:srgbClr val="FFFFFF"/>
                </a:solidFill>
                <a:latin typeface="Overpass Bold" pitchFamily="34" charset="0"/>
                <a:ea typeface="Overpass Bold" pitchFamily="34" charset="-122"/>
                <a:cs typeface="Overpass Bold" pitchFamily="34" charset="-120"/>
              </a:rPr>
              <a:t>Resurgimiento: Sistemas Expertos (1980-1987)</a:t>
            </a:r>
            <a:endParaRPr lang="en-US" sz="4400" dirty="0"/>
          </a:p>
        </p:txBody>
      </p:sp>
      <p:sp>
        <p:nvSpPr>
          <p:cNvPr id="4" name="Shape 1"/>
          <p:cNvSpPr/>
          <p:nvPr/>
        </p:nvSpPr>
        <p:spPr>
          <a:xfrm>
            <a:off x="6324124" y="2740104"/>
            <a:ext cx="7468553" cy="2138482"/>
          </a:xfrm>
          <a:prstGeom prst="roundRect">
            <a:avLst>
              <a:gd name="adj" fmla="val 4701"/>
            </a:avLst>
          </a:prstGeom>
          <a:solidFill>
            <a:srgbClr val="7E023C"/>
          </a:solidFill>
          <a:ln w="7620">
            <a:solidFill>
              <a:srgbClr val="971B55"/>
            </a:solidFill>
            <a:prstDash val="solid"/>
          </a:ln>
        </p:spPr>
      </p:sp>
      <p:sp>
        <p:nvSpPr>
          <p:cNvPr id="5" name="Text 2"/>
          <p:cNvSpPr/>
          <p:nvPr/>
        </p:nvSpPr>
        <p:spPr>
          <a:xfrm>
            <a:off x="6571059" y="2987040"/>
            <a:ext cx="3795713" cy="351949"/>
          </a:xfrm>
          <a:prstGeom prst="rect">
            <a:avLst/>
          </a:prstGeom>
          <a:noFill/>
          <a:ln/>
        </p:spPr>
        <p:txBody>
          <a:bodyPr wrap="none" lIns="0" tIns="0" rIns="0" bIns="0" rtlCol="0" anchor="t"/>
          <a:lstStyle/>
          <a:p>
            <a:pPr marL="0" indent="0">
              <a:lnSpc>
                <a:spcPts val="2750"/>
              </a:lnSpc>
              <a:buNone/>
            </a:pPr>
            <a:r>
              <a:rPr lang="en-US" sz="2200" b="1" kern="0" spc="-67" dirty="0">
                <a:solidFill>
                  <a:srgbClr val="E5E0DF"/>
                </a:solidFill>
                <a:latin typeface="Overpass Bold" pitchFamily="34" charset="0"/>
                <a:ea typeface="Overpass Bold" pitchFamily="34" charset="-122"/>
                <a:cs typeface="Overpass Bold" pitchFamily="34" charset="-120"/>
              </a:rPr>
              <a:t>Auge de los Sistemas Expertos</a:t>
            </a:r>
            <a:endParaRPr lang="en-US" sz="2200" dirty="0"/>
          </a:p>
        </p:txBody>
      </p:sp>
      <p:sp>
        <p:nvSpPr>
          <p:cNvPr id="6" name="Text 3"/>
          <p:cNvSpPr/>
          <p:nvPr/>
        </p:nvSpPr>
        <p:spPr>
          <a:xfrm>
            <a:off x="6571059" y="3482578"/>
            <a:ext cx="6974681" cy="1149072"/>
          </a:xfrm>
          <a:prstGeom prst="rect">
            <a:avLst/>
          </a:prstGeom>
          <a:noFill/>
          <a:ln/>
        </p:spPr>
        <p:txBody>
          <a:bodyPr wrap="square" lIns="0" tIns="0" rIns="0" bIns="0" rtlCol="0" anchor="t"/>
          <a:lstStyle/>
          <a:p>
            <a:pPr marL="0" indent="0">
              <a:lnSpc>
                <a:spcPts val="3000"/>
              </a:lnSpc>
              <a:buNone/>
            </a:pPr>
            <a:r>
              <a:rPr lang="en-US" sz="1850" dirty="0">
                <a:solidFill>
                  <a:srgbClr val="E5E0DF"/>
                </a:solidFill>
                <a:latin typeface="Overpass" pitchFamily="34" charset="0"/>
                <a:ea typeface="Overpass" pitchFamily="34" charset="-122"/>
                <a:cs typeface="Overpass" pitchFamily="34" charset="-120"/>
              </a:rPr>
              <a:t>Se desarrollaron programas que emulaban la toma de decisiones de un experto humano, con aplicaciones en diagnóstico médico y análisis geológico.</a:t>
            </a:r>
            <a:endParaRPr lang="en-US" sz="1850" dirty="0"/>
          </a:p>
        </p:txBody>
      </p:sp>
      <p:sp>
        <p:nvSpPr>
          <p:cNvPr id="7" name="Shape 4"/>
          <p:cNvSpPr/>
          <p:nvPr/>
        </p:nvSpPr>
        <p:spPr>
          <a:xfrm>
            <a:off x="6324124" y="5117902"/>
            <a:ext cx="7468553" cy="2138482"/>
          </a:xfrm>
          <a:prstGeom prst="roundRect">
            <a:avLst>
              <a:gd name="adj" fmla="val 4701"/>
            </a:avLst>
          </a:prstGeom>
          <a:solidFill>
            <a:srgbClr val="7E023C"/>
          </a:solidFill>
          <a:ln w="7620">
            <a:solidFill>
              <a:srgbClr val="971B55"/>
            </a:solidFill>
            <a:prstDash val="solid"/>
          </a:ln>
        </p:spPr>
      </p:sp>
      <p:sp>
        <p:nvSpPr>
          <p:cNvPr id="8" name="Text 5"/>
          <p:cNvSpPr/>
          <p:nvPr/>
        </p:nvSpPr>
        <p:spPr>
          <a:xfrm>
            <a:off x="6571059" y="5364837"/>
            <a:ext cx="4950381" cy="351949"/>
          </a:xfrm>
          <a:prstGeom prst="rect">
            <a:avLst/>
          </a:prstGeom>
          <a:noFill/>
          <a:ln/>
        </p:spPr>
        <p:txBody>
          <a:bodyPr wrap="none" lIns="0" tIns="0" rIns="0" bIns="0" rtlCol="0" anchor="t"/>
          <a:lstStyle/>
          <a:p>
            <a:pPr marL="0" indent="0">
              <a:lnSpc>
                <a:spcPts val="2750"/>
              </a:lnSpc>
              <a:buNone/>
            </a:pPr>
            <a:r>
              <a:rPr lang="en-US" sz="2200" b="1" kern="0" spc="-67" dirty="0">
                <a:solidFill>
                  <a:srgbClr val="E5E0DF"/>
                </a:solidFill>
                <a:latin typeface="Overpass Bold" pitchFamily="34" charset="0"/>
                <a:ea typeface="Overpass Bold" pitchFamily="34" charset="-122"/>
                <a:cs typeface="Overpass Bold" pitchFamily="34" charset="-120"/>
              </a:rPr>
              <a:t>El Proyecto de Quinta Generación (1981)</a:t>
            </a:r>
            <a:endParaRPr lang="en-US" sz="2200" dirty="0"/>
          </a:p>
        </p:txBody>
      </p:sp>
      <p:sp>
        <p:nvSpPr>
          <p:cNvPr id="9" name="Text 6"/>
          <p:cNvSpPr/>
          <p:nvPr/>
        </p:nvSpPr>
        <p:spPr>
          <a:xfrm>
            <a:off x="6571059" y="5860375"/>
            <a:ext cx="6974681" cy="1149072"/>
          </a:xfrm>
          <a:prstGeom prst="rect">
            <a:avLst/>
          </a:prstGeom>
          <a:noFill/>
          <a:ln/>
        </p:spPr>
        <p:txBody>
          <a:bodyPr wrap="square" lIns="0" tIns="0" rIns="0" bIns="0" rtlCol="0" anchor="t"/>
          <a:lstStyle/>
          <a:p>
            <a:pPr marL="0" indent="0">
              <a:lnSpc>
                <a:spcPts val="3000"/>
              </a:lnSpc>
              <a:buNone/>
            </a:pPr>
            <a:r>
              <a:rPr lang="en-US" sz="1850" dirty="0">
                <a:solidFill>
                  <a:srgbClr val="E5E0DF"/>
                </a:solidFill>
                <a:latin typeface="Overpass" pitchFamily="34" charset="0"/>
                <a:ea typeface="Overpass" pitchFamily="34" charset="-122"/>
                <a:cs typeface="Overpass" pitchFamily="34" charset="-120"/>
              </a:rPr>
              <a:t>Japón anunció un ambicioso proyecto de 10 años para desarrollar computadoras inteligentes, estimulando la competencia y la inversión en IA a nivel global.</a:t>
            </a:r>
            <a:endParaRPr lang="en-US" sz="1850" dirty="0"/>
          </a:p>
        </p:txBody>
      </p:sp>
      <p:sp>
        <p:nvSpPr>
          <p:cNvPr id="10" name="Rectángulo 9">
            <a:extLst>
              <a:ext uri="{FF2B5EF4-FFF2-40B4-BE49-F238E27FC236}">
                <a16:creationId xmlns:a16="http://schemas.microsoft.com/office/drawing/2014/main" id="{F8E2CD0B-B016-2B70-460B-B1A1F84CB80E}"/>
              </a:ext>
            </a:extLst>
          </p:cNvPr>
          <p:cNvSpPr/>
          <p:nvPr/>
        </p:nvSpPr>
        <p:spPr>
          <a:xfrm>
            <a:off x="12708835" y="7581067"/>
            <a:ext cx="1921565" cy="648533"/>
          </a:xfrm>
          <a:prstGeom prst="rect">
            <a:avLst/>
          </a:prstGeom>
          <a:solidFill>
            <a:srgbClr val="25222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dirty="0"/>
          </a:p>
        </p:txBody>
      </p:sp>
      <p:pic>
        <p:nvPicPr>
          <p:cNvPr id="5122" name="Picture 2" descr="14 abr 1982 año - 1982 Japón comienza el proyecto “Quinta Generación”  (Cinta de tiempo)">
            <a:extLst>
              <a:ext uri="{FF2B5EF4-FFF2-40B4-BE49-F238E27FC236}">
                <a16:creationId xmlns:a16="http://schemas.microsoft.com/office/drawing/2014/main" id="{12D11B63-D6DC-C9EA-01AB-B47808993A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986" y="939800"/>
            <a:ext cx="5777948" cy="635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3" name="Text 0"/>
          <p:cNvSpPr/>
          <p:nvPr/>
        </p:nvSpPr>
        <p:spPr>
          <a:xfrm>
            <a:off x="837724" y="2465189"/>
            <a:ext cx="7468553" cy="1408033"/>
          </a:xfrm>
          <a:prstGeom prst="rect">
            <a:avLst/>
          </a:prstGeom>
          <a:noFill/>
          <a:ln/>
        </p:spPr>
        <p:txBody>
          <a:bodyPr wrap="square" lIns="0" tIns="0" rIns="0" bIns="0" rtlCol="0" anchor="t"/>
          <a:lstStyle/>
          <a:p>
            <a:pPr marL="0" indent="0">
              <a:lnSpc>
                <a:spcPts val="5500"/>
              </a:lnSpc>
              <a:buNone/>
            </a:pPr>
            <a:r>
              <a:rPr lang="en-US" sz="4400" b="1" kern="0" spc="-133" dirty="0">
                <a:solidFill>
                  <a:srgbClr val="FFFFFF"/>
                </a:solidFill>
                <a:latin typeface="Overpass Bold" pitchFamily="34" charset="0"/>
                <a:ea typeface="Overpass Bold" pitchFamily="34" charset="-122"/>
                <a:cs typeface="Overpass Bold" pitchFamily="34" charset="-120"/>
              </a:rPr>
              <a:t>Segundo Invierno de la IA (1987-1993)</a:t>
            </a:r>
            <a:endParaRPr lang="en-US" sz="4400" dirty="0"/>
          </a:p>
        </p:txBody>
      </p:sp>
      <p:sp>
        <p:nvSpPr>
          <p:cNvPr id="4" name="Text 1"/>
          <p:cNvSpPr/>
          <p:nvPr/>
        </p:nvSpPr>
        <p:spPr>
          <a:xfrm>
            <a:off x="837724" y="4232196"/>
            <a:ext cx="7468553" cy="1532096"/>
          </a:xfrm>
          <a:prstGeom prst="rect">
            <a:avLst/>
          </a:prstGeom>
          <a:noFill/>
          <a:ln/>
        </p:spPr>
        <p:txBody>
          <a:bodyPr wrap="square" lIns="0" tIns="0" rIns="0" bIns="0" rtlCol="0" anchor="t"/>
          <a:lstStyle/>
          <a:p>
            <a:pPr marL="0" indent="0">
              <a:lnSpc>
                <a:spcPts val="3000"/>
              </a:lnSpc>
              <a:buNone/>
            </a:pPr>
            <a:r>
              <a:rPr lang="en-US" sz="1850" dirty="0">
                <a:solidFill>
                  <a:srgbClr val="E5E0DF"/>
                </a:solidFill>
                <a:latin typeface="Overpass" pitchFamily="34" charset="0"/>
                <a:ea typeface="Overpass" pitchFamily="34" charset="-122"/>
                <a:cs typeface="Overpass" pitchFamily="34" charset="-120"/>
              </a:rPr>
              <a:t>Las expectativas volvieron a superar los resultados prácticos. Los sistemas expertos resultaron costosos de mantener y difíciles de actualizar, lo que llevó a una reducción de fondos y pérdida de interés en la IA.</a:t>
            </a:r>
            <a:endParaRPr lang="en-US" sz="1850" dirty="0"/>
          </a:p>
        </p:txBody>
      </p:sp>
      <p:pic>
        <p:nvPicPr>
          <p:cNvPr id="6146" name="Picture 2" descr="Icono de Bajo presupuesto Generic color lineal-color | Freepik">
            <a:extLst>
              <a:ext uri="{FF2B5EF4-FFF2-40B4-BE49-F238E27FC236}">
                <a16:creationId xmlns:a16="http://schemas.microsoft.com/office/drawing/2014/main" id="{3C6D1C1D-EB38-C7A8-5327-757C085244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99444" y="4469998"/>
            <a:ext cx="3741530" cy="374153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Diseño De Iconos De Alto Costo Stock de ilustración - Ilustración de alto,  proyecto: 269756439">
            <a:extLst>
              <a:ext uri="{FF2B5EF4-FFF2-40B4-BE49-F238E27FC236}">
                <a16:creationId xmlns:a16="http://schemas.microsoft.com/office/drawing/2014/main" id="{A216371F-5360-3C12-FDA3-85D885617F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91553" y="466487"/>
            <a:ext cx="3997404" cy="3997404"/>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a:extLst>
              <a:ext uri="{FF2B5EF4-FFF2-40B4-BE49-F238E27FC236}">
                <a16:creationId xmlns:a16="http://schemas.microsoft.com/office/drawing/2014/main" id="{BC89E2A1-2314-C64E-870B-1099A0951C4C}"/>
              </a:ext>
            </a:extLst>
          </p:cNvPr>
          <p:cNvSpPr/>
          <p:nvPr/>
        </p:nvSpPr>
        <p:spPr>
          <a:xfrm>
            <a:off x="12708835" y="7581067"/>
            <a:ext cx="1921565" cy="648533"/>
          </a:xfrm>
          <a:prstGeom prst="rect">
            <a:avLst/>
          </a:prstGeom>
          <a:solidFill>
            <a:srgbClr val="25222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44022" y="648533"/>
            <a:ext cx="8905518" cy="625197"/>
          </a:xfrm>
          <a:prstGeom prst="rect">
            <a:avLst/>
          </a:prstGeom>
          <a:noFill/>
          <a:ln/>
        </p:spPr>
        <p:txBody>
          <a:bodyPr wrap="none" lIns="0" tIns="0" rIns="0" bIns="0" rtlCol="0" anchor="t"/>
          <a:lstStyle/>
          <a:p>
            <a:pPr marL="0" indent="0">
              <a:lnSpc>
                <a:spcPts val="4900"/>
              </a:lnSpc>
              <a:buNone/>
            </a:pPr>
            <a:r>
              <a:rPr lang="en-US" sz="3900" b="1" kern="0" spc="-118" dirty="0">
                <a:solidFill>
                  <a:srgbClr val="FFFFFF"/>
                </a:solidFill>
                <a:latin typeface="Overpass Bold" pitchFamily="34" charset="0"/>
                <a:ea typeface="Overpass Bold" pitchFamily="34" charset="-122"/>
                <a:cs typeface="Overpass Bold" pitchFamily="34" charset="-120"/>
              </a:rPr>
              <a:t>El Renacimiento de la IA (1993-presente)</a:t>
            </a:r>
            <a:endParaRPr lang="en-US" sz="3900" dirty="0"/>
          </a:p>
        </p:txBody>
      </p:sp>
      <p:sp>
        <p:nvSpPr>
          <p:cNvPr id="3" name="Shape 1"/>
          <p:cNvSpPr/>
          <p:nvPr/>
        </p:nvSpPr>
        <p:spPr>
          <a:xfrm>
            <a:off x="7303770" y="1698784"/>
            <a:ext cx="22860" cy="5882283"/>
          </a:xfrm>
          <a:prstGeom prst="roundRect">
            <a:avLst>
              <a:gd name="adj" fmla="val 390564"/>
            </a:avLst>
          </a:prstGeom>
          <a:solidFill>
            <a:srgbClr val="971B55"/>
          </a:solidFill>
          <a:ln/>
        </p:spPr>
      </p:sp>
      <p:sp>
        <p:nvSpPr>
          <p:cNvPr id="4" name="Shape 2"/>
          <p:cNvSpPr/>
          <p:nvPr/>
        </p:nvSpPr>
        <p:spPr>
          <a:xfrm>
            <a:off x="6354901" y="2165509"/>
            <a:ext cx="744022" cy="22860"/>
          </a:xfrm>
          <a:prstGeom prst="roundRect">
            <a:avLst>
              <a:gd name="adj" fmla="val 390564"/>
            </a:avLst>
          </a:prstGeom>
          <a:solidFill>
            <a:srgbClr val="971B55"/>
          </a:solidFill>
          <a:ln/>
        </p:spPr>
      </p:sp>
      <p:sp>
        <p:nvSpPr>
          <p:cNvPr id="5" name="Shape 3"/>
          <p:cNvSpPr/>
          <p:nvPr/>
        </p:nvSpPr>
        <p:spPr>
          <a:xfrm>
            <a:off x="7076063" y="1937861"/>
            <a:ext cx="478274" cy="478274"/>
          </a:xfrm>
          <a:prstGeom prst="roundRect">
            <a:avLst>
              <a:gd name="adj" fmla="val 18668"/>
            </a:avLst>
          </a:prstGeom>
          <a:solidFill>
            <a:srgbClr val="7E023C"/>
          </a:solidFill>
          <a:ln w="7620">
            <a:solidFill>
              <a:srgbClr val="971B55"/>
            </a:solidFill>
            <a:prstDash val="solid"/>
          </a:ln>
        </p:spPr>
      </p:sp>
      <p:sp>
        <p:nvSpPr>
          <p:cNvPr id="6" name="Text 4"/>
          <p:cNvSpPr/>
          <p:nvPr/>
        </p:nvSpPr>
        <p:spPr>
          <a:xfrm>
            <a:off x="7259657" y="2026920"/>
            <a:ext cx="111085" cy="300157"/>
          </a:xfrm>
          <a:prstGeom prst="rect">
            <a:avLst/>
          </a:prstGeom>
          <a:noFill/>
          <a:ln/>
        </p:spPr>
        <p:txBody>
          <a:bodyPr wrap="none" lIns="0" tIns="0" rIns="0" bIns="0" rtlCol="0" anchor="t"/>
          <a:lstStyle/>
          <a:p>
            <a:pPr marL="0" indent="0" algn="ctr">
              <a:lnSpc>
                <a:spcPts val="2350"/>
              </a:lnSpc>
              <a:buNone/>
            </a:pPr>
            <a:r>
              <a:rPr lang="en-US" sz="2350" b="1" kern="0" spc="-71" dirty="0">
                <a:solidFill>
                  <a:srgbClr val="E5E0DF"/>
                </a:solidFill>
                <a:latin typeface="Overpass Bold" pitchFamily="34" charset="0"/>
                <a:ea typeface="Overpass Bold" pitchFamily="34" charset="-122"/>
                <a:cs typeface="Overpass Bold" pitchFamily="34" charset="-120"/>
              </a:rPr>
              <a:t>1</a:t>
            </a:r>
            <a:endParaRPr lang="en-US" sz="2350" dirty="0"/>
          </a:p>
        </p:txBody>
      </p:sp>
      <p:sp>
        <p:nvSpPr>
          <p:cNvPr id="7" name="Text 5"/>
          <p:cNvSpPr/>
          <p:nvPr/>
        </p:nvSpPr>
        <p:spPr>
          <a:xfrm>
            <a:off x="2847380" y="1911310"/>
            <a:ext cx="3298746" cy="312658"/>
          </a:xfrm>
          <a:prstGeom prst="rect">
            <a:avLst/>
          </a:prstGeom>
          <a:noFill/>
          <a:ln/>
        </p:spPr>
        <p:txBody>
          <a:bodyPr wrap="none" lIns="0" tIns="0" rIns="0" bIns="0" rtlCol="0" anchor="t"/>
          <a:lstStyle/>
          <a:p>
            <a:pPr marL="0" indent="0" algn="r">
              <a:lnSpc>
                <a:spcPts val="2450"/>
              </a:lnSpc>
              <a:buNone/>
            </a:pPr>
            <a:r>
              <a:rPr lang="en-US" sz="1950" b="1" kern="0" spc="-59" dirty="0">
                <a:solidFill>
                  <a:srgbClr val="E5E0DF"/>
                </a:solidFill>
                <a:latin typeface="Overpass Bold" pitchFamily="34" charset="0"/>
                <a:ea typeface="Overpass Bold" pitchFamily="34" charset="-122"/>
                <a:cs typeface="Overpass Bold" pitchFamily="34" charset="-120"/>
              </a:rPr>
              <a:t>Deep Blue vs. Kasparov (1997)</a:t>
            </a:r>
            <a:endParaRPr lang="en-US" sz="1950" dirty="0"/>
          </a:p>
        </p:txBody>
      </p:sp>
      <p:sp>
        <p:nvSpPr>
          <p:cNvPr id="8" name="Text 6"/>
          <p:cNvSpPr/>
          <p:nvPr/>
        </p:nvSpPr>
        <p:spPr>
          <a:xfrm>
            <a:off x="744022" y="2351484"/>
            <a:ext cx="5402104" cy="1360170"/>
          </a:xfrm>
          <a:prstGeom prst="rect">
            <a:avLst/>
          </a:prstGeom>
          <a:noFill/>
          <a:ln/>
        </p:spPr>
        <p:txBody>
          <a:bodyPr wrap="square" lIns="0" tIns="0" rIns="0" bIns="0" rtlCol="0" anchor="t"/>
          <a:lstStyle/>
          <a:p>
            <a:pPr marL="0" indent="0" algn="r">
              <a:lnSpc>
                <a:spcPts val="2650"/>
              </a:lnSpc>
              <a:buNone/>
            </a:pPr>
            <a:r>
              <a:rPr lang="en-US" sz="1650" dirty="0">
                <a:solidFill>
                  <a:srgbClr val="E5E0DF"/>
                </a:solidFill>
                <a:latin typeface="Overpass" pitchFamily="34" charset="0"/>
                <a:ea typeface="Overpass" pitchFamily="34" charset="-122"/>
                <a:cs typeface="Overpass" pitchFamily="34" charset="-120"/>
              </a:rPr>
              <a:t>La supercomputadora Deep Blue de IBM venció al campeón mundial de ajedrez, Garry Kasparov, marcando un hito en la capacidad de las máquinas para realizar tareas cognitivas complejas.</a:t>
            </a:r>
            <a:endParaRPr lang="en-US" sz="1650" dirty="0"/>
          </a:p>
        </p:txBody>
      </p:sp>
      <p:sp>
        <p:nvSpPr>
          <p:cNvPr id="9" name="Shape 7"/>
          <p:cNvSpPr/>
          <p:nvPr/>
        </p:nvSpPr>
        <p:spPr>
          <a:xfrm>
            <a:off x="7531477" y="3228261"/>
            <a:ext cx="744022" cy="22860"/>
          </a:xfrm>
          <a:prstGeom prst="roundRect">
            <a:avLst>
              <a:gd name="adj" fmla="val 390564"/>
            </a:avLst>
          </a:prstGeom>
          <a:solidFill>
            <a:srgbClr val="971B55"/>
          </a:solidFill>
          <a:ln/>
        </p:spPr>
      </p:sp>
      <p:sp>
        <p:nvSpPr>
          <p:cNvPr id="10" name="Shape 8"/>
          <p:cNvSpPr/>
          <p:nvPr/>
        </p:nvSpPr>
        <p:spPr>
          <a:xfrm>
            <a:off x="7076063" y="3000613"/>
            <a:ext cx="478274" cy="478274"/>
          </a:xfrm>
          <a:prstGeom prst="roundRect">
            <a:avLst>
              <a:gd name="adj" fmla="val 18668"/>
            </a:avLst>
          </a:prstGeom>
          <a:solidFill>
            <a:srgbClr val="7E023C"/>
          </a:solidFill>
          <a:ln w="7620">
            <a:solidFill>
              <a:srgbClr val="971B55"/>
            </a:solidFill>
            <a:prstDash val="solid"/>
          </a:ln>
        </p:spPr>
      </p:sp>
      <p:sp>
        <p:nvSpPr>
          <p:cNvPr id="11" name="Text 9"/>
          <p:cNvSpPr/>
          <p:nvPr/>
        </p:nvSpPr>
        <p:spPr>
          <a:xfrm>
            <a:off x="7227868" y="3089672"/>
            <a:ext cx="174546" cy="300157"/>
          </a:xfrm>
          <a:prstGeom prst="rect">
            <a:avLst/>
          </a:prstGeom>
          <a:noFill/>
          <a:ln/>
        </p:spPr>
        <p:txBody>
          <a:bodyPr wrap="none" lIns="0" tIns="0" rIns="0" bIns="0" rtlCol="0" anchor="t"/>
          <a:lstStyle/>
          <a:p>
            <a:pPr marL="0" indent="0" algn="ctr">
              <a:lnSpc>
                <a:spcPts val="2350"/>
              </a:lnSpc>
              <a:buNone/>
            </a:pPr>
            <a:r>
              <a:rPr lang="en-US" sz="2350" b="1" kern="0" spc="-71" dirty="0">
                <a:solidFill>
                  <a:srgbClr val="E5E0DF"/>
                </a:solidFill>
                <a:latin typeface="Overpass Bold" pitchFamily="34" charset="0"/>
                <a:ea typeface="Overpass Bold" pitchFamily="34" charset="-122"/>
                <a:cs typeface="Overpass Bold" pitchFamily="34" charset="-120"/>
              </a:rPr>
              <a:t>2</a:t>
            </a:r>
            <a:endParaRPr lang="en-US" sz="2350" dirty="0"/>
          </a:p>
        </p:txBody>
      </p:sp>
      <p:sp>
        <p:nvSpPr>
          <p:cNvPr id="12" name="Text 10"/>
          <p:cNvSpPr/>
          <p:nvPr/>
        </p:nvSpPr>
        <p:spPr>
          <a:xfrm>
            <a:off x="8484275" y="2974062"/>
            <a:ext cx="2992874" cy="312658"/>
          </a:xfrm>
          <a:prstGeom prst="rect">
            <a:avLst/>
          </a:prstGeom>
          <a:noFill/>
          <a:ln/>
        </p:spPr>
        <p:txBody>
          <a:bodyPr wrap="none" lIns="0" tIns="0" rIns="0" bIns="0" rtlCol="0" anchor="t"/>
          <a:lstStyle/>
          <a:p>
            <a:pPr marL="0" indent="0" algn="l">
              <a:lnSpc>
                <a:spcPts val="2450"/>
              </a:lnSpc>
              <a:buNone/>
            </a:pPr>
            <a:r>
              <a:rPr lang="en-US" sz="1950" b="1" kern="0" spc="-59" dirty="0">
                <a:solidFill>
                  <a:srgbClr val="E5E0DF"/>
                </a:solidFill>
                <a:latin typeface="Overpass Bold" pitchFamily="34" charset="0"/>
                <a:ea typeface="Overpass Bold" pitchFamily="34" charset="-122"/>
                <a:cs typeface="Overpass Bold" pitchFamily="34" charset="-120"/>
              </a:rPr>
              <a:t>Watson en Jeopardy! (2011)</a:t>
            </a:r>
            <a:endParaRPr lang="en-US" sz="1950" dirty="0"/>
          </a:p>
        </p:txBody>
      </p:sp>
      <p:sp>
        <p:nvSpPr>
          <p:cNvPr id="13" name="Text 11"/>
          <p:cNvSpPr/>
          <p:nvPr/>
        </p:nvSpPr>
        <p:spPr>
          <a:xfrm>
            <a:off x="8484275" y="3414236"/>
            <a:ext cx="5402104" cy="1360170"/>
          </a:xfrm>
          <a:prstGeom prst="rect">
            <a:avLst/>
          </a:prstGeom>
          <a:noFill/>
          <a:ln/>
        </p:spPr>
        <p:txBody>
          <a:bodyPr wrap="square" lIns="0" tIns="0" rIns="0" bIns="0" rtlCol="0" anchor="t"/>
          <a:lstStyle/>
          <a:p>
            <a:pPr marL="0" indent="0" algn="l">
              <a:lnSpc>
                <a:spcPts val="2650"/>
              </a:lnSpc>
              <a:buNone/>
            </a:pPr>
            <a:r>
              <a:rPr lang="en-US" sz="1650" dirty="0">
                <a:solidFill>
                  <a:srgbClr val="E5E0DF"/>
                </a:solidFill>
                <a:latin typeface="Overpass" pitchFamily="34" charset="0"/>
                <a:ea typeface="Overpass" pitchFamily="34" charset="-122"/>
                <a:cs typeface="Overpass" pitchFamily="34" charset="-120"/>
              </a:rPr>
              <a:t>El sistema Watson de IBM ganó el concurso de preguntas Jeopardy!, demostrando avances significativos en procesamiento del lenguaje natural y recuperación de información.</a:t>
            </a:r>
            <a:endParaRPr lang="en-US" sz="1650" dirty="0"/>
          </a:p>
        </p:txBody>
      </p:sp>
      <p:sp>
        <p:nvSpPr>
          <p:cNvPr id="14" name="Shape 12"/>
          <p:cNvSpPr/>
          <p:nvPr/>
        </p:nvSpPr>
        <p:spPr>
          <a:xfrm>
            <a:off x="6354901" y="4603433"/>
            <a:ext cx="744022" cy="22860"/>
          </a:xfrm>
          <a:prstGeom prst="roundRect">
            <a:avLst>
              <a:gd name="adj" fmla="val 390564"/>
            </a:avLst>
          </a:prstGeom>
          <a:solidFill>
            <a:srgbClr val="971B55"/>
          </a:solidFill>
          <a:ln/>
        </p:spPr>
      </p:sp>
      <p:sp>
        <p:nvSpPr>
          <p:cNvPr id="15" name="Shape 13"/>
          <p:cNvSpPr/>
          <p:nvPr/>
        </p:nvSpPr>
        <p:spPr>
          <a:xfrm>
            <a:off x="7076063" y="4375785"/>
            <a:ext cx="478274" cy="478274"/>
          </a:xfrm>
          <a:prstGeom prst="roundRect">
            <a:avLst>
              <a:gd name="adj" fmla="val 18668"/>
            </a:avLst>
          </a:prstGeom>
          <a:solidFill>
            <a:srgbClr val="7E023C"/>
          </a:solidFill>
          <a:ln w="7620">
            <a:solidFill>
              <a:srgbClr val="971B55"/>
            </a:solidFill>
            <a:prstDash val="solid"/>
          </a:ln>
        </p:spPr>
      </p:sp>
      <p:sp>
        <p:nvSpPr>
          <p:cNvPr id="16" name="Text 14"/>
          <p:cNvSpPr/>
          <p:nvPr/>
        </p:nvSpPr>
        <p:spPr>
          <a:xfrm>
            <a:off x="7229654" y="4464844"/>
            <a:ext cx="170974" cy="300157"/>
          </a:xfrm>
          <a:prstGeom prst="rect">
            <a:avLst/>
          </a:prstGeom>
          <a:noFill/>
          <a:ln/>
        </p:spPr>
        <p:txBody>
          <a:bodyPr wrap="none" lIns="0" tIns="0" rIns="0" bIns="0" rtlCol="0" anchor="t"/>
          <a:lstStyle/>
          <a:p>
            <a:pPr marL="0" indent="0" algn="ctr">
              <a:lnSpc>
                <a:spcPts val="2350"/>
              </a:lnSpc>
              <a:buNone/>
            </a:pPr>
            <a:r>
              <a:rPr lang="en-US" sz="2350" b="1" kern="0" spc="-71" dirty="0">
                <a:solidFill>
                  <a:srgbClr val="E5E0DF"/>
                </a:solidFill>
                <a:latin typeface="Overpass Bold" pitchFamily="34" charset="0"/>
                <a:ea typeface="Overpass Bold" pitchFamily="34" charset="-122"/>
                <a:cs typeface="Overpass Bold" pitchFamily="34" charset="-120"/>
              </a:rPr>
              <a:t>3</a:t>
            </a:r>
            <a:endParaRPr lang="en-US" sz="2350" dirty="0"/>
          </a:p>
        </p:txBody>
      </p:sp>
      <p:sp>
        <p:nvSpPr>
          <p:cNvPr id="17" name="Text 15"/>
          <p:cNvSpPr/>
          <p:nvPr/>
        </p:nvSpPr>
        <p:spPr>
          <a:xfrm>
            <a:off x="1689497" y="4349234"/>
            <a:ext cx="4456628" cy="312658"/>
          </a:xfrm>
          <a:prstGeom prst="rect">
            <a:avLst/>
          </a:prstGeom>
          <a:noFill/>
          <a:ln/>
        </p:spPr>
        <p:txBody>
          <a:bodyPr wrap="none" lIns="0" tIns="0" rIns="0" bIns="0" rtlCol="0" anchor="t"/>
          <a:lstStyle/>
          <a:p>
            <a:pPr marL="0" indent="0" algn="r">
              <a:lnSpc>
                <a:spcPts val="2450"/>
              </a:lnSpc>
              <a:buNone/>
            </a:pPr>
            <a:r>
              <a:rPr lang="en-US" sz="1950" b="1" kern="0" spc="-59" dirty="0">
                <a:solidFill>
                  <a:srgbClr val="E5E0DF"/>
                </a:solidFill>
                <a:latin typeface="Overpass Bold" pitchFamily="34" charset="0"/>
                <a:ea typeface="Overpass Bold" pitchFamily="34" charset="-122"/>
                <a:cs typeface="Overpass Bold" pitchFamily="34" charset="-120"/>
              </a:rPr>
              <a:t>Avances en Aprendizaje Profundo (2012)</a:t>
            </a:r>
            <a:endParaRPr lang="en-US" sz="1950" dirty="0"/>
          </a:p>
        </p:txBody>
      </p:sp>
      <p:sp>
        <p:nvSpPr>
          <p:cNvPr id="18" name="Text 16"/>
          <p:cNvSpPr/>
          <p:nvPr/>
        </p:nvSpPr>
        <p:spPr>
          <a:xfrm>
            <a:off x="744022" y="4789408"/>
            <a:ext cx="5402104" cy="1360170"/>
          </a:xfrm>
          <a:prstGeom prst="rect">
            <a:avLst/>
          </a:prstGeom>
          <a:noFill/>
          <a:ln/>
        </p:spPr>
        <p:txBody>
          <a:bodyPr wrap="square" lIns="0" tIns="0" rIns="0" bIns="0" rtlCol="0" anchor="t"/>
          <a:lstStyle/>
          <a:p>
            <a:pPr marL="0" indent="0" algn="r">
              <a:lnSpc>
                <a:spcPts val="2650"/>
              </a:lnSpc>
              <a:buNone/>
            </a:pPr>
            <a:r>
              <a:rPr lang="en-US" sz="1650" dirty="0">
                <a:solidFill>
                  <a:srgbClr val="E5E0DF"/>
                </a:solidFill>
                <a:latin typeface="Overpass" pitchFamily="34" charset="0"/>
                <a:ea typeface="Overpass" pitchFamily="34" charset="-122"/>
                <a:cs typeface="Overpass" pitchFamily="34" charset="-120"/>
              </a:rPr>
              <a:t>Geoffrey Hinton y su equipo lograron un gran avance en el reconocimiento de imágenes utilizando redes neuronales profundas, marcando el inicio de la era moderna del aprendizaje profundo.</a:t>
            </a:r>
            <a:endParaRPr lang="en-US" sz="1650" dirty="0"/>
          </a:p>
        </p:txBody>
      </p:sp>
      <p:sp>
        <p:nvSpPr>
          <p:cNvPr id="19" name="Shape 17"/>
          <p:cNvSpPr/>
          <p:nvPr/>
        </p:nvSpPr>
        <p:spPr>
          <a:xfrm>
            <a:off x="7531477" y="5822394"/>
            <a:ext cx="744022" cy="22860"/>
          </a:xfrm>
          <a:prstGeom prst="roundRect">
            <a:avLst>
              <a:gd name="adj" fmla="val 390564"/>
            </a:avLst>
          </a:prstGeom>
          <a:solidFill>
            <a:srgbClr val="971B55"/>
          </a:solidFill>
          <a:ln/>
        </p:spPr>
      </p:sp>
      <p:sp>
        <p:nvSpPr>
          <p:cNvPr id="20" name="Shape 18"/>
          <p:cNvSpPr/>
          <p:nvPr/>
        </p:nvSpPr>
        <p:spPr>
          <a:xfrm>
            <a:off x="7076063" y="5594747"/>
            <a:ext cx="478274" cy="478274"/>
          </a:xfrm>
          <a:prstGeom prst="roundRect">
            <a:avLst>
              <a:gd name="adj" fmla="val 18668"/>
            </a:avLst>
          </a:prstGeom>
          <a:solidFill>
            <a:srgbClr val="7E023C"/>
          </a:solidFill>
          <a:ln w="7620">
            <a:solidFill>
              <a:srgbClr val="971B55"/>
            </a:solidFill>
            <a:prstDash val="solid"/>
          </a:ln>
        </p:spPr>
      </p:sp>
      <p:sp>
        <p:nvSpPr>
          <p:cNvPr id="21" name="Text 19"/>
          <p:cNvSpPr/>
          <p:nvPr/>
        </p:nvSpPr>
        <p:spPr>
          <a:xfrm>
            <a:off x="7223224" y="5683806"/>
            <a:ext cx="183833" cy="300157"/>
          </a:xfrm>
          <a:prstGeom prst="rect">
            <a:avLst/>
          </a:prstGeom>
          <a:noFill/>
          <a:ln/>
        </p:spPr>
        <p:txBody>
          <a:bodyPr wrap="none" lIns="0" tIns="0" rIns="0" bIns="0" rtlCol="0" anchor="t"/>
          <a:lstStyle/>
          <a:p>
            <a:pPr marL="0" indent="0" algn="ctr">
              <a:lnSpc>
                <a:spcPts val="2350"/>
              </a:lnSpc>
              <a:buNone/>
            </a:pPr>
            <a:r>
              <a:rPr lang="en-US" sz="2350" b="1" kern="0" spc="-71" dirty="0">
                <a:solidFill>
                  <a:srgbClr val="E5E0DF"/>
                </a:solidFill>
                <a:latin typeface="Overpass Bold" pitchFamily="34" charset="0"/>
                <a:ea typeface="Overpass Bold" pitchFamily="34" charset="-122"/>
                <a:cs typeface="Overpass Bold" pitchFamily="34" charset="-120"/>
              </a:rPr>
              <a:t>4</a:t>
            </a:r>
            <a:endParaRPr lang="en-US" sz="2350" dirty="0"/>
          </a:p>
        </p:txBody>
      </p:sp>
      <p:sp>
        <p:nvSpPr>
          <p:cNvPr id="22" name="Text 20"/>
          <p:cNvSpPr/>
          <p:nvPr/>
        </p:nvSpPr>
        <p:spPr>
          <a:xfrm>
            <a:off x="8484275" y="5568196"/>
            <a:ext cx="2500908" cy="312658"/>
          </a:xfrm>
          <a:prstGeom prst="rect">
            <a:avLst/>
          </a:prstGeom>
          <a:noFill/>
          <a:ln/>
        </p:spPr>
        <p:txBody>
          <a:bodyPr wrap="none" lIns="0" tIns="0" rIns="0" bIns="0" rtlCol="0" anchor="t"/>
          <a:lstStyle/>
          <a:p>
            <a:pPr marL="0" indent="0" algn="l">
              <a:lnSpc>
                <a:spcPts val="2450"/>
              </a:lnSpc>
              <a:buNone/>
            </a:pPr>
            <a:r>
              <a:rPr lang="en-US" sz="1950" b="1" kern="0" spc="-59" dirty="0">
                <a:solidFill>
                  <a:srgbClr val="E5E0DF"/>
                </a:solidFill>
                <a:latin typeface="Overpass Bold" pitchFamily="34" charset="0"/>
                <a:ea typeface="Overpass Bold" pitchFamily="34" charset="-122"/>
                <a:cs typeface="Overpass Bold" pitchFamily="34" charset="-120"/>
              </a:rPr>
              <a:t>AlphaGo (2016)</a:t>
            </a:r>
            <a:endParaRPr lang="en-US" sz="1950" dirty="0"/>
          </a:p>
        </p:txBody>
      </p:sp>
      <p:sp>
        <p:nvSpPr>
          <p:cNvPr id="23" name="Text 21"/>
          <p:cNvSpPr/>
          <p:nvPr/>
        </p:nvSpPr>
        <p:spPr>
          <a:xfrm>
            <a:off x="8484275" y="6008370"/>
            <a:ext cx="5402104" cy="1360170"/>
          </a:xfrm>
          <a:prstGeom prst="rect">
            <a:avLst/>
          </a:prstGeom>
          <a:noFill/>
          <a:ln/>
        </p:spPr>
        <p:txBody>
          <a:bodyPr wrap="square" lIns="0" tIns="0" rIns="0" bIns="0" rtlCol="0" anchor="t"/>
          <a:lstStyle/>
          <a:p>
            <a:pPr marL="0" indent="0" algn="l">
              <a:lnSpc>
                <a:spcPts val="2650"/>
              </a:lnSpc>
              <a:buNone/>
            </a:pPr>
            <a:r>
              <a:rPr lang="en-US" sz="1650" dirty="0">
                <a:solidFill>
                  <a:srgbClr val="E5E0DF"/>
                </a:solidFill>
                <a:latin typeface="Overpass" pitchFamily="34" charset="0"/>
                <a:ea typeface="Overpass" pitchFamily="34" charset="-122"/>
                <a:cs typeface="Overpass" pitchFamily="34" charset="-120"/>
              </a:rPr>
              <a:t>AlphaGo de DeepMind venció al campeón mundial de Go, Lee Sedol, demostrando la capacidad de la IA para dominar juegos de estrategia extremadamente complejos.</a:t>
            </a:r>
            <a:endParaRPr lang="en-US" sz="1650" dirty="0"/>
          </a:p>
        </p:txBody>
      </p:sp>
      <p:sp>
        <p:nvSpPr>
          <p:cNvPr id="24" name="Rectángulo 23">
            <a:extLst>
              <a:ext uri="{FF2B5EF4-FFF2-40B4-BE49-F238E27FC236}">
                <a16:creationId xmlns:a16="http://schemas.microsoft.com/office/drawing/2014/main" id="{E1C0CCAD-CAC8-CF69-B747-860928C7E139}"/>
              </a:ext>
            </a:extLst>
          </p:cNvPr>
          <p:cNvSpPr/>
          <p:nvPr/>
        </p:nvSpPr>
        <p:spPr>
          <a:xfrm>
            <a:off x="12708835" y="7581067"/>
            <a:ext cx="1921565" cy="648533"/>
          </a:xfrm>
          <a:prstGeom prst="rect">
            <a:avLst/>
          </a:prstGeom>
          <a:solidFill>
            <a:srgbClr val="25222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3" name="Text 0"/>
          <p:cNvSpPr/>
          <p:nvPr/>
        </p:nvSpPr>
        <p:spPr>
          <a:xfrm>
            <a:off x="763072" y="599480"/>
            <a:ext cx="5130046" cy="641271"/>
          </a:xfrm>
          <a:prstGeom prst="rect">
            <a:avLst/>
          </a:prstGeom>
          <a:noFill/>
          <a:ln/>
        </p:spPr>
        <p:txBody>
          <a:bodyPr wrap="none" lIns="0" tIns="0" rIns="0" bIns="0" rtlCol="0" anchor="t"/>
          <a:lstStyle/>
          <a:p>
            <a:pPr marL="0" indent="0">
              <a:lnSpc>
                <a:spcPts val="5000"/>
              </a:lnSpc>
              <a:buNone/>
            </a:pPr>
            <a:r>
              <a:rPr lang="en-US" sz="4000" b="1" kern="0" spc="-121" dirty="0">
                <a:solidFill>
                  <a:srgbClr val="FFFFFF"/>
                </a:solidFill>
                <a:latin typeface="Overpass Bold" pitchFamily="34" charset="0"/>
                <a:ea typeface="Overpass Bold" pitchFamily="34" charset="-122"/>
                <a:cs typeface="Overpass Bold" pitchFamily="34" charset="-120"/>
              </a:rPr>
              <a:t>La Era Actual</a:t>
            </a:r>
            <a:endParaRPr lang="en-US" sz="4000" dirty="0"/>
          </a:p>
        </p:txBody>
      </p:sp>
      <p:pic>
        <p:nvPicPr>
          <p:cNvPr id="4" name="Image 1" descr="preencoded.png"/>
          <p:cNvPicPr>
            <a:picLocks noChangeAspect="1"/>
          </p:cNvPicPr>
          <p:nvPr/>
        </p:nvPicPr>
        <p:blipFill>
          <a:blip r:embed="rId3"/>
          <a:stretch>
            <a:fillRect/>
          </a:stretch>
        </p:blipFill>
        <p:spPr>
          <a:xfrm>
            <a:off x="763072" y="1567696"/>
            <a:ext cx="1090136" cy="1584722"/>
          </a:xfrm>
          <a:prstGeom prst="rect">
            <a:avLst/>
          </a:prstGeom>
        </p:spPr>
      </p:pic>
      <p:sp>
        <p:nvSpPr>
          <p:cNvPr id="5" name="Text 1"/>
          <p:cNvSpPr/>
          <p:nvPr/>
        </p:nvSpPr>
        <p:spPr>
          <a:xfrm>
            <a:off x="2180153" y="1785699"/>
            <a:ext cx="2564963" cy="320516"/>
          </a:xfrm>
          <a:prstGeom prst="rect">
            <a:avLst/>
          </a:prstGeom>
          <a:noFill/>
          <a:ln/>
        </p:spPr>
        <p:txBody>
          <a:bodyPr wrap="none" lIns="0" tIns="0" rIns="0" bIns="0" rtlCol="0" anchor="t"/>
          <a:lstStyle/>
          <a:p>
            <a:pPr marL="0" indent="0" algn="l">
              <a:lnSpc>
                <a:spcPts val="2500"/>
              </a:lnSpc>
              <a:buNone/>
            </a:pPr>
            <a:r>
              <a:rPr lang="en-US" sz="2000" b="1" kern="0" spc="-61" dirty="0">
                <a:solidFill>
                  <a:srgbClr val="E5E0DF"/>
                </a:solidFill>
                <a:latin typeface="Overpass Bold" pitchFamily="34" charset="0"/>
                <a:ea typeface="Overpass Bold" pitchFamily="34" charset="-122"/>
                <a:cs typeface="Overpass Bold" pitchFamily="34" charset="-120"/>
              </a:rPr>
              <a:t>Avances Tecnológicos</a:t>
            </a:r>
            <a:endParaRPr lang="en-US" sz="2000" dirty="0"/>
          </a:p>
        </p:txBody>
      </p:sp>
      <p:sp>
        <p:nvSpPr>
          <p:cNvPr id="6" name="Text 2"/>
          <p:cNvSpPr/>
          <p:nvPr/>
        </p:nvSpPr>
        <p:spPr>
          <a:xfrm>
            <a:off x="2180153" y="2236946"/>
            <a:ext cx="6200775" cy="697468"/>
          </a:xfrm>
          <a:prstGeom prst="rect">
            <a:avLst/>
          </a:prstGeom>
          <a:noFill/>
          <a:ln/>
        </p:spPr>
        <p:txBody>
          <a:bodyPr wrap="square" lIns="0" tIns="0" rIns="0" bIns="0" rtlCol="0" anchor="t"/>
          <a:lstStyle/>
          <a:p>
            <a:pPr marL="0" indent="0" algn="l">
              <a:lnSpc>
                <a:spcPts val="2700"/>
              </a:lnSpc>
              <a:buNone/>
            </a:pPr>
            <a:r>
              <a:rPr lang="en-US" sz="1700" dirty="0">
                <a:solidFill>
                  <a:srgbClr val="E5E0DF"/>
                </a:solidFill>
                <a:latin typeface="Overpass" pitchFamily="34" charset="0"/>
                <a:ea typeface="Overpass" pitchFamily="34" charset="-122"/>
                <a:cs typeface="Overpass" pitchFamily="34" charset="-120"/>
              </a:rPr>
              <a:t>Procesamiento del Lenguaje Natural (NLP), Visión por Computadora, Aprendizaje por Refuerzo.</a:t>
            </a:r>
            <a:endParaRPr lang="en-US" sz="1700" dirty="0"/>
          </a:p>
        </p:txBody>
      </p:sp>
      <p:pic>
        <p:nvPicPr>
          <p:cNvPr id="7" name="Image 2" descr="preencoded.png"/>
          <p:cNvPicPr>
            <a:picLocks noChangeAspect="1"/>
          </p:cNvPicPr>
          <p:nvPr/>
        </p:nvPicPr>
        <p:blipFill>
          <a:blip r:embed="rId4"/>
          <a:stretch>
            <a:fillRect/>
          </a:stretch>
        </p:blipFill>
        <p:spPr>
          <a:xfrm>
            <a:off x="763072" y="3152418"/>
            <a:ext cx="1090136" cy="1308140"/>
          </a:xfrm>
          <a:prstGeom prst="rect">
            <a:avLst/>
          </a:prstGeom>
        </p:spPr>
      </p:pic>
      <p:sp>
        <p:nvSpPr>
          <p:cNvPr id="8" name="Text 3"/>
          <p:cNvSpPr/>
          <p:nvPr/>
        </p:nvSpPr>
        <p:spPr>
          <a:xfrm>
            <a:off x="2180153" y="3370421"/>
            <a:ext cx="2564963" cy="320516"/>
          </a:xfrm>
          <a:prstGeom prst="rect">
            <a:avLst/>
          </a:prstGeom>
          <a:noFill/>
          <a:ln/>
        </p:spPr>
        <p:txBody>
          <a:bodyPr wrap="none" lIns="0" tIns="0" rIns="0" bIns="0" rtlCol="0" anchor="t"/>
          <a:lstStyle/>
          <a:p>
            <a:pPr marL="0" indent="0" algn="l">
              <a:lnSpc>
                <a:spcPts val="2500"/>
              </a:lnSpc>
              <a:buNone/>
            </a:pPr>
            <a:r>
              <a:rPr lang="en-US" sz="2000" b="1" kern="0" spc="-61" dirty="0">
                <a:solidFill>
                  <a:srgbClr val="E5E0DF"/>
                </a:solidFill>
                <a:latin typeface="Overpass Bold" pitchFamily="34" charset="0"/>
                <a:ea typeface="Overpass Bold" pitchFamily="34" charset="-122"/>
                <a:cs typeface="Overpass Bold" pitchFamily="34" charset="-120"/>
              </a:rPr>
              <a:t>Aplicaciones Prácticas</a:t>
            </a:r>
            <a:endParaRPr lang="en-US" sz="2000" dirty="0"/>
          </a:p>
        </p:txBody>
      </p:sp>
      <p:sp>
        <p:nvSpPr>
          <p:cNvPr id="9" name="Text 4"/>
          <p:cNvSpPr/>
          <p:nvPr/>
        </p:nvSpPr>
        <p:spPr>
          <a:xfrm>
            <a:off x="2180153" y="3821668"/>
            <a:ext cx="6200775" cy="348734"/>
          </a:xfrm>
          <a:prstGeom prst="rect">
            <a:avLst/>
          </a:prstGeom>
          <a:noFill/>
          <a:ln/>
        </p:spPr>
        <p:txBody>
          <a:bodyPr wrap="none" lIns="0" tIns="0" rIns="0" bIns="0" rtlCol="0" anchor="t"/>
          <a:lstStyle/>
          <a:p>
            <a:pPr marL="0" indent="0" algn="l">
              <a:lnSpc>
                <a:spcPts val="2700"/>
              </a:lnSpc>
              <a:buNone/>
            </a:pPr>
            <a:r>
              <a:rPr lang="en-US" sz="1700" dirty="0">
                <a:solidFill>
                  <a:srgbClr val="E5E0DF"/>
                </a:solidFill>
                <a:latin typeface="Overpass" pitchFamily="34" charset="0"/>
                <a:ea typeface="Overpass" pitchFamily="34" charset="-122"/>
                <a:cs typeface="Overpass" pitchFamily="34" charset="-120"/>
              </a:rPr>
              <a:t>Medicina, Finanzas, Transporte, Asistentes Virtuales.</a:t>
            </a:r>
            <a:endParaRPr lang="en-US" sz="1700" dirty="0"/>
          </a:p>
        </p:txBody>
      </p:sp>
      <p:pic>
        <p:nvPicPr>
          <p:cNvPr id="10" name="Image 3" descr="preencoded.png"/>
          <p:cNvPicPr>
            <a:picLocks noChangeAspect="1"/>
          </p:cNvPicPr>
          <p:nvPr/>
        </p:nvPicPr>
        <p:blipFill>
          <a:blip r:embed="rId5"/>
          <a:stretch>
            <a:fillRect/>
          </a:stretch>
        </p:blipFill>
        <p:spPr>
          <a:xfrm>
            <a:off x="763072" y="4460558"/>
            <a:ext cx="1090136" cy="1584722"/>
          </a:xfrm>
          <a:prstGeom prst="rect">
            <a:avLst/>
          </a:prstGeom>
        </p:spPr>
      </p:pic>
      <p:sp>
        <p:nvSpPr>
          <p:cNvPr id="11" name="Text 5"/>
          <p:cNvSpPr/>
          <p:nvPr/>
        </p:nvSpPr>
        <p:spPr>
          <a:xfrm>
            <a:off x="2180153" y="4678561"/>
            <a:ext cx="2886075" cy="320516"/>
          </a:xfrm>
          <a:prstGeom prst="rect">
            <a:avLst/>
          </a:prstGeom>
          <a:noFill/>
          <a:ln/>
        </p:spPr>
        <p:txBody>
          <a:bodyPr wrap="none" lIns="0" tIns="0" rIns="0" bIns="0" rtlCol="0" anchor="t"/>
          <a:lstStyle/>
          <a:p>
            <a:pPr marL="0" indent="0" algn="l">
              <a:lnSpc>
                <a:spcPts val="2500"/>
              </a:lnSpc>
              <a:buNone/>
            </a:pPr>
            <a:r>
              <a:rPr lang="en-US" sz="2000" b="1" kern="0" spc="-61" dirty="0">
                <a:solidFill>
                  <a:srgbClr val="E5E0DF"/>
                </a:solidFill>
                <a:latin typeface="Overpass Bold" pitchFamily="34" charset="0"/>
                <a:ea typeface="Overpass Bold" pitchFamily="34" charset="-122"/>
                <a:cs typeface="Overpass Bold" pitchFamily="34" charset="-120"/>
              </a:rPr>
              <a:t>Desafíos Éticos y Sociales</a:t>
            </a:r>
            <a:endParaRPr lang="en-US" sz="2000" dirty="0"/>
          </a:p>
        </p:txBody>
      </p:sp>
      <p:sp>
        <p:nvSpPr>
          <p:cNvPr id="12" name="Text 6"/>
          <p:cNvSpPr/>
          <p:nvPr/>
        </p:nvSpPr>
        <p:spPr>
          <a:xfrm>
            <a:off x="2180153" y="5129808"/>
            <a:ext cx="6200775" cy="697468"/>
          </a:xfrm>
          <a:prstGeom prst="rect">
            <a:avLst/>
          </a:prstGeom>
          <a:noFill/>
          <a:ln/>
        </p:spPr>
        <p:txBody>
          <a:bodyPr wrap="square" lIns="0" tIns="0" rIns="0" bIns="0" rtlCol="0" anchor="t"/>
          <a:lstStyle/>
          <a:p>
            <a:pPr marL="0" indent="0" algn="l">
              <a:lnSpc>
                <a:spcPts val="2700"/>
              </a:lnSpc>
              <a:buNone/>
            </a:pPr>
            <a:r>
              <a:rPr lang="en-US" sz="1700" dirty="0">
                <a:solidFill>
                  <a:srgbClr val="E5E0DF"/>
                </a:solidFill>
                <a:latin typeface="Overpass" pitchFamily="34" charset="0"/>
                <a:ea typeface="Overpass" pitchFamily="34" charset="-122"/>
                <a:cs typeface="Overpass" pitchFamily="34" charset="-120"/>
              </a:rPr>
              <a:t>Impacto en el empleo, privacidad y seguridad de datos, sesgo algorítmico.</a:t>
            </a:r>
            <a:endParaRPr lang="en-US" sz="1700" dirty="0"/>
          </a:p>
        </p:txBody>
      </p:sp>
      <p:pic>
        <p:nvPicPr>
          <p:cNvPr id="13" name="Image 4" descr="preencoded.png"/>
          <p:cNvPicPr>
            <a:picLocks noChangeAspect="1"/>
          </p:cNvPicPr>
          <p:nvPr/>
        </p:nvPicPr>
        <p:blipFill>
          <a:blip r:embed="rId6"/>
          <a:stretch>
            <a:fillRect/>
          </a:stretch>
        </p:blipFill>
        <p:spPr>
          <a:xfrm>
            <a:off x="763072" y="6045279"/>
            <a:ext cx="1090136" cy="1584722"/>
          </a:xfrm>
          <a:prstGeom prst="rect">
            <a:avLst/>
          </a:prstGeom>
        </p:spPr>
      </p:pic>
      <p:sp>
        <p:nvSpPr>
          <p:cNvPr id="14" name="Text 7"/>
          <p:cNvSpPr/>
          <p:nvPr/>
        </p:nvSpPr>
        <p:spPr>
          <a:xfrm>
            <a:off x="2180153" y="6263283"/>
            <a:ext cx="2564963" cy="320516"/>
          </a:xfrm>
          <a:prstGeom prst="rect">
            <a:avLst/>
          </a:prstGeom>
          <a:noFill/>
          <a:ln/>
        </p:spPr>
        <p:txBody>
          <a:bodyPr wrap="none" lIns="0" tIns="0" rIns="0" bIns="0" rtlCol="0" anchor="t"/>
          <a:lstStyle/>
          <a:p>
            <a:pPr marL="0" indent="0" algn="l">
              <a:lnSpc>
                <a:spcPts val="2500"/>
              </a:lnSpc>
              <a:buNone/>
            </a:pPr>
            <a:r>
              <a:rPr lang="en-US" sz="2000" b="1" kern="0" spc="-61" dirty="0">
                <a:solidFill>
                  <a:srgbClr val="E5E0DF"/>
                </a:solidFill>
                <a:latin typeface="Overpass Bold" pitchFamily="34" charset="0"/>
                <a:ea typeface="Overpass Bold" pitchFamily="34" charset="-122"/>
                <a:cs typeface="Overpass Bold" pitchFamily="34" charset="-120"/>
              </a:rPr>
              <a:t>El Futuro de la IA</a:t>
            </a:r>
            <a:endParaRPr lang="en-US" sz="2000" dirty="0"/>
          </a:p>
        </p:txBody>
      </p:sp>
      <p:sp>
        <p:nvSpPr>
          <p:cNvPr id="15" name="Text 8"/>
          <p:cNvSpPr/>
          <p:nvPr/>
        </p:nvSpPr>
        <p:spPr>
          <a:xfrm>
            <a:off x="2180153" y="6714530"/>
            <a:ext cx="6200775" cy="697468"/>
          </a:xfrm>
          <a:prstGeom prst="rect">
            <a:avLst/>
          </a:prstGeom>
          <a:noFill/>
          <a:ln/>
        </p:spPr>
        <p:txBody>
          <a:bodyPr wrap="square" lIns="0" tIns="0" rIns="0" bIns="0" rtlCol="0" anchor="t"/>
          <a:lstStyle/>
          <a:p>
            <a:pPr marL="0" indent="0" algn="l">
              <a:lnSpc>
                <a:spcPts val="2700"/>
              </a:lnSpc>
              <a:buNone/>
            </a:pPr>
            <a:r>
              <a:rPr lang="en-US" sz="1700" dirty="0">
                <a:solidFill>
                  <a:srgbClr val="E5E0DF"/>
                </a:solidFill>
                <a:latin typeface="Overpass" pitchFamily="34" charset="0"/>
                <a:ea typeface="Overpass" pitchFamily="34" charset="-122"/>
                <a:cs typeface="Overpass" pitchFamily="34" charset="-120"/>
              </a:rPr>
              <a:t>Investigación en IA General (AGI), integración de la IA en la vida cotidiana, colaboración entre humanos y máquinas.</a:t>
            </a:r>
            <a:endParaRPr lang="en-US" sz="1700" dirty="0"/>
          </a:p>
        </p:txBody>
      </p:sp>
      <p:pic>
        <p:nvPicPr>
          <p:cNvPr id="1028" name="Picture 4" descr="Evolución de la IA a través de la Historia: Cronología">
            <a:extLst>
              <a:ext uri="{FF2B5EF4-FFF2-40B4-BE49-F238E27FC236}">
                <a16:creationId xmlns:a16="http://schemas.microsoft.com/office/drawing/2014/main" id="{9D4CC878-EB94-8D4D-6DC2-BE29884916D1}"/>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5275" r="13865"/>
          <a:stretch/>
        </p:blipFill>
        <p:spPr bwMode="auto">
          <a:xfrm>
            <a:off x="8880151" y="725070"/>
            <a:ext cx="5630901" cy="74709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592</Words>
  <Application>Microsoft Macintosh PowerPoint</Application>
  <PresentationFormat>Personalizado</PresentationFormat>
  <Paragraphs>56</Paragraphs>
  <Slides>8</Slides>
  <Notes>8</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8</vt:i4>
      </vt:variant>
    </vt:vector>
  </HeadingPairs>
  <TitlesOfParts>
    <vt:vector size="13" baseType="lpstr">
      <vt:lpstr>Calibri</vt:lpstr>
      <vt:lpstr>Overpass Bold</vt:lpstr>
      <vt:lpstr>Overpass</vt:lpstr>
      <vt:lpstr>Arial</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ALEX BOJORQUEZ</cp:lastModifiedBy>
  <cp:revision>2</cp:revision>
  <dcterms:created xsi:type="dcterms:W3CDTF">2025-02-09T21:43:12Z</dcterms:created>
  <dcterms:modified xsi:type="dcterms:W3CDTF">2025-02-09T21:58:28Z</dcterms:modified>
</cp:coreProperties>
</file>