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3" r:id="rId3"/>
    <p:sldId id="258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5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12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17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1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371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677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93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727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317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7457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14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90D9829-74F1-40A8-A650-E5C25AA212A3}" type="datetimeFigureOut">
              <a:rPr lang="ro-RO" smtClean="0"/>
              <a:t>15.05.2024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39F401-BBAD-4AD9-9194-67293A9AE58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1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B63-29A2-4BFE-90A9-61A179AA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High quality monocular depth estimation via transfer learning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7F1D-195F-4CA1-BB2E-B215B120F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Marica Octavian,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țu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Alex-Costin, Vlăsceanu Vlad</a:t>
            </a:r>
          </a:p>
        </p:txBody>
      </p:sp>
    </p:spTree>
    <p:extLst>
      <p:ext uri="{BB962C8B-B14F-4D97-AF65-F5344CB8AC3E}">
        <p14:creationId xmlns:p14="http://schemas.microsoft.com/office/powerpoint/2010/main" val="11547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E63-8351-3F02-B55E-7D688474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8087-1525-2C13-B0D0-8AB81F20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pPr algn="just"/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Estimarea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precisă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adâncimii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din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imagini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este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sarcină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fundamentală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multe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aplicații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inclusiv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înțelegerea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și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reconstrucția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scenei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Soluțiile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existente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pentru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estimarea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adâncimii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produc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adesea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aproximații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neclare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rezoluție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scăzută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Acest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articol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ro-RO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 prezentat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rețea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neuronală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convoluțională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pentru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calcularea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unei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hărți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adâncime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înaltă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rezoluție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dată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o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singură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imagine RGB cu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ajutorul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transferului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învățării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endParaRPr lang="ro-RO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just"/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Urmând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o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arhitectură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standard de </a:t>
            </a:r>
            <a:r>
              <a:rPr lang="ro-RO" dirty="0" err="1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codor</a:t>
            </a:r>
            <a:r>
              <a:rPr lang="ro-RO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-decodor</a:t>
            </a:r>
            <a:r>
              <a:rPr lang="en-US" b="0" i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caracteristicile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extrase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folosind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rețele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pre-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antrenate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înaltă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performanță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atunci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când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inițializăm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ro-RO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codorul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împreună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cu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strategii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augmentare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și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instruire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care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conduc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la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rezultate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mai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precise.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Arătăm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cum,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chiar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și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pentru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un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decodor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foarte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simplu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metoda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ro-RO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propusă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este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capabilă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obțină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hărți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adâncime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înaltă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rezoluție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detaliate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endParaRPr lang="ro-RO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just"/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Rețeaua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noastră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cu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mai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puțini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parametri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și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iterații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antrenament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depășește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starea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actuală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tehnicii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pe </a:t>
            </a:r>
            <a:r>
              <a:rPr lang="ro-RO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setul de date NYU </a:t>
            </a:r>
            <a:r>
              <a:rPr lang="ro-RO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Depth</a:t>
            </a:r>
            <a:r>
              <a:rPr lang="ro-RO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V2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și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produce, de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asemenea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rezultate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calitativ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mai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bune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care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surprind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mai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fidel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contururile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obiectelor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383D-FD42-481F-BF75-34F4B2D3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986352"/>
            <a:ext cx="11029616" cy="566738"/>
          </a:xfrm>
        </p:spPr>
        <p:txBody>
          <a:bodyPr/>
          <a:lstStyle/>
          <a:p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EvoluȚia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funcției de cost pe setul de antrenare și validare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719A2-CB9C-43C4-986D-AEC826B2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553090"/>
            <a:ext cx="11029617" cy="598671"/>
          </a:xfrm>
        </p:spPr>
        <p:txBody>
          <a:bodyPr/>
          <a:lstStyle/>
          <a:p>
            <a:r>
              <a:rPr lang="en-US" dirty="0" err="1"/>
              <a:t>Timpul</a:t>
            </a:r>
            <a:r>
              <a:rPr lang="en-US" dirty="0"/>
              <a:t> total al </a:t>
            </a:r>
            <a:r>
              <a:rPr lang="ro-RO" dirty="0"/>
              <a:t>antrenării rețelei </a:t>
            </a:r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98 de </a:t>
            </a:r>
            <a:r>
              <a:rPr lang="en-US" dirty="0" err="1"/>
              <a:t>epoci</a:t>
            </a:r>
            <a:r>
              <a:rPr lang="en-US" dirty="0"/>
              <a:t>, </a:t>
            </a:r>
            <a:r>
              <a:rPr lang="en-US" dirty="0" err="1"/>
              <a:t>epoca</a:t>
            </a:r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/>
              <a:t>89 </a:t>
            </a:r>
            <a:r>
              <a:rPr lang="en-US" dirty="0" err="1"/>
              <a:t>ob</a:t>
            </a:r>
            <a:r>
              <a:rPr lang="ro-RO" dirty="0"/>
              <a:t>ținând cea mai bună performanță pe setul de validare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9D8B0-AF81-475E-90A4-09D73FAF1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0"/>
          <a:stretch/>
        </p:blipFill>
        <p:spPr>
          <a:xfrm>
            <a:off x="3282412" y="782609"/>
            <a:ext cx="5627175" cy="40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1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C118-2289-41F0-B84B-4543D9D5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Rezultatele Antrenării și validării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847123-E381-4B3E-8803-B304CB85F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067073"/>
              </p:ext>
            </p:extLst>
          </p:nvPr>
        </p:nvGraphicFramePr>
        <p:xfrm>
          <a:off x="618891" y="5447985"/>
          <a:ext cx="1119076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398">
                  <a:extLst>
                    <a:ext uri="{9D8B030D-6E8A-4147-A177-3AD203B41FA5}">
                      <a16:colId xmlns:a16="http://schemas.microsoft.com/office/drawing/2014/main" val="1493799469"/>
                    </a:ext>
                  </a:extLst>
                </a:gridCol>
                <a:gridCol w="2402908">
                  <a:extLst>
                    <a:ext uri="{9D8B030D-6E8A-4147-A177-3AD203B41FA5}">
                      <a16:colId xmlns:a16="http://schemas.microsoft.com/office/drawing/2014/main" val="2527146231"/>
                    </a:ext>
                  </a:extLst>
                </a:gridCol>
                <a:gridCol w="2238153">
                  <a:extLst>
                    <a:ext uri="{9D8B030D-6E8A-4147-A177-3AD203B41FA5}">
                      <a16:colId xmlns:a16="http://schemas.microsoft.com/office/drawing/2014/main" val="3896233670"/>
                    </a:ext>
                  </a:extLst>
                </a:gridCol>
                <a:gridCol w="1857394">
                  <a:extLst>
                    <a:ext uri="{9D8B030D-6E8A-4147-A177-3AD203B41FA5}">
                      <a16:colId xmlns:a16="http://schemas.microsoft.com/office/drawing/2014/main" val="1657820364"/>
                    </a:ext>
                  </a:extLst>
                </a:gridCol>
                <a:gridCol w="2618912">
                  <a:extLst>
                    <a:ext uri="{9D8B030D-6E8A-4147-A177-3AD203B41FA5}">
                      <a16:colId xmlns:a16="http://schemas.microsoft.com/office/drawing/2014/main" val="3419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Cost  Total Antrenare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Cost  Total  Validare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Cost SSIM Validare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Cost Contururi Validare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Cost Adâncime Validare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6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0.2839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0.000895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0.2717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0.1125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283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01A59B-D38B-4A02-ABBD-5E356D92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2513737"/>
            <a:ext cx="6268325" cy="390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63703-0B00-4C02-843B-D81EFDED0BED}"/>
              </a:ext>
            </a:extLst>
          </p:cNvPr>
          <p:cNvSpPr txBox="1"/>
          <p:nvPr/>
        </p:nvSpPr>
        <p:spPr>
          <a:xfrm>
            <a:off x="581191" y="2001110"/>
            <a:ext cx="626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Funcția de cost pentru antrenare și validare 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ro-RO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ro-RO" dirty="0"/>
              <a:t>0.1):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BCF31-611F-40E3-9967-9DDD5C7C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87" y="3557219"/>
            <a:ext cx="3324983" cy="823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51222D-4721-4FBA-8F7A-2773F67E4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66" y="3593703"/>
            <a:ext cx="4867155" cy="750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1BAA59-1B2E-4B70-B5E3-F8B6C36F9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244" y="4535623"/>
            <a:ext cx="3491603" cy="7204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6892CF-63D6-4E65-B0FB-B4AADF78C36D}"/>
              </a:ext>
            </a:extLst>
          </p:cNvPr>
          <p:cNvSpPr txBox="1"/>
          <p:nvPr/>
        </p:nvSpPr>
        <p:spPr>
          <a:xfrm>
            <a:off x="581190" y="3142472"/>
            <a:ext cx="626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Funcțiile de cost pentru adâncime, contururi și SSIM:</a:t>
            </a:r>
          </a:p>
        </p:txBody>
      </p:sp>
    </p:spTree>
    <p:extLst>
      <p:ext uri="{BB962C8B-B14F-4D97-AF65-F5344CB8AC3E}">
        <p14:creationId xmlns:p14="http://schemas.microsoft.com/office/powerpoint/2010/main" val="296769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5E85-6493-4C9C-9904-10F473E0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33" y="711033"/>
            <a:ext cx="11137332" cy="1013800"/>
          </a:xfrm>
        </p:spPr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Compararea metricilor de performanță cu Articolul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A41ABB-CACE-4B70-A825-AD11A52AE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636941"/>
              </p:ext>
            </p:extLst>
          </p:nvPr>
        </p:nvGraphicFramePr>
        <p:xfrm>
          <a:off x="469120" y="2325949"/>
          <a:ext cx="11253760" cy="318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680">
                  <a:extLst>
                    <a:ext uri="{9D8B030D-6E8A-4147-A177-3AD203B41FA5}">
                      <a16:colId xmlns:a16="http://schemas.microsoft.com/office/drawing/2014/main" val="3301713075"/>
                    </a:ext>
                  </a:extLst>
                </a:gridCol>
                <a:gridCol w="1607680">
                  <a:extLst>
                    <a:ext uri="{9D8B030D-6E8A-4147-A177-3AD203B41FA5}">
                      <a16:colId xmlns:a16="http://schemas.microsoft.com/office/drawing/2014/main" val="2093908175"/>
                    </a:ext>
                  </a:extLst>
                </a:gridCol>
                <a:gridCol w="1607680">
                  <a:extLst>
                    <a:ext uri="{9D8B030D-6E8A-4147-A177-3AD203B41FA5}">
                      <a16:colId xmlns:a16="http://schemas.microsoft.com/office/drawing/2014/main" val="1505939848"/>
                    </a:ext>
                  </a:extLst>
                </a:gridCol>
                <a:gridCol w="1607680">
                  <a:extLst>
                    <a:ext uri="{9D8B030D-6E8A-4147-A177-3AD203B41FA5}">
                      <a16:colId xmlns:a16="http://schemas.microsoft.com/office/drawing/2014/main" val="677378373"/>
                    </a:ext>
                  </a:extLst>
                </a:gridCol>
                <a:gridCol w="1607680">
                  <a:extLst>
                    <a:ext uri="{9D8B030D-6E8A-4147-A177-3AD203B41FA5}">
                      <a16:colId xmlns:a16="http://schemas.microsoft.com/office/drawing/2014/main" val="2188629394"/>
                    </a:ext>
                  </a:extLst>
                </a:gridCol>
                <a:gridCol w="1607680">
                  <a:extLst>
                    <a:ext uri="{9D8B030D-6E8A-4147-A177-3AD203B41FA5}">
                      <a16:colId xmlns:a16="http://schemas.microsoft.com/office/drawing/2014/main" val="3218168969"/>
                    </a:ext>
                  </a:extLst>
                </a:gridCol>
                <a:gridCol w="1607680">
                  <a:extLst>
                    <a:ext uri="{9D8B030D-6E8A-4147-A177-3AD203B41FA5}">
                      <a16:colId xmlns:a16="http://schemas.microsoft.com/office/drawing/2014/main" val="1176281042"/>
                    </a:ext>
                  </a:extLst>
                </a:gridCol>
              </a:tblGrid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Metodă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δ1 ↑</a:t>
                      </a:r>
                      <a:endParaRPr lang="ro-R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δ2</a:t>
                      </a:r>
                      <a:r>
                        <a:rPr lang="ro-RO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δ3 ↑</a:t>
                      </a:r>
                      <a:endParaRPr lang="ro-RO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rel</a:t>
                      </a:r>
                      <a:r>
                        <a:rPr lang="ro-RO" dirty="0"/>
                        <a:t>↓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rms</a:t>
                      </a:r>
                      <a:r>
                        <a:rPr lang="ro-RO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log10 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76822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Eigen</a:t>
                      </a:r>
                      <a:r>
                        <a:rPr lang="ro-RO" dirty="0"/>
                        <a:t> et al.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0.769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0.158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75401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Laina</a:t>
                      </a:r>
                      <a:r>
                        <a:rPr lang="ro-RO" dirty="0"/>
                        <a:t> et al.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0.811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723576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MS-CRF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0.811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0.987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57241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Hao</a:t>
                      </a:r>
                      <a:r>
                        <a:rPr lang="ro-RO" dirty="0"/>
                        <a:t> et al.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0.991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35249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Fu et al.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0.828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0.992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0.115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1175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Articol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0.846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0.974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0.994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0.456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0.053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697863"/>
                  </a:ext>
                </a:extLst>
              </a:tr>
              <a:tr h="398385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DenseNet121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0.991</a:t>
                      </a:r>
                      <a:endParaRPr lang="ro-R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0.998</a:t>
                      </a:r>
                      <a:endParaRPr lang="ro-RO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0.999</a:t>
                      </a:r>
                      <a:endParaRPr lang="ro-RO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0.026</a:t>
                      </a:r>
                      <a:endParaRPr lang="ro-RO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0.232</a:t>
                      </a:r>
                      <a:endParaRPr lang="ro-RO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0.011</a:t>
                      </a:r>
                      <a:endParaRPr lang="ro-RO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006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7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8106A-E068-4C67-B8B3-0FB99AE0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9" y="856369"/>
            <a:ext cx="3932221" cy="2949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C58AC-2C99-45AC-97D5-361CA97F0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0" y="856369"/>
            <a:ext cx="3932220" cy="2949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03116-80A7-4BF5-AB0B-C3FB282308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0"/>
          <a:stretch/>
        </p:blipFill>
        <p:spPr>
          <a:xfrm>
            <a:off x="8424320" y="856368"/>
            <a:ext cx="3474129" cy="2949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C84E7-0269-4D4C-8191-3DE18FDA4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76" y="3805534"/>
            <a:ext cx="3932223" cy="2949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EF5356-8956-4353-8633-89FC00E5F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99" y="3805533"/>
            <a:ext cx="3932221" cy="2949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549BA5-681A-4A8F-A2F1-E183A6E095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" r="12276"/>
          <a:stretch/>
        </p:blipFill>
        <p:spPr>
          <a:xfrm>
            <a:off x="8424318" y="3805529"/>
            <a:ext cx="3474129" cy="29491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0CD103-9872-4209-A7FD-9E08B97E943F}"/>
              </a:ext>
            </a:extLst>
          </p:cNvPr>
          <p:cNvSpPr txBox="1"/>
          <p:nvPr/>
        </p:nvSpPr>
        <p:spPr>
          <a:xfrm>
            <a:off x="559876" y="671696"/>
            <a:ext cx="111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Imagine RGB					</a:t>
            </a:r>
            <a:r>
              <a:rPr lang="ro-RO" dirty="0"/>
              <a:t>	</a:t>
            </a:r>
            <a:r>
              <a:rPr lang="en-US" dirty="0" err="1"/>
              <a:t>Harta</a:t>
            </a:r>
            <a:r>
              <a:rPr lang="en-US" dirty="0"/>
              <a:t> de ad</a:t>
            </a:r>
            <a:r>
              <a:rPr lang="ro-RO" dirty="0" err="1"/>
              <a:t>âncime</a:t>
            </a:r>
            <a:r>
              <a:rPr lang="ro-RO" dirty="0"/>
              <a:t> reală				 Harta de adâncime estimată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E21C4-A2B9-41DD-8450-2FFC8B6DA818}"/>
              </a:ext>
            </a:extLst>
          </p:cNvPr>
          <p:cNvSpPr txBox="1"/>
          <p:nvPr/>
        </p:nvSpPr>
        <p:spPr>
          <a:xfrm>
            <a:off x="372863" y="103298"/>
            <a:ext cx="1123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Imagini din setul de date de validare</a:t>
            </a:r>
          </a:p>
        </p:txBody>
      </p:sp>
    </p:spTree>
    <p:extLst>
      <p:ext uri="{BB962C8B-B14F-4D97-AF65-F5344CB8AC3E}">
        <p14:creationId xmlns:p14="http://schemas.microsoft.com/office/powerpoint/2010/main" val="42212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E0F665-A7F8-49A9-AF53-B23FA1538942}"/>
              </a:ext>
            </a:extLst>
          </p:cNvPr>
          <p:cNvSpPr txBox="1"/>
          <p:nvPr/>
        </p:nvSpPr>
        <p:spPr>
          <a:xfrm>
            <a:off x="381740" y="106372"/>
            <a:ext cx="11230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Imagini din setul de date de testare - nu dețin hărți de adâncime de referință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F7E43-D5F5-47F0-82FE-483F5C29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" y="746163"/>
            <a:ext cx="3817398" cy="2863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DD29D1-B0E3-424E-A6C4-78D86DF05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38" y="746162"/>
            <a:ext cx="3817398" cy="286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B69DE-E85B-406A-BB9A-3F0A8821E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36" y="746161"/>
            <a:ext cx="3817398" cy="2863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9C0B84-3EC9-4BD7-BD7F-048D15D9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38" y="3866485"/>
            <a:ext cx="3817399" cy="2863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611458-4E59-44FD-87F8-A43600276A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" y="3866485"/>
            <a:ext cx="3817398" cy="2863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03A9CA-BF9B-44B8-B72C-26E1E58C8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70" y="3844389"/>
            <a:ext cx="3817399" cy="2863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8A3E84-6245-47B0-BF8C-6E0DE93DEE76}"/>
              </a:ext>
            </a:extLst>
          </p:cNvPr>
          <p:cNvSpPr txBox="1"/>
          <p:nvPr/>
        </p:nvSpPr>
        <p:spPr>
          <a:xfrm>
            <a:off x="488272" y="3553183"/>
            <a:ext cx="275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Hărți de adâncime estimate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83BF3D-CD9A-F14E-8A7A-A1C73D55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5" y="746162"/>
            <a:ext cx="3817398" cy="2863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0F697-B88B-2B82-A678-2F3A7D35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73" y="746161"/>
            <a:ext cx="3817398" cy="2863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18F8F-01D7-AECA-09A5-8FB130D84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71" y="746160"/>
            <a:ext cx="3817398" cy="2863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78E86-8D8B-2C35-4511-7B9740CDB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73" y="3866484"/>
            <a:ext cx="3817399" cy="2863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77ACBA-DAB4-2A36-AB3F-2F0D6FD09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5" y="3866484"/>
            <a:ext cx="3817398" cy="28630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8D305-6AA8-4D50-AC42-8C21D149683E}"/>
              </a:ext>
            </a:extLst>
          </p:cNvPr>
          <p:cNvSpPr txBox="1"/>
          <p:nvPr/>
        </p:nvSpPr>
        <p:spPr>
          <a:xfrm>
            <a:off x="605675" y="666171"/>
            <a:ext cx="227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Imagini RGB</a:t>
            </a:r>
          </a:p>
        </p:txBody>
      </p:sp>
    </p:spTree>
    <p:extLst>
      <p:ext uri="{BB962C8B-B14F-4D97-AF65-F5344CB8AC3E}">
        <p14:creationId xmlns:p14="http://schemas.microsoft.com/office/powerpoint/2010/main" val="8106746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482</TotalTime>
  <Words>389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Cambria Math</vt:lpstr>
      <vt:lpstr>Gill Sans MT</vt:lpstr>
      <vt:lpstr>Wingdings 2</vt:lpstr>
      <vt:lpstr>Dividend</vt:lpstr>
      <vt:lpstr>High quality monocular depth estimation via transfer learning</vt:lpstr>
      <vt:lpstr>Abstract</vt:lpstr>
      <vt:lpstr>EvoluȚia funcției de cost pe setul de antrenare și validare</vt:lpstr>
      <vt:lpstr>Rezultatele Antrenării și validării</vt:lpstr>
      <vt:lpstr>Compararea metricilor de performanță cu Articolul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quality monocular depth estimation via transfer learning</dc:title>
  <dc:creator>Titu Alex-Costin (IFRO DCBUC ATV PTP MSF PDM)</dc:creator>
  <cp:lastModifiedBy>Alex-Costin TIȚU (108331)</cp:lastModifiedBy>
  <cp:revision>21</cp:revision>
  <dcterms:created xsi:type="dcterms:W3CDTF">2024-05-14T08:10:19Z</dcterms:created>
  <dcterms:modified xsi:type="dcterms:W3CDTF">2024-05-15T09:44:45Z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power.integration.Classification.DocumentId">
    <vt:lpwstr/>
  </property>
  <property fmtid="{D5CDD505-2E9C-101B-9397-08002B2CF9AE}" pid="3" name="empower.integration.Classification.DocumentVersion">
    <vt:lpwstr/>
  </property>
  <property fmtid="{D5CDD505-2E9C-101B-9397-08002B2CF9AE}" pid="4" name="empower.integration.Classification.DocumentOwner">
    <vt:lpwstr/>
  </property>
  <property fmtid="{D5CDD505-2E9C-101B-9397-08002B2CF9AE}" pid="5" name="empower.integration.Classification.ShowFooter">
    <vt:bool>true</vt:bool>
  </property>
  <property fmtid="{D5CDD505-2E9C-101B-9397-08002B2CF9AE}" pid="6" name="empower.integration.Classification.RestrictionLevel">
    <vt:i4>-1</vt:i4>
  </property>
  <property fmtid="{D5CDD505-2E9C-101B-9397-08002B2CF9AE}" pid="7" name="empower.integration.Classification.FooterDate">
    <vt:filetime>2024-05-14T10:22:30Z</vt:filetime>
  </property>
  <property fmtid="{D5CDD505-2E9C-101B-9397-08002B2CF9AE}" pid="8" name="empower.integration.Classification.DateFormat">
    <vt:lpwstr/>
  </property>
  <property fmtid="{D5CDD505-2E9C-101B-9397-08002B2CF9AE}" pid="9" name="empower.integration.Classification.IsDraft">
    <vt:bool>false</vt:bool>
  </property>
  <property fmtid="{D5CDD505-2E9C-101B-9397-08002B2CF9AE}" pid="10" name="empower.integration.Classification.IsProprietary">
    <vt:bool>false</vt:bool>
  </property>
  <property fmtid="{D5CDD505-2E9C-101B-9397-08002B2CF9AE}" pid="11" name="empower.integration.Classification.HasAdditionalMarking">
    <vt:bool>false</vt:bool>
  </property>
  <property fmtid="{D5CDD505-2E9C-101B-9397-08002B2CF9AE}" pid="12" name="empower.integration.Classification.AdditionalMarking">
    <vt:lpwstr/>
  </property>
  <property fmtid="{D5CDD505-2E9C-101B-9397-08002B2CF9AE}" pid="13" name="empower.integration.Classification.IsEmpowerClassified">
    <vt:bool>false</vt:bool>
  </property>
</Properties>
</file>