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93" r:id="rId5"/>
    <p:sldId id="294" r:id="rId6"/>
    <p:sldId id="261" r:id="rId7"/>
    <p:sldId id="295" r:id="rId8"/>
    <p:sldId id="262" r:id="rId9"/>
    <p:sldId id="260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5/8/2023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lexTsvetov/School_DS_TsvetovAL/tree/main/Project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Предсказание цен на недвижимость</a:t>
            </a:r>
            <a:endParaRPr lang="en-US" sz="5400" b="1" dirty="0">
              <a:solidFill>
                <a:srgbClr val="333F48"/>
              </a:solidFill>
              <a:latin typeface="SB Sans Display Semibold"/>
            </a:endParaRPr>
          </a:p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 Москве</a:t>
            </a: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Цветов Алексей Эдуардович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67031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Веб приложение по предсказанию на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Dash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342CE2-411E-31D8-39E9-6701E6CE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31"/>
          <a:stretch/>
        </p:blipFill>
        <p:spPr>
          <a:xfrm>
            <a:off x="0" y="1705233"/>
            <a:ext cx="12192000" cy="43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0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132874"/>
            <a:ext cx="10820400" cy="67031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Оценка модели на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Kaggle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FDCD33-2531-9C8B-669B-05AC6639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86" y="803189"/>
            <a:ext cx="92297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1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B690CC9B-FF37-1156-2AEF-2AC728206C48}"/>
              </a:ext>
            </a:extLst>
          </p:cNvPr>
          <p:cNvSpPr txBox="1">
            <a:spLocks/>
          </p:cNvSpPr>
          <p:nvPr/>
        </p:nvSpPr>
        <p:spPr bwMode="auto">
          <a:xfrm>
            <a:off x="3552567" y="2900788"/>
            <a:ext cx="4911811" cy="67031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Спасибо за внимание!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9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Цветов Алексей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 (Нижегородский Государственный Технический Университет НГТУ им. Р.Е. Алексеева, направление Информатика и Вычислительная техника, магистр 2019г.)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Сбере (4 года, Центр защиты конфиденциальной информации, старший инженер, сбор и анализ информации по инцидентам с целью выработки и принятия решений и мер по обеспечению защиты информации и эффективному использованию средств автоматического контроля, обнаружения возможных каналов утечки сведений, представляющих персональную, государственную, служебную и коммерческую тайну.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г. Нижний Новгород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tsvetov.a.ed@sberbank.ru, 8</a:t>
            </a: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910</a:t>
            </a: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888</a:t>
            </a: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42</a:t>
            </a:r>
            <a:r>
              <a:rPr lang="ru-RU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2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58</a:t>
            </a:r>
            <a:endParaRPr lang="ru-RU" sz="26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Поскольку все большее число граждан и предприятия вовлекается в процессы на рынке недвижимого имущества, появляется необходимость определенно охарактеризовать свойства недвижимого имущества как особого вида товара. Одним из таких свойств является стоимость.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Рынок жилой недвижимости Российской федерации представляет собой сложную структуру, состоящую из миллионов квартир, характеризующихся множеством признаков. При этом любые изменения на рынке могут стать поводом для спекуляций и преднамеренного увеличения цен на недвижимость. Поэтому так важно понимать, где реальная стоимость квартиры, а где завышенная. В большинстве случаев самостоятельная оценка стоимости невозможна, привлекаются специалисты со стороны, что ведет к затратам денег и времени. 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 этой целью Сбербанк в 2017 г. открывает соревнование на площадке </a:t>
            </a:r>
            <a:r>
              <a:rPr lang="en-US" dirty="0"/>
              <a:t>Kaggle</a:t>
            </a:r>
            <a:r>
              <a:rPr lang="ru-RU" dirty="0"/>
              <a:t> для разработки алгоритмов, которые используют широкий спектр функций для прогнозирования цен на недвижимость. </a:t>
            </a:r>
          </a:p>
          <a:p>
            <a:pPr marL="0" indent="0">
              <a:buNone/>
            </a:pPr>
            <a:r>
              <a:rPr lang="ru-RU" dirty="0"/>
              <a:t>Объектом исследования данной работы выступает рынок жилой недвижимости в г. Москва.  </a:t>
            </a:r>
          </a:p>
          <a:p>
            <a:pPr marL="0" indent="0">
              <a:buNone/>
            </a:pPr>
            <a:r>
              <a:rPr lang="ru-RU" dirty="0"/>
              <a:t>Предметом исследования является использование методов машинного обучения для прогнозирования стоимости объектов жилой недвижимости. </a:t>
            </a:r>
          </a:p>
          <a:p>
            <a:pPr marL="0" indent="0">
              <a:buNone/>
            </a:pPr>
            <a:r>
              <a:rPr lang="ru-RU" dirty="0"/>
              <a:t>Цель данной работы - создание модели прогнозирования стоимости жилой недвижимости, созданной с применением методов машинного обучения.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1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404630"/>
            <a:ext cx="10515600" cy="512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sz="2000" dirty="0"/>
              <a:t>https://www.kaggle.com/c/sberbank </a:t>
            </a:r>
            <a:r>
              <a:rPr lang="ru-RU" sz="2000" dirty="0" err="1"/>
              <a:t>russian</a:t>
            </a:r>
            <a:r>
              <a:rPr lang="ru-RU" sz="2000" dirty="0"/>
              <a:t> </a:t>
            </a:r>
            <a:r>
              <a:rPr lang="ru-RU" sz="2000" dirty="0" err="1"/>
              <a:t>housing</a:t>
            </a:r>
            <a:r>
              <a:rPr lang="ru-RU" sz="2000" dirty="0"/>
              <a:t> </a:t>
            </a:r>
            <a:r>
              <a:rPr lang="ru-RU" sz="2000" dirty="0" err="1"/>
              <a:t>market</a:t>
            </a:r>
            <a:r>
              <a:rPr lang="ru-RU" sz="2000" dirty="0"/>
              <a:t>/</a:t>
            </a:r>
            <a:r>
              <a:rPr lang="ru-RU" sz="2000" dirty="0" err="1"/>
              <a:t>data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dirty="0"/>
              <a:t>Объем данных:</a:t>
            </a:r>
          </a:p>
          <a:p>
            <a:pPr marL="0" indent="0">
              <a:buNone/>
            </a:pPr>
            <a:r>
              <a:rPr lang="ru-RU" sz="2000" dirty="0" err="1"/>
              <a:t>Train</a:t>
            </a:r>
            <a:r>
              <a:rPr lang="ru-RU" sz="2000" dirty="0"/>
              <a:t> – 30 471</a:t>
            </a:r>
          </a:p>
          <a:p>
            <a:pPr marL="0" indent="0">
              <a:buNone/>
            </a:pPr>
            <a:r>
              <a:rPr lang="ru-RU" sz="2000" dirty="0"/>
              <a:t>Test – 7 662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dirty="0"/>
              <a:t>Метрика:</a:t>
            </a:r>
          </a:p>
          <a:p>
            <a:pPr marL="0" indent="0">
              <a:buNone/>
            </a:pPr>
            <a:r>
              <a:rPr lang="en-US" dirty="0"/>
              <a:t>RMSLE</a:t>
            </a:r>
            <a:r>
              <a:rPr lang="ru-RU" dirty="0"/>
              <a:t>( Среднеквадратичная логарифмическая ошибка (</a:t>
            </a:r>
            <a:r>
              <a:rPr lang="en-US" dirty="0"/>
              <a:t>Root Mean Squared Logarithmic Error)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Соревнование на площадке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Kaggle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7338CD-54CA-6C38-7AAE-B254AE11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536" y="5453370"/>
            <a:ext cx="4400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3CEB0E47-53D8-CAED-BD55-AA05F0836615}"/>
              </a:ext>
            </a:extLst>
          </p:cNvPr>
          <p:cNvSpPr txBox="1">
            <a:spLocks/>
          </p:cNvSpPr>
          <p:nvPr/>
        </p:nvSpPr>
        <p:spPr>
          <a:xfrm>
            <a:off x="685800" y="1404630"/>
            <a:ext cx="10515600" cy="512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Анализ данных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 </a:t>
            </a:r>
            <a:r>
              <a:rPr lang="ru-RU" dirty="0"/>
              <a:t>просмотр общей информации о выборке</a:t>
            </a:r>
          </a:p>
          <a:p>
            <a:pPr>
              <a:buFontTx/>
              <a:buChar char="-"/>
            </a:pPr>
            <a:r>
              <a:rPr lang="ru-RU" dirty="0"/>
              <a:t>пропуски в данных</a:t>
            </a:r>
          </a:p>
          <a:p>
            <a:pPr>
              <a:buFontTx/>
              <a:buChar char="-"/>
            </a:pPr>
            <a:r>
              <a:rPr lang="ru-RU" dirty="0"/>
              <a:t>зависимость целевой переменной от других признаков для квартиры</a:t>
            </a:r>
          </a:p>
          <a:p>
            <a:pPr>
              <a:buFontTx/>
              <a:buChar char="-"/>
            </a:pPr>
            <a:r>
              <a:rPr lang="ru-RU" dirty="0"/>
              <a:t>корреляция цены от признаков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Ссылка на репозиторий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2"/>
              </a:rPr>
              <a:t>https://github.com/AlexTsvetov/School_DS_TsvetovAL/tree/main/Project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F83CE8-698B-BF3B-25DE-AE3D34EF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411" y="125914"/>
            <a:ext cx="4266428" cy="29649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7C31A2-4240-EF65-ECB4-C8186F7B6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633" y="3739626"/>
            <a:ext cx="3335051" cy="28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322D8D-D251-DBA2-28F8-7EDFC8B1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47" y="3076832"/>
            <a:ext cx="5057775" cy="3657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812DA4-3FB1-833F-074C-D6767763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969843"/>
            <a:ext cx="4848225" cy="3733800"/>
          </a:xfrm>
          <a:prstGeom prst="rect">
            <a:avLst/>
          </a:prstGeom>
        </p:spPr>
      </p:pic>
      <p:sp>
        <p:nvSpPr>
          <p:cNvPr id="2" name="Объект 2">
            <a:extLst>
              <a:ext uri="{FF2B5EF4-FFF2-40B4-BE49-F238E27FC236}">
                <a16:creationId xmlns:a16="http://schemas.microsoft.com/office/drawing/2014/main" id="{3CEB0E47-53D8-CAED-BD55-AA05F0836615}"/>
              </a:ext>
            </a:extLst>
          </p:cNvPr>
          <p:cNvSpPr txBox="1">
            <a:spLocks/>
          </p:cNvSpPr>
          <p:nvPr/>
        </p:nvSpPr>
        <p:spPr>
          <a:xfrm>
            <a:off x="685800" y="1404630"/>
            <a:ext cx="10515600" cy="512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Разделение и очистка данных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ru-RU" dirty="0"/>
              <a:t> Подготовка и обучение модели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ru-RU" dirty="0"/>
              <a:t> Создание веб приложения(</a:t>
            </a:r>
            <a:r>
              <a:rPr lang="ru-RU" dirty="0" err="1"/>
              <a:t>Dash</a:t>
            </a:r>
            <a:r>
              <a:rPr lang="ru-RU" dirty="0"/>
              <a:t>), которое при указании параметров предсказывает цену квартиры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8F0CB6-D194-F48A-44B0-F611A52CF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97" y="194056"/>
            <a:ext cx="4391025" cy="13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4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130B31-DC9E-5BC8-B7F4-14D69957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862"/>
            <a:ext cx="5234631" cy="3015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8A587-8F73-72AA-68E0-943A698F29F4}"/>
              </a:ext>
            </a:extLst>
          </p:cNvPr>
          <p:cNvSpPr txBox="1"/>
          <p:nvPr/>
        </p:nvSpPr>
        <p:spPr>
          <a:xfrm>
            <a:off x="341871" y="1608412"/>
            <a:ext cx="60980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CatBoost</a:t>
            </a:r>
            <a:r>
              <a:rPr lang="ru-RU" dirty="0"/>
              <a:t> – библиотека, которая была разработана Яндексом в 2017 году, представляет разновидность семейства алгоритмов </a:t>
            </a:r>
            <a:r>
              <a:rPr lang="ru-RU" dirty="0" err="1"/>
              <a:t>Boosting</a:t>
            </a:r>
            <a:r>
              <a:rPr lang="ru-RU" dirty="0"/>
              <a:t> и является усовершенствованной реализацией </a:t>
            </a:r>
            <a:r>
              <a:rPr lang="ru-RU" dirty="0" err="1"/>
              <a:t>Gradient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 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Trees</a:t>
            </a:r>
            <a:r>
              <a:rPr lang="ru-RU" dirty="0"/>
              <a:t> (GBDT). </a:t>
            </a:r>
            <a:r>
              <a:rPr lang="ru-RU" dirty="0" err="1"/>
              <a:t>CatBoost</a:t>
            </a:r>
            <a:r>
              <a:rPr lang="ru-RU" dirty="0"/>
              <a:t> имеет поддержку категориальных переменных и обеспечивает высокую точность.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251328-E3C2-C891-5FDD-84B6E168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68762"/>
            <a:ext cx="3886200" cy="2114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A2E6DF-959B-BC76-EB9E-0ADDF881D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24" y="3189681"/>
            <a:ext cx="3819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67031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Веб приложение по предсказанию на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Dash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E61A50-CBC7-EE7B-CD73-7C8F1F33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3" y="1309816"/>
            <a:ext cx="10194324" cy="47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483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Alekcei Tsvetov</cp:lastModifiedBy>
  <cp:revision>20</cp:revision>
  <dcterms:created xsi:type="dcterms:W3CDTF">2021-02-19T10:44:02Z</dcterms:created>
  <dcterms:modified xsi:type="dcterms:W3CDTF">2023-05-08T10:45:28Z</dcterms:modified>
</cp:coreProperties>
</file>