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58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3"/>
    <p:restoredTop sz="94687"/>
  </p:normalViewPr>
  <p:slideViewPr>
    <p:cSldViewPr snapToGrid="0">
      <p:cViewPr>
        <p:scale>
          <a:sx n="151" d="100"/>
          <a:sy n="151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2E64-29DF-944D-B196-C9F04EE00C9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084A-C0FE-9240-A03A-0B24AAF4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FAA68-570F-9672-DFC1-66FE6BC9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84A64F-DE56-F180-82D6-9E36A45F5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2E9F1-FBBA-AD59-CCC0-5999A31B7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B22D-03ED-B63A-F056-2374A059B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6346-8C68-4AC9-2F6A-9695C806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E889D-9390-3E62-F89F-449324283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2718-EA97-AF31-257E-887CCCA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124D-E3A8-85F3-A0D5-170B40C8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0010-59C0-2640-179D-27983F14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9849-3BC9-BBC5-DE14-90C60DAF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B5D2-9416-BA02-E8CF-D901E55F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9BA1-2908-B8D7-A21F-78F127D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7D66-1AB6-7769-7775-8CE7D9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001A-5D61-A5E8-0FE2-B037768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8FCE8-33F5-36CC-1114-BA48D9D1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5E4C0-4EDC-5023-8369-359A32FB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1A96-C446-542E-FA2F-A253E68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EB38-8EC5-4C11-0C6A-B91BDCE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39FC-6C21-B9FF-3D2A-6EC35B94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70B-F9FC-CCA5-495D-161173C9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9EB7-DF54-51E9-0298-3672D32B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B668-35FD-BBF0-77C5-EF6F1B0E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22B-11F7-8FCC-DA01-D3A3F8A8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0B67-7B33-45F5-EB37-FD5A3BB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E11D-F616-D888-2CD4-4C577FBE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451B-A1A4-5533-D873-DD5357AB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D53E-51D5-DB67-2411-27A7C593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FCA7-3132-3725-C996-ABF141EB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E737-0A67-C054-8D1C-5F223AE7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252F-31FA-50E0-15C9-5DB362FE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F6E1-10FD-5068-8815-3A6E685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4DA15-1872-FE69-B6A0-166C3ED0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473A-97BC-14F8-8368-DE9A205B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78EA-D26E-C833-C9A2-4BB9AD25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9C4B-37BD-D173-72F7-9E59606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9126-9D63-BA2E-17C4-2DCC94A9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B8047-85C3-7687-76C7-FCDB32C0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14EC9-DAF4-E573-708E-AEF8083C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5A865-8E82-7D7D-D6C5-35DC151A0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C4BFB-DAD5-8F8E-B99C-97DC296F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7654B-ED63-677D-9E1E-CA653BD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4AE52-98F5-12F2-6538-389382E3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F83DD-C01E-27AF-D6A9-3DFA24F1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4546-5937-F4D3-2F3A-370A0347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06ED-26EE-C286-AA48-03489811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18595-D99A-8B8E-0FDB-9CF4543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12F9-44ED-68CB-011F-4DE4F88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11048-C5E7-7254-1797-EE326008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E4EB3-BC04-C38C-F0FF-116788EA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3EBA-8680-799F-81A3-A35384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2E42-489C-BE03-B69F-4BE0FFCD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4E97-6E62-101A-BC6D-7455A932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70E3E-5BF4-ABD7-2BC1-D40B9E0D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CF94-ED71-15CA-2556-56F64534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199D-DC13-BF00-ED0D-883A665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974E-195B-1D31-FB82-E27BED0B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11EE-00AF-02D2-CCB7-979E88C8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5EED-6800-004C-A148-349F4EAB5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294CE-6DA3-DF8B-B60B-C92A8E64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6DDD-7161-0425-D963-320E1E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DD070-0907-1F4A-C363-8CF129BB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BB30-6A15-BE25-55C5-54F33C8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6614D-5A1E-3859-22B0-FE05188F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4323-B590-F02F-7BDB-4B45F442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AA30-E976-5815-53F7-BC2CAF6B7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26F0-1C58-3ADD-32CB-345B638D9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AE2E-C4E1-B650-B7A8-7CB462CB6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F970-56D2-942F-BB1B-1D6F17B0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3ACD-0ADA-9BD9-F10B-CB5A4A7A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synthetic language: </a:t>
            </a:r>
            <a:r>
              <a:rPr lang="en-US" dirty="0" err="1"/>
              <a:t>len</a:t>
            </a:r>
            <a:r>
              <a:rPr lang="en-US" dirty="0"/>
              <a:t>=N tokens, randomly sampled from int {0..v}</a:t>
            </a:r>
          </a:p>
          <a:p>
            <a:pPr lvl="1"/>
            <a:r>
              <a:rPr lang="en-US" dirty="0"/>
              <a:t>last token is always EOU=0, end of utterance</a:t>
            </a:r>
          </a:p>
          <a:p>
            <a:pPr lvl="1"/>
            <a:r>
              <a:rPr lang="en-US" dirty="0"/>
              <a:t>binary classification task:</a:t>
            </a:r>
          </a:p>
          <a:p>
            <a:pPr lvl="2"/>
            <a:r>
              <a:rPr lang="en-US" dirty="0"/>
              <a:t>if tokens 1 and 2 present: class 1</a:t>
            </a:r>
          </a:p>
          <a:p>
            <a:pPr lvl="2"/>
            <a:r>
              <a:rPr lang="en-US" dirty="0"/>
              <a:t>otherwise class 2</a:t>
            </a:r>
          </a:p>
          <a:p>
            <a:pPr lvl="1"/>
            <a:r>
              <a:rPr lang="en-US" dirty="0"/>
              <a:t>probability of sequences where 1 and 2 present is artificially increase to balance probabilities of the 2 classes</a:t>
            </a:r>
          </a:p>
          <a:p>
            <a:r>
              <a:rPr lang="en-US" dirty="0"/>
              <a:t>model architecture: 2 transformer layers, each single head; with MLP head for binary classification on top of layer 2 EOU.</a:t>
            </a:r>
          </a:p>
          <a:p>
            <a:r>
              <a:rPr lang="en-US" dirty="0"/>
              <a:t>attentions and query/key similarity of both layers observed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E2D4-C6F4-808B-ECF3-C4421A2A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8E77-BA64-D92F-D66D-27B41A760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certain are we that this is not a convolution mechanism?</a:t>
            </a:r>
          </a:p>
          <a:p>
            <a:pPr lvl="1"/>
            <a:r>
              <a:rPr lang="en-US" dirty="0"/>
              <a:t>yes because of the sigmoid</a:t>
            </a:r>
          </a:p>
        </p:txBody>
      </p:sp>
    </p:spTree>
    <p:extLst>
      <p:ext uri="{BB962C8B-B14F-4D97-AF65-F5344CB8AC3E}">
        <p14:creationId xmlns:p14="http://schemas.microsoft.com/office/powerpoint/2010/main" val="6845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7FFAD890-D9EC-8350-1B69-C666A62A8D53}"/>
              </a:ext>
            </a:extLst>
          </p:cNvPr>
          <p:cNvSpPr txBox="1"/>
          <p:nvPr/>
        </p:nvSpPr>
        <p:spPr>
          <a:xfrm>
            <a:off x="1805446" y="261337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200678-A01F-55B3-2A1F-C0F2B9EA9B18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03971F-86A2-2857-9901-D2BD68C31158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2067A4D-24E5-FC47-5E19-F718DF6595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3EC309-3BFD-9B8F-CA63-0E00ADC25FC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1FCE3-D651-6DCB-6F12-6489631CC2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326F4A8-675D-54CF-4062-A02198BE16C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CBA292-4E7B-2CEF-0E26-B9EE28C12FE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1B13C-C029-53B3-820E-4F8E031318A3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8FE595-5BD0-5814-A915-FD45C76582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445AE9-1DD7-2BBA-5B11-6DBE7654ACE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8C48A08-C9F0-ECA6-0758-0676F0E0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C6278B-64B0-D088-25BD-2A4E051E2A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9219DF1-17C1-EFE5-0F4A-DC84191760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AB2886-55ED-0D5A-7152-4C2EA4A6F9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4DD9749-DBAC-2FB7-483A-2F4EEFEE06DD}"/>
              </a:ext>
            </a:extLst>
          </p:cNvPr>
          <p:cNvGrpSpPr/>
          <p:nvPr/>
        </p:nvGrpSpPr>
        <p:grpSpPr>
          <a:xfrm rot="19524064">
            <a:off x="430083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5D48B8-0A80-F69A-1E9A-8C0B5F83365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935FD1-FEE7-4FFA-1DB1-85A4AF8033A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6ADF5F-8802-B5F3-68FD-712BFB94373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B8575E5-05D5-736D-8802-BAB8E77FE6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F9F1243-4042-05F7-2C3E-385FBC5D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A1E1096-E496-B46B-8E91-4672C7E6E4E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174582-4ACF-BCF3-5B88-2EDC0EDCD0F7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D6B2196-C9F3-F628-010D-77B92BFF9817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A8DA10-546E-E4A0-D4AD-90FCD26DB9BD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1783F3-A7DA-7714-17C1-A99C1BF6FE7C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D16267-93A9-F392-8737-E4DEF0ED5DC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919CC44-4A83-0677-78E1-57F2E2548E26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F4FB47-ADE7-5465-D50B-9E7265592CFD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A17397-3194-6E5B-3F44-505E9CCF3F74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CF9862D-1805-6E31-0FAC-BB311A54B908}"/>
              </a:ext>
            </a:extLst>
          </p:cNvPr>
          <p:cNvSpPr txBox="1"/>
          <p:nvPr/>
        </p:nvSpPr>
        <p:spPr>
          <a:xfrm>
            <a:off x="420239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33347A-B5B8-780A-52DB-B2C4DBD152FC}"/>
              </a:ext>
            </a:extLst>
          </p:cNvPr>
          <p:cNvSpPr txBox="1"/>
          <p:nvPr/>
        </p:nvSpPr>
        <p:spPr>
          <a:xfrm>
            <a:off x="672580" y="43369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69C645-38ED-E509-07B9-B3ACA1C23226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55E82DF-1CD8-622C-9ABA-75DFD1AC2892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8EABD57-931B-1DA4-EE72-1E525942D5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3EB529-862A-AA01-FA65-D4F3F377D37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3EB746-8DA5-367C-8827-5ECF5BCA784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2CD103E-5AE2-7BAF-00B3-E915AF7FEB1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82C73C8-625C-E05F-C802-7B818D4D61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9613BCF-F02E-F4D6-2104-6AE137798691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92D211-EB9A-498F-DA84-A3E1AC499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81" y="5202038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67B338F-6DF0-77DD-D5AE-23FEB7E28705}"/>
              </a:ext>
            </a:extLst>
          </p:cNvPr>
          <p:cNvSpPr txBox="1"/>
          <p:nvPr/>
        </p:nvSpPr>
        <p:spPr>
          <a:xfrm>
            <a:off x="284975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9A1DE51A-6968-CE95-F862-F17838B160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87801" y="5143058"/>
            <a:ext cx="1021151" cy="143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F1B74C2-C8E1-2F30-2C1D-E3B656CD3A36}"/>
              </a:ext>
            </a:extLst>
          </p:cNvPr>
          <p:cNvSpPr txBox="1"/>
          <p:nvPr/>
        </p:nvSpPr>
        <p:spPr>
          <a:xfrm>
            <a:off x="879806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C765D2-A949-ABA5-A065-1F4F872A2FD2}"/>
              </a:ext>
            </a:extLst>
          </p:cNvPr>
          <p:cNvGrpSpPr/>
          <p:nvPr/>
        </p:nvGrpSpPr>
        <p:grpSpPr>
          <a:xfrm rot="6375679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CF1E2D2-DCA2-0500-A11C-08AAB2E6AF6C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35A890-750A-4D5C-742E-D5CE26C72E5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10CF7DD-C71C-A6C4-C06E-F4690E0A11D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A351615-1C9F-B3F4-046C-0CF1365ACC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60E3342-B2DF-95C5-4467-392EDFBB2C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451C3B-9639-53E7-CC13-6D7CF0E9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A908E62-FE70-C0AF-8BA7-1F1055FC56D1}"/>
              </a:ext>
            </a:extLst>
          </p:cNvPr>
          <p:cNvSpPr txBox="1"/>
          <p:nvPr/>
        </p:nvSpPr>
        <p:spPr>
          <a:xfrm>
            <a:off x="4972046" y="3314986"/>
            <a:ext cx="875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976E80D5-9C91-5956-3E75-02DE99714E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DA177B7-BE2E-0102-DDB9-E9F5E4B9E65C}"/>
              </a:ext>
            </a:extLst>
          </p:cNvPr>
          <p:cNvSpPr txBox="1"/>
          <p:nvPr/>
        </p:nvSpPr>
        <p:spPr>
          <a:xfrm>
            <a:off x="2050208" y="3219814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BFD4C222-D0BF-747A-15DF-F0552F871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5588" y="4496349"/>
            <a:ext cx="2387252" cy="356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B182ED-FFCE-B094-4B2F-97A1F112CF6E}"/>
              </a:ext>
            </a:extLst>
          </p:cNvPr>
          <p:cNvSpPr txBox="1"/>
          <p:nvPr/>
        </p:nvSpPr>
        <p:spPr>
          <a:xfrm>
            <a:off x="1981676" y="505383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0C9E55-ADD9-AEE8-FD72-9AFA3F4A1131}"/>
              </a:ext>
            </a:extLst>
          </p:cNvPr>
          <p:cNvSpPr txBox="1"/>
          <p:nvPr/>
        </p:nvSpPr>
        <p:spPr>
          <a:xfrm>
            <a:off x="48502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6DE55D1-E120-2C10-3036-C0E1799E1075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9D6528CC-A7C7-5649-B24A-B3084E53EE1E}"/>
              </a:ext>
            </a:extLst>
          </p:cNvPr>
          <p:cNvCxnSpPr>
            <a:endCxn id="167" idx="0"/>
          </p:cNvCxnSpPr>
          <p:nvPr/>
        </p:nvCxnSpPr>
        <p:spPr>
          <a:xfrm flipV="1">
            <a:off x="821154" y="3802803"/>
            <a:ext cx="500989" cy="355115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76DBFA19-B097-05CC-7F76-54AF7EAC0C7C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3" y="3802804"/>
            <a:ext cx="1132812" cy="3333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CCBEEEE4-3013-2CD5-1A5A-4FBDD07492DC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8725" y="3457332"/>
            <a:ext cx="251716" cy="224880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8ED2649-C93D-3F84-4DCA-C01898E0B33D}"/>
              </a:ext>
            </a:extLst>
          </p:cNvPr>
          <p:cNvSpPr txBox="1"/>
          <p:nvPr/>
        </p:nvSpPr>
        <p:spPr>
          <a:xfrm>
            <a:off x="403071" y="346111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AEF103-ADDE-E222-7798-65F60F592325}"/>
              </a:ext>
            </a:extLst>
          </p:cNvPr>
          <p:cNvSpPr txBox="1"/>
          <p:nvPr/>
        </p:nvSpPr>
        <p:spPr>
          <a:xfrm>
            <a:off x="4761518" y="1669864"/>
            <a:ext cx="8940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BBDCF853-8C7B-914F-B2D2-CFCAAEEB79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1740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AB3E61-EAFB-CB0A-24FD-B91898CD053A}"/>
              </a:ext>
            </a:extLst>
          </p:cNvPr>
          <p:cNvSpPr txBox="1"/>
          <p:nvPr/>
        </p:nvSpPr>
        <p:spPr>
          <a:xfrm>
            <a:off x="508212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7A14CBE-92D1-141F-63D3-B51897FC5333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1B567B2-0C19-6E2B-2F2B-2F2983D21C7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5FFB6E3-B1DF-95E1-27DD-A8CD05C47A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F9DE17-1A8E-C69C-E376-0278B2DB97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9D977DF-FC5B-3683-B725-620A9D91F7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AFDB48C-AF95-418A-906D-2702D45E850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360E884-BE07-23D7-3764-6909421D88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A910F3EC-AD72-901C-33DA-070D991ADA3C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B54A6863-3C81-C69A-B487-75E09B6B29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D255EDB9-DE7E-843A-D75E-1CECA1B12DA9}"/>
              </a:ext>
            </a:extLst>
          </p:cNvPr>
          <p:cNvSpPr/>
          <p:nvPr/>
        </p:nvSpPr>
        <p:spPr>
          <a:xfrm flipH="1">
            <a:off x="1622252" y="244110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89ACB34-52EB-6D1F-3D63-7C828455FDDF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9519A85E-49B7-136D-C103-7BD5D5E8DEFC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005F98B9-F7A6-C880-7F7E-0527E19B8FF1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8" y="1296864"/>
            <a:ext cx="990302" cy="31259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9AC9F4B-C820-FF72-9C46-E5A437E08924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4C7F747-E659-72F1-F27C-5BB06EEC0F7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EC0CF40-F6A4-2A39-DDAC-531BDD74BEA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25CF99C-A33E-FF32-ABFB-F607AC92B90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9F1C424-CE44-A1A2-AE92-C67DBE148C2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95E9576-C6F2-ADF8-1C40-DEF70217790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83756A2-5B1F-4676-5D3B-F70FE278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C2EC330A-D305-2EC2-73A8-6EC9F9F91DEE}"/>
              </a:ext>
            </a:extLst>
          </p:cNvPr>
          <p:cNvSpPr txBox="1"/>
          <p:nvPr/>
        </p:nvSpPr>
        <p:spPr>
          <a:xfrm>
            <a:off x="4406741" y="591563"/>
            <a:ext cx="144552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  <a:br>
              <a:rPr lang="en-US" sz="1200" dirty="0"/>
            </a:br>
            <a:r>
              <a:rPr lang="en-US" sz="1200" b="1" dirty="0"/>
              <a:t>T2- aware</a:t>
            </a:r>
          </a:p>
          <a:p>
            <a:r>
              <a:rPr lang="en-US" sz="1200" b="1" dirty="0"/>
              <a:t>=T1- and T2-aware</a:t>
            </a:r>
          </a:p>
        </p:txBody>
      </p: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9874024C-FB76-C5B9-6044-0E9805A45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4C776FA3-CD94-2936-C544-7C19DEA84383}"/>
              </a:ext>
            </a:extLst>
          </p:cNvPr>
          <p:cNvSpPr/>
          <p:nvPr/>
        </p:nvSpPr>
        <p:spPr>
          <a:xfrm flipH="1">
            <a:off x="487623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638E5251-08BA-2E16-2D97-8B4618250D92}"/>
              </a:ext>
            </a:extLst>
          </p:cNvPr>
          <p:cNvSpPr/>
          <p:nvPr/>
        </p:nvSpPr>
        <p:spPr>
          <a:xfrm flipH="1">
            <a:off x="673909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46175D77-281D-CB64-88A4-A804CFF13F1E}"/>
              </a:ext>
            </a:extLst>
          </p:cNvPr>
          <p:cNvSpPr/>
          <p:nvPr/>
        </p:nvSpPr>
        <p:spPr>
          <a:xfrm flipH="1">
            <a:off x="266655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B360C2BA-B785-D6B2-2F2C-5811530E59B4}"/>
              </a:ext>
            </a:extLst>
          </p:cNvPr>
          <p:cNvSpPr/>
          <p:nvPr/>
        </p:nvSpPr>
        <p:spPr>
          <a:xfrm flipH="1">
            <a:off x="1775779" y="4946656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3EAE4DEE-5202-43F2-9519-3EF88AB51AD6}"/>
              </a:ext>
            </a:extLst>
          </p:cNvPr>
          <p:cNvSpPr/>
          <p:nvPr/>
        </p:nvSpPr>
        <p:spPr>
          <a:xfrm flipH="1">
            <a:off x="46443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44DD1081-33A4-746F-4298-D4484D631B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54708" y="1894464"/>
            <a:ext cx="2217921" cy="289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FAE2FB2-6678-6843-E767-73C17C2B9061}"/>
              </a:ext>
            </a:extLst>
          </p:cNvPr>
          <p:cNvSpPr txBox="1"/>
          <p:nvPr/>
        </p:nvSpPr>
        <p:spPr>
          <a:xfrm>
            <a:off x="4277859" y="2344877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84D4193C-AAD2-1D39-87C7-DA85B7B9824A}"/>
              </a:ext>
            </a:extLst>
          </p:cNvPr>
          <p:cNvSpPr/>
          <p:nvPr/>
        </p:nvSpPr>
        <p:spPr>
          <a:xfrm flipH="1">
            <a:off x="4071962" y="2237700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5B5B4D1-1DC6-3EE0-AE63-3334C4E15881}"/>
              </a:ext>
            </a:extLst>
          </p:cNvPr>
          <p:cNvSpPr txBox="1"/>
          <p:nvPr/>
        </p:nvSpPr>
        <p:spPr>
          <a:xfrm>
            <a:off x="2698738" y="1099796"/>
            <a:ext cx="781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6CE289D-7A2F-047F-AFED-BF7715538DFF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4432B28-EAFF-AEF1-83D5-7E85F20162F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40728B3-343D-5EC6-B9B8-ACEB5BFE26A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115EC85-EB06-8996-67FF-D9CE9B2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5AD3A40-2B2A-2446-9079-4393A91C416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57C9CC5-5CF3-CE3D-40BF-F301F12692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AED688-D28C-2846-4092-A170E206C24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DD7748C-3EC3-9B4D-47E0-44788245B6EA}"/>
              </a:ext>
            </a:extLst>
          </p:cNvPr>
          <p:cNvGrpSpPr/>
          <p:nvPr/>
        </p:nvGrpSpPr>
        <p:grpSpPr>
          <a:xfrm rot="9506957">
            <a:off x="469979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45EBD39-8722-18FB-BCBE-D7BEC2D63EFE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E0E51FA-518D-6D69-A65F-AEC38A4AED6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64C0091-BF2B-2A6D-AD49-99A39FEFAD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5FA471-423E-23AE-812F-777A1282AB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48DB2B3-7535-0049-FAF0-764DD9FFA37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B8ED2A5-8BAE-CA74-4905-E877EC4998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1AB6C53-4463-2395-F7FD-9523C72F4F30}"/>
              </a:ext>
            </a:extLst>
          </p:cNvPr>
          <p:cNvGrpSpPr/>
          <p:nvPr/>
        </p:nvGrpSpPr>
        <p:grpSpPr>
          <a:xfrm rot="5400000">
            <a:off x="1791961" y="300460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6BCAD57-F391-BDE8-8392-8829D729066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97407F-FF26-B541-CF8A-248BA116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785864-339D-B3CE-2999-3A9E3D6BA8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E8BDB60-DFF3-DDDB-7D4D-60F11120879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32E152A-360E-8F52-A106-ABE7A4EAB1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25E405B-CE9A-CDB5-3599-14EB151EC5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695FBC-BF10-00BE-E1BA-D8255D0C574B}"/>
              </a:ext>
            </a:extLst>
          </p:cNvPr>
          <p:cNvGrpSpPr/>
          <p:nvPr/>
        </p:nvGrpSpPr>
        <p:grpSpPr>
          <a:xfrm rot="11516355">
            <a:off x="610859" y="41853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FB11A3-895D-2986-1DE2-116F47839E9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91AAC4C-8400-EBEF-82FF-268B0E4771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4D2B51-E915-C193-ED5B-E1B3E5524B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A92E799-6759-811F-084E-62DC309F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D24D6D-EF5C-46A6-73A4-6AA8786A18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EE7583-9419-8356-5394-24A14AA9A9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DADF74F-9052-7ADE-D181-520A66E85165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2EFD2C-8DBC-AA8A-5024-AFAF2D96DE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3F74A54-1DB3-B1FE-9176-930CD446F1AC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FF62207-2A95-4558-D10D-C10D596A048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BA29C40-2432-47FC-C8D7-083DFFEFD0F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2197C8-D2A7-2055-BE7E-5B3E4B8480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A10B33-3447-2DF0-9DD2-74DD2BD2025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F4080F-F748-7571-2B5E-9511381078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D99EFB-032C-48A7-2EB5-B6716838914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717D2934-D6F8-AD9A-1819-948E393B5649}"/>
              </a:ext>
            </a:extLst>
          </p:cNvPr>
          <p:cNvSpPr txBox="1"/>
          <p:nvPr/>
        </p:nvSpPr>
        <p:spPr>
          <a:xfrm>
            <a:off x="8762758" y="1110947"/>
            <a:ext cx="3231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learned, and actually observed, dependency paths:</a:t>
            </a:r>
          </a:p>
          <a:p>
            <a:pPr marL="342900" indent="-342900">
              <a:buAutoNum type="arabicPeriod"/>
            </a:pPr>
            <a:r>
              <a:rPr lang="en-US" sz="1400" dirty="0"/>
              <a:t>EOU • T2, where T2 is T1-aware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T1, where T1 is T2-aware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 • T2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split attention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note: consider variations of T1/T2 awareness or not awareness in this case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59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76B12-9228-D360-B203-44674A412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08C4D325-E84C-18CF-3DDA-B6B0E6BA7846}"/>
              </a:ext>
            </a:extLst>
          </p:cNvPr>
          <p:cNvSpPr txBox="1"/>
          <p:nvPr/>
        </p:nvSpPr>
        <p:spPr>
          <a:xfrm>
            <a:off x="1774966" y="277593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1D61353-F4F8-0C4D-3C9F-C64E774890E2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4CBF23-594D-74DB-129F-F662C6C8D497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452528C-9819-3516-9FEA-9C0457A7CB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22FAE4-433E-FF26-3765-831087278BB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6D48721-A679-CEB9-4B3A-F6811B62BA8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649F31-03E6-D0B2-01D4-54208A843C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F4D1EA-B8C4-BCFC-6147-74CA45F9397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3FFA270-1274-90C8-F550-F535E39CE9CB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FAF46A-D2A2-B249-7780-C4DA2360FD80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8C04CC-9CDD-E9B4-D1A3-08D6CD15D48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0196B6-4F85-734A-8E42-438456C26C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6B22A3C-8DCE-6A22-2B5D-A6A2F762B24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0F24B36-4519-5A09-EA85-E5B413D8960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0733B1F-BFA7-C8EC-5532-ADA536099EB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238E560-BE3B-37B2-BD12-B0014E6F50E8}"/>
              </a:ext>
            </a:extLst>
          </p:cNvPr>
          <p:cNvGrpSpPr/>
          <p:nvPr/>
        </p:nvGrpSpPr>
        <p:grpSpPr>
          <a:xfrm rot="19524064">
            <a:off x="461579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BD14F2A-1421-2452-66EC-72397F5E186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CB4848-C288-E0A0-C3EE-D3E8BE8508D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2837459-89C0-9735-07A6-DF65BD7406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FF0E977-56BB-8A4E-936A-3A4060EDF7D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5D46688-BD5B-3A6F-1753-B77E992E238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4E1D05A-92AB-5AD2-9F4C-120964E7010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D425471-5950-6A2D-B631-F025DACE036E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6A890-CA16-3C32-666A-40259A87B386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361F402-C13C-FBC4-B15E-13E74524C041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7F39F1B-A7FB-43BA-E138-126167B54517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5416F3-7867-1F4F-AB2B-2B4D4081438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C8E0799-52D1-FFF6-9BBF-D683FA5078A0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AC7E72-B950-0F0B-8276-9EEBEAE194F9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88EAE6-8AC0-4062-A7D8-9B6EFBC960E2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8F2C2F-4AE2-CB6A-CEF2-E557849EF819}"/>
              </a:ext>
            </a:extLst>
          </p:cNvPr>
          <p:cNvSpPr txBox="1"/>
          <p:nvPr/>
        </p:nvSpPr>
        <p:spPr>
          <a:xfrm>
            <a:off x="451735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0483673-CC73-F3A1-D289-30485717B507}"/>
              </a:ext>
            </a:extLst>
          </p:cNvPr>
          <p:cNvSpPr txBox="1"/>
          <p:nvPr/>
        </p:nvSpPr>
        <p:spPr>
          <a:xfrm>
            <a:off x="560666" y="43477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F353CDE-E6C7-CBD6-9F8E-145180374A22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3B4ABD-3770-3613-5701-24EDC72155E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329B40D-0E9C-EF9A-8EA3-4DB85E6C5D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FAF1C93-B1A5-0CB3-0220-9A33A24735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DCC79C9-3B7F-A3E4-7C4D-CE3FD7647ED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A97059E-9476-3390-8AF2-581A9BD501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43848F2-E06D-AF30-946C-C451FD8C1B3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928A0D2-C5B2-01B4-0427-B44204ADAF03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034566A3-E033-C129-78DD-8095D016F7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3079" y="5286815"/>
            <a:ext cx="1020141" cy="755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A595C17-BF35-32AE-277A-F2C06F975991}"/>
              </a:ext>
            </a:extLst>
          </p:cNvPr>
          <p:cNvSpPr txBox="1"/>
          <p:nvPr/>
        </p:nvSpPr>
        <p:spPr>
          <a:xfrm>
            <a:off x="275831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DA97011-81FC-453D-0264-47F1F5A979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38717" y="5160561"/>
            <a:ext cx="1052733" cy="76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57268CF-AEBA-1426-963C-B903551DE5F2}"/>
              </a:ext>
            </a:extLst>
          </p:cNvPr>
          <p:cNvSpPr txBox="1"/>
          <p:nvPr/>
        </p:nvSpPr>
        <p:spPr>
          <a:xfrm>
            <a:off x="757145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CBF1A1-1362-A3EF-CF0E-75704B1C7061}"/>
              </a:ext>
            </a:extLst>
          </p:cNvPr>
          <p:cNvSpPr txBox="1"/>
          <p:nvPr/>
        </p:nvSpPr>
        <p:spPr>
          <a:xfrm>
            <a:off x="4967715" y="3193124"/>
            <a:ext cx="875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57E229F9-D17D-1B56-690F-63468347BA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3972FA-613F-3327-BA82-08970B3A0E40}"/>
              </a:ext>
            </a:extLst>
          </p:cNvPr>
          <p:cNvSpPr txBox="1"/>
          <p:nvPr/>
        </p:nvSpPr>
        <p:spPr>
          <a:xfrm>
            <a:off x="2090481" y="3116181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7C9AD948-5026-64F9-770C-FFFAD387AB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8557" y="4587289"/>
            <a:ext cx="2373539" cy="1211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F58564B-05B2-9E00-F117-E31E7D038B3F}"/>
              </a:ext>
            </a:extLst>
          </p:cNvPr>
          <p:cNvSpPr txBox="1"/>
          <p:nvPr/>
        </p:nvSpPr>
        <p:spPr>
          <a:xfrm>
            <a:off x="1981676" y="4908869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D436A5B-4625-5A62-9ED7-41500546B4BA}"/>
              </a:ext>
            </a:extLst>
          </p:cNvPr>
          <p:cNvSpPr txBox="1"/>
          <p:nvPr/>
        </p:nvSpPr>
        <p:spPr>
          <a:xfrm>
            <a:off x="50026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D13994-715F-91DE-A837-3AB222226F54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1EE51D6F-062B-34D7-CB39-E37FAA9F5585}"/>
              </a:ext>
            </a:extLst>
          </p:cNvPr>
          <p:cNvCxnSpPr>
            <a:cxnSpLocks/>
            <a:endCxn id="167" idx="0"/>
          </p:cNvCxnSpPr>
          <p:nvPr/>
        </p:nvCxnSpPr>
        <p:spPr>
          <a:xfrm flipV="1">
            <a:off x="689469" y="3802803"/>
            <a:ext cx="632674" cy="38033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2E36454-7322-4704-5509-2598BE09480E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4" y="3802803"/>
            <a:ext cx="1104609" cy="435480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2D0DAABB-BB90-7CAB-F84E-E0112774B66A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6254" y="3410749"/>
            <a:ext cx="300770" cy="268992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B4D9CD3-B655-B4A3-9299-EB63E2C3D870}"/>
              </a:ext>
            </a:extLst>
          </p:cNvPr>
          <p:cNvSpPr txBox="1"/>
          <p:nvPr/>
        </p:nvSpPr>
        <p:spPr>
          <a:xfrm>
            <a:off x="372591" y="360335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F054F70-0E9E-89C5-3AAE-3539907B726C}"/>
              </a:ext>
            </a:extLst>
          </p:cNvPr>
          <p:cNvSpPr txBox="1"/>
          <p:nvPr/>
        </p:nvSpPr>
        <p:spPr>
          <a:xfrm>
            <a:off x="5056158" y="1669864"/>
            <a:ext cx="8940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2D8DAE61-D35C-2EF0-C62D-8FCE60228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204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A1C7D089-ED67-F2A2-05AE-0BD040E61C7C}"/>
              </a:ext>
            </a:extLst>
          </p:cNvPr>
          <p:cNvSpPr txBox="1"/>
          <p:nvPr/>
        </p:nvSpPr>
        <p:spPr>
          <a:xfrm>
            <a:off x="537676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8CD5E0-7B74-63EB-DAEA-30C964F10E5C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463E8B2-E7F9-926F-7433-34D4924A20E5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A5F308C-A719-B933-2DFC-9322EFA11ED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DB6B763-C01C-28C5-2440-3AC5B109A3A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5161DBE-A20A-A698-8CA4-57F1D1ED379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6D47E28-23E3-F51C-A38F-8A075176E77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E9E07DD-C36E-B948-6EB5-E82A92E675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E4F7C65-CCD0-523D-4F75-2B0C56D7C367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3AF68375-8A56-7501-9AA0-9050B102DB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826113F9-BCC3-A6F2-BD40-D09C4A5F6AFB}"/>
              </a:ext>
            </a:extLst>
          </p:cNvPr>
          <p:cNvSpPr/>
          <p:nvPr/>
        </p:nvSpPr>
        <p:spPr>
          <a:xfrm flipH="1">
            <a:off x="1591772" y="260366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5AD59BA-9351-A6F8-A603-AC0EC86C6A24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6C12837C-15F9-BEB4-8349-4AC33A3345C6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4B3A220A-8E8B-D912-703E-DA7D5DF6AC4E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9" y="1296863"/>
            <a:ext cx="1374463" cy="457470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DEE173D-6BEC-1993-C56B-3BCE91D2C507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F17AEAB-E813-0E6E-C3E8-AC2272E1F2D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289774C-9594-08B9-45A4-D92AF7DA43E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2387D61-3CBE-CC43-8E9C-5105F05824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2CF2EEC-C323-41B8-EA7F-53433BF3D7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1BE54E0-7A2A-24D7-D0CA-C5DAFFA5FA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CAE346-0944-A7CA-BBFF-6925C8F8355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C346FEEF-274D-83CE-98AD-15F778635D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891686C6-80E8-43D0-4530-0BFD285A04ED}"/>
              </a:ext>
            </a:extLst>
          </p:cNvPr>
          <p:cNvSpPr/>
          <p:nvPr/>
        </p:nvSpPr>
        <p:spPr>
          <a:xfrm flipH="1">
            <a:off x="517087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710C5E-802F-10D7-8E0D-8D4ED3A7F089}"/>
              </a:ext>
            </a:extLst>
          </p:cNvPr>
          <p:cNvSpPr/>
          <p:nvPr/>
        </p:nvSpPr>
        <p:spPr>
          <a:xfrm flipH="1">
            <a:off x="551248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9B6D4BBE-5BBA-458B-204F-8F8013947429}"/>
              </a:ext>
            </a:extLst>
          </p:cNvPr>
          <p:cNvSpPr/>
          <p:nvPr/>
        </p:nvSpPr>
        <p:spPr>
          <a:xfrm flipH="1">
            <a:off x="257511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4A30DB5B-CB0F-D500-9B6E-817345370FED}"/>
              </a:ext>
            </a:extLst>
          </p:cNvPr>
          <p:cNvSpPr/>
          <p:nvPr/>
        </p:nvSpPr>
        <p:spPr>
          <a:xfrm flipH="1">
            <a:off x="1775779" y="4801692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8BE45AD0-4664-CE1B-E8BA-EC500C168E58}"/>
              </a:ext>
            </a:extLst>
          </p:cNvPr>
          <p:cNvSpPr/>
          <p:nvPr/>
        </p:nvSpPr>
        <p:spPr>
          <a:xfrm flipH="1">
            <a:off x="47967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8C29034-1176-C8ED-B343-8ABD40103CB8}"/>
              </a:ext>
            </a:extLst>
          </p:cNvPr>
          <p:cNvSpPr txBox="1"/>
          <p:nvPr/>
        </p:nvSpPr>
        <p:spPr>
          <a:xfrm>
            <a:off x="4100417" y="2313678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F9D37FC9-ED40-26C1-589D-2F80C72C1ECF}"/>
              </a:ext>
            </a:extLst>
          </p:cNvPr>
          <p:cNvSpPr/>
          <p:nvPr/>
        </p:nvSpPr>
        <p:spPr>
          <a:xfrm flipH="1">
            <a:off x="3894520" y="2206501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FC4B9F6-AE78-F65E-B0BC-27E0DD9BB4F2}"/>
              </a:ext>
            </a:extLst>
          </p:cNvPr>
          <p:cNvSpPr txBox="1"/>
          <p:nvPr/>
        </p:nvSpPr>
        <p:spPr>
          <a:xfrm>
            <a:off x="2698738" y="1099796"/>
            <a:ext cx="781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D79795E-984F-B773-1C82-6A0EE1D71BD6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94EAE8A-71F1-BD8B-8E21-644DECFF1BF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2452349-65F0-DB62-238C-D3C60DBCB74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F8FC45D-6224-B8B8-8836-D0E198AD6FF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276235-5191-D6D1-1DD6-05AA757A3C3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EC3D97E-F6BB-7678-60A9-031787CD9C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9A9AD62-532D-6119-9035-1A176C55D84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D2E8F63-CC0E-4C6A-D9AB-ECC23B059321}"/>
              </a:ext>
            </a:extLst>
          </p:cNvPr>
          <p:cNvGrpSpPr/>
          <p:nvPr/>
        </p:nvGrpSpPr>
        <p:grpSpPr>
          <a:xfrm rot="9506957">
            <a:off x="499443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4E8F4D1-8BF9-5D3C-F763-C691D5D7EDA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AB49F80-B155-684D-25C6-C902023A85E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6760462-22F9-84B4-429C-74001D60A6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73710B9-6742-7C21-60CD-92083551EC2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AF050E9-6679-4DA1-27CB-CFD89C14AD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73B2C2A-D26A-4DE7-ADCC-6AC0BEB364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5289B8-F8D3-60CB-0804-1ED264D95F99}"/>
              </a:ext>
            </a:extLst>
          </p:cNvPr>
          <p:cNvGrpSpPr/>
          <p:nvPr/>
        </p:nvGrpSpPr>
        <p:grpSpPr>
          <a:xfrm rot="5669119">
            <a:off x="1761481" y="303508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74B8166-BED2-2441-F4A7-7F04CBDC362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E4EFED5-65A7-69C6-230E-921CD35A1DF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6B184AC-CC9E-7783-70E6-67ECCA0875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3D6E370-9338-0C5D-892F-C638A590D1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562AD1F-34DD-8744-F5BF-B87F2A1DA0A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AF30D67-00D6-A425-BADF-CB64781E8A7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7264ED3-19F8-3764-0F96-05B046611520}"/>
              </a:ext>
            </a:extLst>
          </p:cNvPr>
          <p:cNvGrpSpPr/>
          <p:nvPr/>
        </p:nvGrpSpPr>
        <p:grpSpPr>
          <a:xfrm rot="11516355">
            <a:off x="498945" y="41961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7239B40-A74C-990D-5D8D-DE9667D14A4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D3AD11-73C2-5542-68D4-0DA0A90120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C8A756E-B177-EAE8-22C6-35E1602B3F2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6ACD211-834C-8BFA-31FB-D7412C8E90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01E7144-178A-8E9C-602A-A2BDDC335E5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60F76-0542-6F66-8F14-B9726972AD6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224B86A-0BBA-EAEC-6AAB-44AFF0A00D42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0E4771-2AEC-5CBB-17A7-D884DF52E3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49C1A0E-1559-BAD7-ED2F-6FD6357DE904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67CC7FD-8BB4-54DF-EBF2-1A320A9A369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93C330B-F6F1-8838-B294-1D1C19EA6E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63FD72F-89A4-384E-D6AD-A68C6EC152C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EEFB725-A254-3969-994A-A39CF9B135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B6F0D3F-9BB2-D6C4-90D2-1BC5C1C57BE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DF5ACC9-F9FC-50DB-B3EA-74142C94855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2B1242-BE02-6B6D-E51E-992A1034B744}"/>
              </a:ext>
            </a:extLst>
          </p:cNvPr>
          <p:cNvSpPr txBox="1"/>
          <p:nvPr/>
        </p:nvSpPr>
        <p:spPr>
          <a:xfrm>
            <a:off x="3542312" y="5187032"/>
            <a:ext cx="4197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01296F-5651-6892-0C0A-68CAD539D0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3908" y="4983999"/>
            <a:ext cx="1254081" cy="563610"/>
          </a:xfrm>
          <a:prstGeom prst="curvedConnector3">
            <a:avLst>
              <a:gd name="adj1" fmla="val 20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A1FB4587-D431-D5AE-6356-81EFA0B0DECB}"/>
              </a:ext>
            </a:extLst>
          </p:cNvPr>
          <p:cNvSpPr/>
          <p:nvPr/>
        </p:nvSpPr>
        <p:spPr>
          <a:xfrm flipH="1">
            <a:off x="3359119" y="4984380"/>
            <a:ext cx="228600" cy="30738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B34ED-83EA-EA4D-8D46-1F635EA76010}"/>
              </a:ext>
            </a:extLst>
          </p:cNvPr>
          <p:cNvSpPr txBox="1"/>
          <p:nvPr/>
        </p:nvSpPr>
        <p:spPr>
          <a:xfrm>
            <a:off x="1353959" y="4444328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5CB796-1241-A8C0-120D-ADF3D247ECDA}"/>
              </a:ext>
            </a:extLst>
          </p:cNvPr>
          <p:cNvGrpSpPr/>
          <p:nvPr/>
        </p:nvGrpSpPr>
        <p:grpSpPr>
          <a:xfrm rot="10175099">
            <a:off x="1288996" y="4257507"/>
            <a:ext cx="80433" cy="524933"/>
            <a:chOff x="876300" y="3429000"/>
            <a:chExt cx="279400" cy="19812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A0FAFF-6073-EA55-B591-E5741A72CDB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FF3A8F-C554-E6F2-D02A-1660B83F78B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AC03D2-D86D-D514-BFFB-1B85D5D8D46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126DD6-8E2A-2209-63D8-EC43F4E5D12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A574C2-9D63-8FF2-2A77-75617A5308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3C73E8-3ACD-DCAB-80C3-2BA321CFFB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5F25245-E0F4-3185-B1AA-87D4B1E793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855" y="4964714"/>
            <a:ext cx="1020141" cy="533368"/>
          </a:xfrm>
          <a:prstGeom prst="curvedConnector3">
            <a:avLst>
              <a:gd name="adj1" fmla="val 215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0745C1-6CF1-83C8-3436-4500A07B2A67}"/>
              </a:ext>
            </a:extLst>
          </p:cNvPr>
          <p:cNvSpPr txBox="1"/>
          <p:nvPr/>
        </p:nvSpPr>
        <p:spPr>
          <a:xfrm>
            <a:off x="1501265" y="5199520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6A53EC1-80D5-65A4-90EA-662A4C90AA6C}"/>
              </a:ext>
            </a:extLst>
          </p:cNvPr>
          <p:cNvSpPr/>
          <p:nvPr/>
        </p:nvSpPr>
        <p:spPr>
          <a:xfrm flipH="1">
            <a:off x="1295368" y="509234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CFE7EDD0-4D05-1CD7-31BD-F5D3612870EA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689469" y="3854844"/>
            <a:ext cx="2306842" cy="3815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61AB1FCE-DF82-4F4D-95DA-8E1CFFBCC8A0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>
            <a:off x="2996311" y="3854844"/>
            <a:ext cx="313310" cy="30307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EE79F5-91EE-D8D1-DD62-CBC92F5CC6FE}"/>
              </a:ext>
            </a:extLst>
          </p:cNvPr>
          <p:cNvSpPr txBox="1"/>
          <p:nvPr/>
        </p:nvSpPr>
        <p:spPr>
          <a:xfrm>
            <a:off x="3564928" y="3147871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value</a:t>
            </a:r>
            <a:br>
              <a:rPr lang="en-US" sz="1200" dirty="0"/>
            </a:br>
            <a:r>
              <a:rPr lang="en-US" sz="1200" b="1" dirty="0"/>
              <a:t>T2-aware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92D6CC1-6DF5-2EA5-22E8-0ACBA8FB0527}"/>
              </a:ext>
            </a:extLst>
          </p:cNvPr>
          <p:cNvGrpSpPr/>
          <p:nvPr/>
        </p:nvGrpSpPr>
        <p:grpSpPr>
          <a:xfrm rot="5137578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2658C1B-CA6B-D4CD-150B-4E0C35EFFEC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84EED21-AA09-5015-B911-4D03D739F4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D7C61B3-996C-586F-097A-80D49E60BA5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9E1AE-503E-2861-B56F-97CF5B4E4C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39AE264-A21E-3CC8-41EC-10B2E971AA1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67B2E2A-31AC-A56A-1008-21E6C1D7D41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7D8A441-956A-B353-8045-D65448EFDA1C}"/>
              </a:ext>
            </a:extLst>
          </p:cNvPr>
          <p:cNvSpPr/>
          <p:nvPr/>
        </p:nvSpPr>
        <p:spPr>
          <a:xfrm flipV="1">
            <a:off x="2932801" y="3747671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3461878E-CAD4-18CA-F3FA-587AA80913F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 flipH="1" flipV="1">
            <a:off x="2942236" y="3465158"/>
            <a:ext cx="336588" cy="228439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5DB83F-7FF5-F291-9A3A-87C392237C66}"/>
              </a:ext>
            </a:extLst>
          </p:cNvPr>
          <p:cNvGrpSpPr/>
          <p:nvPr/>
        </p:nvGrpSpPr>
        <p:grpSpPr>
          <a:xfrm rot="16474608">
            <a:off x="3294025" y="3096990"/>
            <a:ext cx="80433" cy="524933"/>
            <a:chOff x="876300" y="3429000"/>
            <a:chExt cx="279400" cy="1981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02242B-5057-74D3-56E9-3A908ED975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BF260D-07FF-7FEA-1714-CF9D8A1C824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6D8AE1-7188-6BD9-3A03-8BFB38D456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2632EE5-C64D-60E8-13B5-BB0921BD27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B71C8-00B4-9C0E-31C5-985396CED6F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B64FC2-4A72-7E89-5796-AD32C56F884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8689227-9E5F-AED5-0344-EE197A413CC8}"/>
              </a:ext>
            </a:extLst>
          </p:cNvPr>
          <p:cNvGrpSpPr/>
          <p:nvPr/>
        </p:nvGrpSpPr>
        <p:grpSpPr>
          <a:xfrm rot="9268224">
            <a:off x="3021345" y="1646553"/>
            <a:ext cx="80433" cy="524933"/>
            <a:chOff x="876300" y="3429000"/>
            <a:chExt cx="279400" cy="19812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052EB40-ED98-BD33-A264-B9B099A60D3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6F9622C-43D3-4BC5-807F-9687D80587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9688D3A-DAFF-B8FD-70FC-9EE1D1B6A7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3031F0-6A10-F4EC-C617-1004DE5F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3B375DD-54CA-FA21-F7AA-CCA4101763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94DB67-1DFF-D445-1DBB-200A92428F4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A4D918EF-0B93-A4DD-9B1C-C3749204E12F}"/>
              </a:ext>
            </a:extLst>
          </p:cNvPr>
          <p:cNvSpPr txBox="1"/>
          <p:nvPr/>
        </p:nvSpPr>
        <p:spPr>
          <a:xfrm>
            <a:off x="3102823" y="171284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07B487-EC7F-5A64-90F6-9E1A25C600C9}"/>
              </a:ext>
            </a:extLst>
          </p:cNvPr>
          <p:cNvSpPr txBox="1"/>
          <p:nvPr/>
        </p:nvSpPr>
        <p:spPr>
          <a:xfrm>
            <a:off x="3467225" y="2770234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50" name="Curved Connector 149">
            <a:extLst>
              <a:ext uri="{FF2B5EF4-FFF2-40B4-BE49-F238E27FC236}">
                <a16:creationId xmlns:a16="http://schemas.microsoft.com/office/drawing/2014/main" id="{25FF502A-7177-0498-CB18-49D3FAF004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46072" y="2569054"/>
            <a:ext cx="1079364" cy="3223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Cube 150">
            <a:extLst>
              <a:ext uri="{FF2B5EF4-FFF2-40B4-BE49-F238E27FC236}">
                <a16:creationId xmlns:a16="http://schemas.microsoft.com/office/drawing/2014/main" id="{78C2D935-1465-E7F1-B13F-77DFC213DD4F}"/>
              </a:ext>
            </a:extLst>
          </p:cNvPr>
          <p:cNvSpPr/>
          <p:nvPr/>
        </p:nvSpPr>
        <p:spPr>
          <a:xfrm flipH="1">
            <a:off x="3284031" y="2597968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0B96D37-5A26-A5E7-BFCF-45EDA312B729}"/>
              </a:ext>
            </a:extLst>
          </p:cNvPr>
          <p:cNvSpPr/>
          <p:nvPr/>
        </p:nvSpPr>
        <p:spPr>
          <a:xfrm flipV="1">
            <a:off x="3755031" y="1188889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15F3D36D-96BC-E9FD-BC31-6AC21551E5B9}"/>
              </a:ext>
            </a:extLst>
          </p:cNvPr>
          <p:cNvCxnSpPr>
            <a:cxnSpLocks/>
            <a:endCxn id="156" idx="0"/>
          </p:cNvCxnSpPr>
          <p:nvPr/>
        </p:nvCxnSpPr>
        <p:spPr>
          <a:xfrm flipV="1">
            <a:off x="3045544" y="1296062"/>
            <a:ext cx="772997" cy="40194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DF20E0DF-50CD-FE5F-5842-DFE4116FD9FC}"/>
              </a:ext>
            </a:extLst>
          </p:cNvPr>
          <p:cNvCxnSpPr>
            <a:cxnSpLocks/>
            <a:endCxn id="156" idx="0"/>
          </p:cNvCxnSpPr>
          <p:nvPr/>
        </p:nvCxnSpPr>
        <p:spPr>
          <a:xfrm rot="10800000">
            <a:off x="3818541" y="1296063"/>
            <a:ext cx="1054440" cy="397613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6A3D3179-08C2-42DE-C7AD-617ECFD28724}"/>
              </a:ext>
            </a:extLst>
          </p:cNvPr>
          <p:cNvCxnSpPr>
            <a:cxnSpLocks/>
            <a:stCxn id="156" idx="2"/>
          </p:cNvCxnSpPr>
          <p:nvPr/>
        </p:nvCxnSpPr>
        <p:spPr>
          <a:xfrm rot="5400000" flipH="1" flipV="1">
            <a:off x="3711928" y="938778"/>
            <a:ext cx="356725" cy="143498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FFD8097-9B43-9771-8C20-51514D068516}"/>
              </a:ext>
            </a:extLst>
          </p:cNvPr>
          <p:cNvSpPr txBox="1"/>
          <p:nvPr/>
        </p:nvSpPr>
        <p:spPr>
          <a:xfrm>
            <a:off x="6592092" y="1545860"/>
            <a:ext cx="2277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In this case, T2 key, T1 key, and EOU query are all aligned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80B867D-F7B4-514E-1609-C58C1A9BE1B6}"/>
              </a:ext>
            </a:extLst>
          </p:cNvPr>
          <p:cNvSpPr txBox="1"/>
          <p:nvPr/>
        </p:nvSpPr>
        <p:spPr>
          <a:xfrm>
            <a:off x="4335770" y="469402"/>
            <a:ext cx="13958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  <a:br>
              <a:rPr lang="en-US" sz="1200" dirty="0"/>
            </a:br>
            <a:r>
              <a:rPr lang="en-US" sz="1200" b="1" dirty="0"/>
              <a:t>T2- and T1- aware</a:t>
            </a:r>
          </a:p>
        </p:txBody>
      </p: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7D3FCD4E-99B6-C1BC-532C-BB7EBD2A8B01}"/>
              </a:ext>
            </a:extLst>
          </p:cNvPr>
          <p:cNvCxnSpPr>
            <a:cxnSpLocks/>
          </p:cNvCxnSpPr>
          <p:nvPr/>
        </p:nvCxnSpPr>
        <p:spPr>
          <a:xfrm flipV="1">
            <a:off x="2959882" y="5181456"/>
            <a:ext cx="1100891" cy="787128"/>
          </a:xfrm>
          <a:prstGeom prst="curvedConnector3">
            <a:avLst>
              <a:gd name="adj1" fmla="val 101682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E93153E4-87BE-B71D-FCCF-77A4BEE01D9F}"/>
              </a:ext>
            </a:extLst>
          </p:cNvPr>
          <p:cNvSpPr txBox="1"/>
          <p:nvPr/>
        </p:nvSpPr>
        <p:spPr>
          <a:xfrm>
            <a:off x="4362786" y="5085980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66" name="Cube 265">
            <a:extLst>
              <a:ext uri="{FF2B5EF4-FFF2-40B4-BE49-F238E27FC236}">
                <a16:creationId xmlns:a16="http://schemas.microsoft.com/office/drawing/2014/main" id="{F67805B3-3DB9-AFB8-4628-2B1131646ABC}"/>
              </a:ext>
            </a:extLst>
          </p:cNvPr>
          <p:cNvSpPr/>
          <p:nvPr/>
        </p:nvSpPr>
        <p:spPr>
          <a:xfrm flipH="1">
            <a:off x="4156889" y="49788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961CEC7F-7F71-FE42-D2C8-CCD7F84B9C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42998" y="3955640"/>
            <a:ext cx="1734531" cy="7162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E3ADF15-391F-1D00-564D-ABEC5A4AF136}"/>
              </a:ext>
            </a:extLst>
          </p:cNvPr>
          <p:cNvSpPr txBox="1"/>
          <p:nvPr/>
        </p:nvSpPr>
        <p:spPr>
          <a:xfrm>
            <a:off x="3486766" y="3672935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attn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B84E9-FE0C-162A-39E1-3E6878F25639}"/>
              </a:ext>
            </a:extLst>
          </p:cNvPr>
          <p:cNvSpPr txBox="1"/>
          <p:nvPr/>
        </p:nvSpPr>
        <p:spPr>
          <a:xfrm>
            <a:off x="3419310" y="4381142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query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6A6272-90DB-81AA-CC4A-B542FE2D5E95}"/>
              </a:ext>
            </a:extLst>
          </p:cNvPr>
          <p:cNvGrpSpPr/>
          <p:nvPr/>
        </p:nvGrpSpPr>
        <p:grpSpPr>
          <a:xfrm rot="10175099">
            <a:off x="3354347" y="4194321"/>
            <a:ext cx="80433" cy="524933"/>
            <a:chOff x="876300" y="3429000"/>
            <a:chExt cx="279400" cy="1981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10BCE09-1B56-E5D8-4C0E-BA40FC603A9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D41E0B9-3ECE-6AD9-2DCF-2514E48B232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E74911-7DE0-F5FD-F6E1-4AC25275C32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F2D7CD-A941-D2C3-AAED-444A25F2D83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8C69FF9-CBFF-250C-6069-707DF2F48E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89E9E0-7D83-E158-BB0D-3241002D64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705DAE-A244-623C-2A66-FA0EFA2B1582}"/>
              </a:ext>
            </a:extLst>
          </p:cNvPr>
          <p:cNvGrpSpPr/>
          <p:nvPr/>
        </p:nvGrpSpPr>
        <p:grpSpPr>
          <a:xfrm rot="16200000">
            <a:off x="3146910" y="3528446"/>
            <a:ext cx="80433" cy="524933"/>
            <a:chOff x="876300" y="3429000"/>
            <a:chExt cx="279400" cy="19812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E2C38D-4D6A-5BB7-021D-0C569987A06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02F477-E7F5-DE65-3D41-6E1387B889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315ACB9-BD96-17C9-90EA-B169989E162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755B583-DFDB-AB95-5E6B-D5DF50D97E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AE90FE-B723-1D9C-1080-70321B6A977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693AFB-D134-9F08-C58B-441DA9F9F1B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571E62DE-F5D3-8FE6-E46B-37A758B161A8}"/>
              </a:ext>
            </a:extLst>
          </p:cNvPr>
          <p:cNvSpPr txBox="1"/>
          <p:nvPr/>
        </p:nvSpPr>
        <p:spPr>
          <a:xfrm>
            <a:off x="1762995" y="915026"/>
            <a:ext cx="9750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evenly split attention </a:t>
            </a:r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61896B93-40D6-B23C-8EA3-6100749D63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83359" y="1823115"/>
            <a:ext cx="2269206" cy="3807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62A76F24-9B7E-C64D-8238-1976359AD9AF}"/>
              </a:ext>
            </a:extLst>
          </p:cNvPr>
          <p:cNvSpPr txBox="1"/>
          <p:nvPr/>
        </p:nvSpPr>
        <p:spPr>
          <a:xfrm>
            <a:off x="5341187" y="3631864"/>
            <a:ext cx="14547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identical T2 and T1 representations at this layer</a:t>
            </a:r>
          </a:p>
        </p:txBody>
      </p:sp>
    </p:spTree>
    <p:extLst>
      <p:ext uri="{BB962C8B-B14F-4D97-AF65-F5344CB8AC3E}">
        <p14:creationId xmlns:p14="http://schemas.microsoft.com/office/powerpoint/2010/main" val="130839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70D1-4F99-8612-B6E6-1AE8D102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- 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CFAD-7BB6-5062-DD25-32343272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 warm up for a few iterations, then take unions of attentions</a:t>
            </a:r>
          </a:p>
          <a:p>
            <a:r>
              <a:rPr lang="en-US" dirty="0"/>
              <a:t>multi-head, by groups. Take union of groups of attentions. When attentions develop to &gt;0.5, start phase out all but 1 head in such groups each group</a:t>
            </a:r>
          </a:p>
          <a:p>
            <a:pPr lvl="1"/>
            <a:r>
              <a:rPr lang="en-US" dirty="0"/>
              <a:t>intuition:</a:t>
            </a:r>
          </a:p>
          <a:p>
            <a:pPr lvl="2"/>
            <a:r>
              <a:rPr lang="en-US" dirty="0"/>
              <a:t>in the initial, warmup phase all information paths will develop in all heads because of the union of attentions</a:t>
            </a:r>
          </a:p>
          <a:p>
            <a:pPr lvl="2"/>
            <a:r>
              <a:rPr lang="en-US" dirty="0"/>
              <a:t>Once strong, consistent attentions develop, start gradual phase out by shifting “weight” onto 1 head in the group. Once it develops self-sufficiency (no dependency on other group), other groups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15510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D012-8030-0256-46A2-610B2F46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2b:</a:t>
            </a:r>
            <a:br>
              <a:rPr lang="en-US" dirty="0"/>
            </a:br>
            <a:r>
              <a:rPr lang="en-US" dirty="0"/>
              <a:t>Temperature-annealed softmax in attention mechanism of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3AE6-C94F-891D-EB6E-023AC003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start with small temperatures (to allow all information flow paths ”develop”)</a:t>
            </a:r>
          </a:p>
          <a:p>
            <a:r>
              <a:rPr lang="en-US" dirty="0"/>
              <a:t>Anneal temperature towards typical e value (to allow “the commitment” to develop) as loss reduces</a:t>
            </a:r>
          </a:p>
          <a:p>
            <a:r>
              <a:rPr lang="en-US" dirty="0"/>
              <a:t>Implemented as `soft-temperature-loss-guided` and `soft-temperature-loss-guided-2` modes in `</a:t>
            </a:r>
            <a:r>
              <a:rPr lang="en-US" dirty="0" err="1"/>
              <a:t>SelfAttention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38555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6CE9-B73B-0317-BAB4-8478B5BA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2c:</a:t>
            </a:r>
            <a:br>
              <a:rPr lang="en-US" dirty="0"/>
            </a:br>
            <a:r>
              <a:rPr lang="en-US" dirty="0"/>
              <a:t>“Conceptualized Attention” - exploration</a:t>
            </a:r>
          </a:p>
        </p:txBody>
      </p:sp>
    </p:spTree>
    <p:extLst>
      <p:ext uri="{BB962C8B-B14F-4D97-AF65-F5344CB8AC3E}">
        <p14:creationId xmlns:p14="http://schemas.microsoft.com/office/powerpoint/2010/main" val="369232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4EEC-9120-98A4-6323-8DA1DAA4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“Conceptualized Attention”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338-96FE-BE92-E9D9-DDDA958A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attention built by seemingly same principles, just completely different wiring pattern</a:t>
            </a:r>
          </a:p>
          <a:p>
            <a:pPr lvl="1"/>
            <a:r>
              <a:rPr lang="en-US" dirty="0"/>
              <a:t>something in between LSTM/GRU and Self-Attention</a:t>
            </a:r>
          </a:p>
          <a:p>
            <a:pPr lvl="2"/>
            <a:r>
              <a:rPr lang="en-US" dirty="0"/>
              <a:t>(no forget gates of LSTM, no recurrence)</a:t>
            </a:r>
          </a:p>
          <a:p>
            <a:pPr lvl="1"/>
            <a:r>
              <a:rPr lang="en-US" dirty="0"/>
              <a:t>aiming to kill s-squared of context size</a:t>
            </a:r>
          </a:p>
          <a:p>
            <a:r>
              <a:rPr lang="en-US" dirty="0"/>
              <a:t>Initially, just to test intuitions</a:t>
            </a:r>
          </a:p>
          <a:p>
            <a:r>
              <a:rPr lang="en-US" dirty="0"/>
              <a:t>Does converge!</a:t>
            </a:r>
          </a:p>
          <a:p>
            <a:r>
              <a:rPr lang="en-US" dirty="0"/>
              <a:t>Completely different </a:t>
            </a:r>
            <a:r>
              <a:rPr lang="en-US" dirty="0" err="1"/>
              <a:t>arithmetics</a:t>
            </a:r>
            <a:r>
              <a:rPr lang="en-US" dirty="0"/>
              <a:t> of big-O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90806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25BA86-80A4-AD37-CB46-5407E2589717}"/>
              </a:ext>
            </a:extLst>
          </p:cNvPr>
          <p:cNvGrpSpPr/>
          <p:nvPr/>
        </p:nvGrpSpPr>
        <p:grpSpPr>
          <a:xfrm rot="4482237">
            <a:off x="1090235" y="5590526"/>
            <a:ext cx="80433" cy="524933"/>
            <a:chOff x="876300" y="3429000"/>
            <a:chExt cx="279400" cy="1981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D02516A-3D9D-641C-4029-BA9CC10426B5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F9E66A-39BA-2ECD-6104-A3FE729CC10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3955B8-AAC4-0ABF-3254-09782321A6D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82DD7D-8DD9-A9D8-BE4E-D8A0B050F42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C6FA912-929E-773B-0442-D17F3FF42A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2F8E5D-122E-598B-996B-FFB55D7F11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0E1A14-C677-8CB1-2CFF-145F502A2F8A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ADBE65-BEA7-427A-E884-F12DE9B7B7A2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F61DFB-6C06-20DD-CA4D-DB6CE127C1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2BB546-BF0A-8BF3-504F-7C0B19BEDA2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1E9FAD-519C-45C0-0577-B88EED3A622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5591A0-2866-AEBD-53FF-7ED82C5547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1D9B99-8893-DB64-2207-7A0B5EC36EA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958B6D-B899-5AE0-D193-BFD4A05180B3}"/>
              </a:ext>
            </a:extLst>
          </p:cNvPr>
          <p:cNvGrpSpPr/>
          <p:nvPr/>
        </p:nvGrpSpPr>
        <p:grpSpPr>
          <a:xfrm rot="16782961">
            <a:off x="4437457" y="5627907"/>
            <a:ext cx="80433" cy="524933"/>
            <a:chOff x="876300" y="3429000"/>
            <a:chExt cx="279400" cy="19812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D624F8-E6AD-336B-4495-919EC2C83BE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92F49D-F33B-422E-3FEF-1C0AD89CB3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A0534F-B21A-601A-E4C2-D0AB43485C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D10766-A2B9-A1D0-D20F-4868D271E00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AB1F32-4C20-6C6E-C597-726F1DB19FB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A2271-AE24-4AF2-7472-D3AED421230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87CC9C-EACD-1C2B-48E5-8E73F84C8E8B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A6B7E1-82D3-CBC6-5AF7-F6D28327CD7C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3D010B-95FC-2F26-7964-F8B8E7C79B6A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2A712F-603F-B7A0-90AA-BC9624101EDF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1F0395-0AAF-A654-E72D-E6CEE16F612C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4D09BF-5593-A9E3-1951-7247A2B3F07D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15855A-FF45-CCE4-5123-FBF01CCF6140}"/>
              </a:ext>
            </a:extLst>
          </p:cNvPr>
          <p:cNvSpPr txBox="1"/>
          <p:nvPr/>
        </p:nvSpPr>
        <p:spPr>
          <a:xfrm>
            <a:off x="937610" y="636031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8E987-FFB4-344F-7ED6-85D0DE5801EB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1E3AB8-2B13-AF41-2729-A5486395ABA2}"/>
              </a:ext>
            </a:extLst>
          </p:cNvPr>
          <p:cNvSpPr txBox="1"/>
          <p:nvPr/>
        </p:nvSpPr>
        <p:spPr>
          <a:xfrm>
            <a:off x="420239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E2CB2D-A138-EE30-1FDA-406A27E7C368}"/>
              </a:ext>
            </a:extLst>
          </p:cNvPr>
          <p:cNvSpPr txBox="1"/>
          <p:nvPr/>
        </p:nvSpPr>
        <p:spPr>
          <a:xfrm>
            <a:off x="1240881" y="4643855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DBC550-E17A-1D84-B205-6C0A9DABE5FA}"/>
              </a:ext>
            </a:extLst>
          </p:cNvPr>
          <p:cNvSpPr txBox="1"/>
          <p:nvPr/>
        </p:nvSpPr>
        <p:spPr>
          <a:xfrm>
            <a:off x="2862552" y="5080455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7F8856-120F-402C-888C-137E0AB317BC}"/>
              </a:ext>
            </a:extLst>
          </p:cNvPr>
          <p:cNvSpPr txBox="1"/>
          <p:nvPr/>
        </p:nvSpPr>
        <p:spPr>
          <a:xfrm>
            <a:off x="2118288" y="3089056"/>
            <a:ext cx="16914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”T2-concept”- ,</a:t>
            </a:r>
            <a:br>
              <a:rPr lang="en-US" sz="1200" b="1" dirty="0"/>
            </a:br>
            <a:r>
              <a:rPr lang="en-US" sz="1200" b="1" dirty="0"/>
              <a:t>“T1-concept”- aware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3BB104-7F98-42A7-9B96-A32F45FD2466}"/>
              </a:ext>
            </a:extLst>
          </p:cNvPr>
          <p:cNvSpPr txBox="1"/>
          <p:nvPr/>
        </p:nvSpPr>
        <p:spPr>
          <a:xfrm>
            <a:off x="1928653" y="517639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6DD3C6-4089-A22E-0346-CE3A9D65DFC4}"/>
              </a:ext>
            </a:extLst>
          </p:cNvPr>
          <p:cNvSpPr txBox="1"/>
          <p:nvPr/>
        </p:nvSpPr>
        <p:spPr>
          <a:xfrm>
            <a:off x="364415" y="3720371"/>
            <a:ext cx="152279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L1 “concepts”</a:t>
            </a:r>
            <a:br>
              <a:rPr lang="en-US" sz="1200" dirty="0"/>
            </a:br>
            <a:r>
              <a:rPr lang="en-US" sz="1000" dirty="0"/>
              <a:t>(fc + sigmoid + softmax)</a:t>
            </a:r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0FC6FC78-F9AE-A414-54B3-1DD7353FC07C}"/>
              </a:ext>
            </a:extLst>
          </p:cNvPr>
          <p:cNvSpPr/>
          <p:nvPr/>
        </p:nvSpPr>
        <p:spPr>
          <a:xfrm flipH="1">
            <a:off x="1034984" y="4536678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A9CDE1D8-915A-5E19-C6C6-FB3F84772992}"/>
              </a:ext>
            </a:extLst>
          </p:cNvPr>
          <p:cNvSpPr/>
          <p:nvPr/>
        </p:nvSpPr>
        <p:spPr>
          <a:xfrm flipH="1">
            <a:off x="1722756" y="5069216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11CBC8C-75E1-4FC0-7D41-E5C0243C7405}"/>
              </a:ext>
            </a:extLst>
          </p:cNvPr>
          <p:cNvGrpSpPr/>
          <p:nvPr/>
        </p:nvGrpSpPr>
        <p:grpSpPr>
          <a:xfrm rot="5400000">
            <a:off x="1791961" y="3004603"/>
            <a:ext cx="80433" cy="524933"/>
            <a:chOff x="876300" y="3429000"/>
            <a:chExt cx="279400" cy="198120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F30F656-4DB4-04E3-7BBE-0ED51BA8AF4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B777DB3-06B4-FFA4-DF13-71B93EB2201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2C54B74-B2AF-1439-BEA4-2C07592BB5C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44AF2B-74B6-2784-F757-514D7B43494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DCC395-9693-20F8-F0C5-5D57FDF0265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5893D9-B8AA-2E11-8D9F-C2C63264DA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CEC5661-4452-6FD9-92AB-52BCAD57AE4A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E3334BD-822A-B139-8859-1C2412D8CAE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9A4702-4D81-3427-6C37-BA66359F0855}"/>
              </a:ext>
            </a:extLst>
          </p:cNvPr>
          <p:cNvSpPr/>
          <p:nvPr/>
        </p:nvSpPr>
        <p:spPr>
          <a:xfrm flipV="1">
            <a:off x="2215566" y="3897398"/>
            <a:ext cx="124324" cy="8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6294CC4-FF74-F3E9-2CD2-D8B753F490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2883" y="4285002"/>
            <a:ext cx="1716710" cy="1161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7DFBEB8-2AA2-D70E-9A69-D02F9FAA86FC}"/>
              </a:ext>
            </a:extLst>
          </p:cNvPr>
          <p:cNvGrpSpPr/>
          <p:nvPr/>
        </p:nvGrpSpPr>
        <p:grpSpPr>
          <a:xfrm>
            <a:off x="2086488" y="3905363"/>
            <a:ext cx="804458" cy="94038"/>
            <a:chOff x="2647691" y="4096671"/>
            <a:chExt cx="804458" cy="94038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5420263-1D51-F7B6-DB03-E72B2AEFDAE2}"/>
                </a:ext>
              </a:extLst>
            </p:cNvPr>
            <p:cNvGrpSpPr/>
            <p:nvPr/>
          </p:nvGrpSpPr>
          <p:grpSpPr>
            <a:xfrm rot="16200000">
              <a:off x="3009703" y="3734659"/>
              <a:ext cx="80433" cy="804457"/>
              <a:chOff x="876300" y="3429000"/>
              <a:chExt cx="279400" cy="3036178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19BDBE6-BC8B-302B-6C20-FCEC3126F9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19866" y="4929314"/>
                <a:ext cx="3036178" cy="355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396DED3-8B04-0718-D628-627D331A7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3429000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D604B77-B1D2-526F-5CD5-6CA5EEF22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5410200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A6F5DC0-5C25-1F4F-0F81-23C636850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4419599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D61AAD2-2D37-2295-7505-778F1F3F7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3894667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CB1F97A-A0C1-297C-8FF6-E83E8C494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4927600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CD6BCA0-DFE2-82FD-5BA9-42A92172673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72170" y="4146811"/>
              <a:ext cx="8043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2A344AD-4095-BA22-A9C9-C501D3814A9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11932" y="4150493"/>
              <a:ext cx="8043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B26DF026-1C8A-F086-DEDE-E9A1C08DBE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3776" y="4227822"/>
            <a:ext cx="1693555" cy="12848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1C0AED78-96F2-031F-DB5F-6A1E52E58F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8414" y="4166662"/>
            <a:ext cx="1702393" cy="13983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9F2E06E5-CA20-3E7A-73B4-59B8C026A0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6888" y="4091909"/>
            <a:ext cx="1682187" cy="15498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257AE874-1CD1-AF08-6E24-B88593D179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10675" y="4030213"/>
            <a:ext cx="1701025" cy="1689689"/>
          </a:xfrm>
          <a:prstGeom prst="curvedConnector3">
            <a:avLst>
              <a:gd name="adj1" fmla="val 439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CBF8D843-8DF2-C191-8DD2-26A3B6406D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36475" y="5211660"/>
            <a:ext cx="982588" cy="3560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>
            <a:extLst>
              <a:ext uri="{FF2B5EF4-FFF2-40B4-BE49-F238E27FC236}">
                <a16:creationId xmlns:a16="http://schemas.microsoft.com/office/drawing/2014/main" id="{B60F77C7-E7DC-0E99-F700-8BB08FA3CE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90773" y="5245367"/>
            <a:ext cx="935108" cy="3020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96F8A47-E91E-51A9-2A00-955597DC80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28923" y="5304107"/>
            <a:ext cx="919912" cy="233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>
            <a:extLst>
              <a:ext uri="{FF2B5EF4-FFF2-40B4-BE49-F238E27FC236}">
                <a16:creationId xmlns:a16="http://schemas.microsoft.com/office/drawing/2014/main" id="{7099B9DF-80F2-1114-B7A1-8A46D245AB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89081" y="5355953"/>
            <a:ext cx="856553" cy="1462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urved Connector 200">
            <a:extLst>
              <a:ext uri="{FF2B5EF4-FFF2-40B4-BE49-F238E27FC236}">
                <a16:creationId xmlns:a16="http://schemas.microsoft.com/office/drawing/2014/main" id="{D81D2A91-E549-C104-0807-2750E0B33C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66194" y="5375869"/>
            <a:ext cx="795503" cy="983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F5808FDA-7B94-C7FD-AC02-D5147C80EB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97720" y="5449824"/>
            <a:ext cx="802751" cy="25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be 202">
            <a:extLst>
              <a:ext uri="{FF2B5EF4-FFF2-40B4-BE49-F238E27FC236}">
                <a16:creationId xmlns:a16="http://schemas.microsoft.com/office/drawing/2014/main" id="{B1B55776-B7BD-E8CD-1E3F-9E8088314FF9}"/>
              </a:ext>
            </a:extLst>
          </p:cNvPr>
          <p:cNvSpPr/>
          <p:nvPr/>
        </p:nvSpPr>
        <p:spPr>
          <a:xfrm flipH="1">
            <a:off x="2680918" y="4920854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EB63B4C-2CA4-AC47-63E7-48517F861C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06532" y="4322576"/>
            <a:ext cx="1506104" cy="14943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3D35E01B-FDC6-F761-3DDF-DBA1572530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88212" y="4334246"/>
            <a:ext cx="1451273" cy="14240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EA465666-9651-F908-3551-9E5AB7413C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2688" y="4415640"/>
            <a:ext cx="1493855" cy="13142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32F9C832-45F2-CB0C-A959-C9EF7FB748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46486" y="4461228"/>
            <a:ext cx="1488929" cy="1218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5E738916-4BA3-4970-CA7E-1C0B63A83C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6463" y="4497141"/>
            <a:ext cx="1474545" cy="11463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>
            <a:extLst>
              <a:ext uri="{FF2B5EF4-FFF2-40B4-BE49-F238E27FC236}">
                <a16:creationId xmlns:a16="http://schemas.microsoft.com/office/drawing/2014/main" id="{6F6025EC-192E-9A26-CBAA-AEFDDD2C4DC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58086" y="4536646"/>
            <a:ext cx="1457498" cy="10601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5D884D7-9547-D57F-59DC-30240E84224F}"/>
              </a:ext>
            </a:extLst>
          </p:cNvPr>
          <p:cNvSpPr txBox="1"/>
          <p:nvPr/>
        </p:nvSpPr>
        <p:spPr>
          <a:xfrm>
            <a:off x="4687046" y="5055273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212" name="Cube 211">
            <a:extLst>
              <a:ext uri="{FF2B5EF4-FFF2-40B4-BE49-F238E27FC236}">
                <a16:creationId xmlns:a16="http://schemas.microsoft.com/office/drawing/2014/main" id="{ABAC41C1-3106-DFAE-CFB2-DA203DAFAF40}"/>
              </a:ext>
            </a:extLst>
          </p:cNvPr>
          <p:cNvSpPr/>
          <p:nvPr/>
        </p:nvSpPr>
        <p:spPr>
          <a:xfrm flipH="1">
            <a:off x="4505412" y="4895672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935A4BD-E2DA-0363-6DE9-1BEE8785061D}"/>
              </a:ext>
            </a:extLst>
          </p:cNvPr>
          <p:cNvSpPr/>
          <p:nvPr/>
        </p:nvSpPr>
        <p:spPr>
          <a:xfrm flipV="1">
            <a:off x="2487907" y="3907277"/>
            <a:ext cx="124324" cy="8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31D84FD-6535-22B0-6729-E098B29A761B}"/>
              </a:ext>
            </a:extLst>
          </p:cNvPr>
          <p:cNvSpPr txBox="1"/>
          <p:nvPr/>
        </p:nvSpPr>
        <p:spPr>
          <a:xfrm>
            <a:off x="4338481" y="3090908"/>
            <a:ext cx="16914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value</a:t>
            </a:r>
            <a:br>
              <a:rPr lang="en-US" sz="1200" dirty="0"/>
            </a:br>
            <a:r>
              <a:rPr lang="en-US" sz="1200" b="1" dirty="0"/>
              <a:t>”T2-concept”- ,</a:t>
            </a:r>
            <a:br>
              <a:rPr lang="en-US" sz="1200" b="1" dirty="0"/>
            </a:br>
            <a:r>
              <a:rPr lang="en-US" sz="1200" b="1" dirty="0"/>
              <a:t>“T1-concept”- aware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308D92C-D4E8-2D56-E485-57227DDF633D}"/>
              </a:ext>
            </a:extLst>
          </p:cNvPr>
          <p:cNvGrpSpPr/>
          <p:nvPr/>
        </p:nvGrpSpPr>
        <p:grpSpPr>
          <a:xfrm rot="5400000">
            <a:off x="4012154" y="3006455"/>
            <a:ext cx="80433" cy="524933"/>
            <a:chOff x="876300" y="3429000"/>
            <a:chExt cx="279400" cy="19812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01D4021-0B95-60FA-1CFC-8EB9AC0980D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3F3E694-CDA5-9AC0-7BDA-51C115D3799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28C30FF-F4C1-51C9-CE15-96ACE25BB4C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2AB7FF9-0FE1-C331-9589-5DFBAC9EBDF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E71A39-47DD-5EF5-CD8E-5280B14C1F3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A70E2E1-DE99-6EF1-E733-646B03A7BA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" name="Curved Connector 224">
            <a:extLst>
              <a:ext uri="{FF2B5EF4-FFF2-40B4-BE49-F238E27FC236}">
                <a16:creationId xmlns:a16="http://schemas.microsoft.com/office/drawing/2014/main" id="{7EF090D3-4070-1730-2D4D-6B4AFDD695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67041" y="4075985"/>
            <a:ext cx="2471716" cy="1138234"/>
          </a:xfrm>
          <a:prstGeom prst="curvedConnector3">
            <a:avLst>
              <a:gd name="adj1" fmla="val 67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>
            <a:extLst>
              <a:ext uri="{FF2B5EF4-FFF2-40B4-BE49-F238E27FC236}">
                <a16:creationId xmlns:a16="http://schemas.microsoft.com/office/drawing/2014/main" id="{4C93737A-8DA3-430A-86D9-C361EC772DB7}"/>
              </a:ext>
            </a:extLst>
          </p:cNvPr>
          <p:cNvCxnSpPr>
            <a:cxnSpLocks/>
            <a:stCxn id="213" idx="2"/>
          </p:cNvCxnSpPr>
          <p:nvPr/>
        </p:nvCxnSpPr>
        <p:spPr>
          <a:xfrm rot="5400000" flipH="1" flipV="1">
            <a:off x="3248540" y="3115030"/>
            <a:ext cx="93776" cy="1490718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>
            <a:extLst>
              <a:ext uri="{FF2B5EF4-FFF2-40B4-BE49-F238E27FC236}">
                <a16:creationId xmlns:a16="http://schemas.microsoft.com/office/drawing/2014/main" id="{B923C0AF-BD68-3543-07BF-CFEF263BE59B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 flipH="1" flipV="1">
            <a:off x="3080137" y="2936749"/>
            <a:ext cx="158241" cy="1763059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278E1E7F-CFDB-2CB9-631C-C0A5CEF478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6662" y="4355441"/>
            <a:ext cx="1712542" cy="1025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67412F1B-1270-A6DF-1390-C6C791128A68}"/>
              </a:ext>
            </a:extLst>
          </p:cNvPr>
          <p:cNvSpPr/>
          <p:nvPr/>
        </p:nvSpPr>
        <p:spPr>
          <a:xfrm>
            <a:off x="2952819" y="4092917"/>
            <a:ext cx="310896" cy="22488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AD6BD08F-55DA-738A-01AD-80F0BD677EB3}"/>
              </a:ext>
            </a:extLst>
          </p:cNvPr>
          <p:cNvSpPr/>
          <p:nvPr/>
        </p:nvSpPr>
        <p:spPr>
          <a:xfrm>
            <a:off x="2355041" y="4693623"/>
            <a:ext cx="310896" cy="22488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ABB57A6-EFA5-184A-DCF6-99120E07DA91}"/>
              </a:ext>
            </a:extLst>
          </p:cNvPr>
          <p:cNvSpPr txBox="1"/>
          <p:nvPr/>
        </p:nvSpPr>
        <p:spPr>
          <a:xfrm>
            <a:off x="2123749" y="232392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FA743B2-CABC-AB3D-F052-3CC76E5988F1}"/>
              </a:ext>
            </a:extLst>
          </p:cNvPr>
          <p:cNvSpPr txBox="1"/>
          <p:nvPr/>
        </p:nvSpPr>
        <p:spPr>
          <a:xfrm>
            <a:off x="5314728" y="4336346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7E39302D-4C04-E666-3961-50A2AA231D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5162" y="4256220"/>
            <a:ext cx="2315050" cy="621098"/>
          </a:xfrm>
          <a:prstGeom prst="curvedConnector3">
            <a:avLst>
              <a:gd name="adj1" fmla="val 179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CA17184-40A9-4874-B309-591B9D92B5F4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V="1">
            <a:off x="1983470" y="3603140"/>
            <a:ext cx="154024" cy="434492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FCE452CA-5AA3-D5F6-90A7-69C12CAFE0A7}"/>
              </a:ext>
            </a:extLst>
          </p:cNvPr>
          <p:cNvCxnSpPr>
            <a:cxnSpLocks/>
            <a:stCxn id="213" idx="2"/>
          </p:cNvCxnSpPr>
          <p:nvPr/>
        </p:nvCxnSpPr>
        <p:spPr>
          <a:xfrm rot="16200000" flipV="1">
            <a:off x="2071397" y="3428604"/>
            <a:ext cx="250513" cy="706833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8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4D5B-32EC-AC83-5219-B6933074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O-complexity vs classic Self-Attention</a:t>
            </a:r>
            <a:br>
              <a:rPr lang="en-US" dirty="0"/>
            </a:br>
            <a:r>
              <a:rPr lang="en-US" sz="2400" b="1" dirty="0"/>
              <a:t>per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896D-3F0C-EDAD-4F8F-73ABC907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d: dimensionality</a:t>
            </a:r>
          </a:p>
          <a:p>
            <a:pPr lvl="1"/>
            <a:r>
              <a:rPr lang="en-US" dirty="0"/>
              <a:t>s: seq (window size)</a:t>
            </a:r>
          </a:p>
          <a:p>
            <a:pPr lvl="1"/>
            <a:r>
              <a:rPr lang="en-US" dirty="0"/>
              <a:t>c: number of conceptualizations</a:t>
            </a:r>
          </a:p>
          <a:p>
            <a:r>
              <a:rPr lang="en-US" dirty="0"/>
              <a:t>Classic Self Attention:</a:t>
            </a:r>
          </a:p>
          <a:p>
            <a:pPr lvl="1"/>
            <a:r>
              <a:rPr lang="en-US" dirty="0"/>
              <a:t>O( s * d * d * 3 + d * s * s ) = O( s * d * d + d * s * s )</a:t>
            </a:r>
            <a:br>
              <a:rPr lang="en-US" dirty="0"/>
            </a:br>
            <a:r>
              <a:rPr lang="en-US" dirty="0"/>
              <a:t>Wk, Wq, Wv + pairwise dot with dimensionality d</a:t>
            </a:r>
          </a:p>
          <a:p>
            <a:r>
              <a:rPr lang="en-US" dirty="0"/>
              <a:t>Conceptualized Self Attention:</a:t>
            </a:r>
          </a:p>
          <a:p>
            <a:pPr lvl="1"/>
            <a:r>
              <a:rPr lang="en-US" dirty="0"/>
              <a:t>O( s * d * c +  s * c * d) = O( s* d * c )</a:t>
            </a:r>
            <a:br>
              <a:rPr lang="en-US" dirty="0"/>
            </a:br>
            <a:r>
              <a:rPr lang="en-US" dirty="0"/>
              <a:t>conceptualizations + conceptualization-weighted values</a:t>
            </a:r>
          </a:p>
          <a:p>
            <a:pPr lvl="1"/>
            <a:r>
              <a:rPr lang="en-US" b="1" dirty="0"/>
              <a:t>no s-squared</a:t>
            </a:r>
            <a:r>
              <a:rPr lang="en-US" dirty="0"/>
              <a:t>; replaced with s * c</a:t>
            </a:r>
            <a:br>
              <a:rPr lang="en-US" dirty="0"/>
            </a:br>
            <a:r>
              <a:rPr lang="en-US" dirty="0"/>
              <a:t>no d-squared either</a:t>
            </a:r>
          </a:p>
          <a:p>
            <a:pPr lvl="1"/>
            <a:r>
              <a:rPr lang="en-US" dirty="0"/>
              <a:t>if conceptualizations c is towards vocab size this is worse;</a:t>
            </a:r>
            <a:br>
              <a:rPr lang="en-US" dirty="0"/>
            </a:br>
            <a:r>
              <a:rPr lang="en-US" dirty="0"/>
              <a:t>if less than context size: better</a:t>
            </a:r>
          </a:p>
          <a:p>
            <a:pPr lvl="2"/>
            <a:r>
              <a:rPr lang="en-US" dirty="0"/>
              <a:t>Do we need this to be ~ vocab size? Can it be </a:t>
            </a:r>
            <a:r>
              <a:rPr lang="en-US"/>
              <a:t>much smaller?</a:t>
            </a:r>
          </a:p>
          <a:p>
            <a:pPr lvl="2"/>
            <a:r>
              <a:rPr lang="en-US" dirty="0"/>
              <a:t>consider: DNA sequencing (small vocab, long context)</a:t>
            </a:r>
          </a:p>
        </p:txBody>
      </p:sp>
    </p:spTree>
    <p:extLst>
      <p:ext uri="{BB962C8B-B14F-4D97-AF65-F5344CB8AC3E}">
        <p14:creationId xmlns:p14="http://schemas.microsoft.com/office/powerpoint/2010/main" val="311010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14582</TotalTime>
  <Words>750</Words>
  <Application>Microsoft Macintosh PowerPoint</Application>
  <PresentationFormat>Widescreen</PresentationFormat>
  <Paragraphs>130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Experiment 2 outline</vt:lpstr>
      <vt:lpstr>PowerPoint Presentation</vt:lpstr>
      <vt:lpstr>PowerPoint Presentation</vt:lpstr>
      <vt:lpstr>How to fix - ideation</vt:lpstr>
      <vt:lpstr>Experiment 2b: Temperature-annealed softmax in attention mechanism of Transformers</vt:lpstr>
      <vt:lpstr>Experiment 2c: “Conceptualized Attention” - exploration</vt:lpstr>
      <vt:lpstr>“Conceptualized Attention”</vt:lpstr>
      <vt:lpstr>PowerPoint Presentation</vt:lpstr>
      <vt:lpstr>O-complexity vs classic Self-Attention per layer</vt:lpstr>
      <vt:lpstr>Double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Zotov</dc:creator>
  <cp:lastModifiedBy>Alex Zotov</cp:lastModifiedBy>
  <cp:revision>17</cp:revision>
  <dcterms:created xsi:type="dcterms:W3CDTF">2024-12-25T22:02:00Z</dcterms:created>
  <dcterms:modified xsi:type="dcterms:W3CDTF">2025-01-05T01:04:08Z</dcterms:modified>
</cp:coreProperties>
</file>