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8" r:id="rId2"/>
    <p:sldId id="364" r:id="rId3"/>
    <p:sldId id="263" r:id="rId4"/>
    <p:sldId id="295" r:id="rId5"/>
    <p:sldId id="351" r:id="rId6"/>
    <p:sldId id="338" r:id="rId7"/>
    <p:sldId id="335" r:id="rId8"/>
    <p:sldId id="359" r:id="rId9"/>
    <p:sldId id="330" r:id="rId10"/>
    <p:sldId id="353" r:id="rId11"/>
    <p:sldId id="355" r:id="rId12"/>
    <p:sldId id="343" r:id="rId13"/>
    <p:sldId id="365" r:id="rId14"/>
    <p:sldId id="363" r:id="rId15"/>
    <p:sldId id="276" r:id="rId16"/>
    <p:sldId id="291" r:id="rId17"/>
    <p:sldId id="289" r:id="rId18"/>
    <p:sldId id="275" r:id="rId19"/>
    <p:sldId id="292" r:id="rId20"/>
    <p:sldId id="293" r:id="rId21"/>
    <p:sldId id="322" r:id="rId22"/>
    <p:sldId id="360" r:id="rId23"/>
    <p:sldId id="362" r:id="rId24"/>
    <p:sldId id="368" r:id="rId25"/>
    <p:sldId id="318" r:id="rId26"/>
    <p:sldId id="344" r:id="rId27"/>
    <p:sldId id="319" r:id="rId28"/>
    <p:sldId id="346" r:id="rId2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-admin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16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4" autoAdjust="0"/>
    <p:restoredTop sz="77311" autoAdjust="0"/>
  </p:normalViewPr>
  <p:slideViewPr>
    <p:cSldViewPr>
      <p:cViewPr varScale="1">
        <p:scale>
          <a:sx n="65" d="100"/>
          <a:sy n="65" d="100"/>
        </p:scale>
        <p:origin x="-3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724"/>
    </p:cViewPr>
  </p:sorter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C0BFA4D3-78FB-493E-B055-2830744CA1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54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3382529-201B-42F4-929B-265F040018B2}" type="slidenum">
              <a:rPr lang="en-US" altLang="ja-JP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Good morning everyone!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Thank you for participating in this presentation</a:t>
            </a:r>
            <a:r>
              <a:rPr kumimoji="1" lang="ja-JP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 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very early in the morning.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Did you enjoy your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Singapore night</a:t>
            </a: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 yesterday?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ＭＳ Ｐ明朝" pitchFamily="18" charset="-128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Well…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明朝" pitchFamily="18" charset="-128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I am </a:t>
            </a:r>
            <a:r>
              <a:rPr kumimoji="1" lang="en-US" altLang="ja-JP" dirty="0" err="1" smtClean="0"/>
              <a:t>Kazuki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Uehara from NTT, Japan.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The title of this talk is “</a:t>
            </a:r>
            <a:r>
              <a:rPr lang="en-US" altLang="ja-JP" sz="1200" dirty="0" smtClean="0"/>
              <a:t>Migration from Oracle to PostgreSQL</a:t>
            </a:r>
            <a:r>
              <a:rPr lang="en-US" altLang="ja-JP" sz="1200" baseline="0" dirty="0" smtClean="0"/>
              <a:t> </a:t>
            </a:r>
            <a:r>
              <a:rPr lang="en-US" altLang="ja-JP" sz="1200" dirty="0" smtClean="0"/>
              <a:t>- problems and the solutions  -”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 smtClean="0"/>
              <a:t>I hope you are in the right room.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984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Now </a:t>
            </a:r>
            <a:r>
              <a:rPr kumimoji="1" lang="en-US" altLang="ja-JP" dirty="0" smtClean="0"/>
              <a:t>when you change the DBMS, you have</a:t>
            </a:r>
            <a:r>
              <a:rPr kumimoji="1" lang="en-US" altLang="ja-JP" baseline="0" dirty="0" smtClean="0"/>
              <a:t> to consider five (5) items.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First, you have to consider logical design of the database.</a:t>
            </a:r>
          </a:p>
          <a:p>
            <a:r>
              <a:rPr kumimoji="1" lang="en-US" altLang="ja-JP" baseline="0" dirty="0" smtClean="0"/>
              <a:t>Usually, people use ER Diagrams for the design.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Second, you need to design the database physically.</a:t>
            </a:r>
          </a:p>
          <a:p>
            <a:r>
              <a:rPr kumimoji="1" lang="en-US" altLang="ja-JP" baseline="0" dirty="0" smtClean="0"/>
              <a:t>That is, you have to determine the actual  arrangement of your data.</a:t>
            </a:r>
          </a:p>
          <a:p>
            <a:r>
              <a:rPr kumimoji="1" lang="en-US" altLang="ja-JP" baseline="0" dirty="0" smtClean="0"/>
              <a:t>Usually optimal arrangements highly depend on DBMS architectures.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Third, you need to dump out your data from the old database, and restore them into the new database.</a:t>
            </a:r>
          </a:p>
          <a:p>
            <a:r>
              <a:rPr kumimoji="1" lang="en-US" altLang="ja-JP" baseline="0" dirty="0" smtClean="0"/>
              <a:t>Sometimes, you have to consider system differences between the old and the new databases.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Fourth, you have to rethink operational procedures of your system.</a:t>
            </a:r>
          </a:p>
          <a:p>
            <a:r>
              <a:rPr kumimoji="1" lang="en-US" altLang="ja-JP" baseline="0" dirty="0" smtClean="0"/>
              <a:t>Things such as maintenance tools like backup and batch.</a:t>
            </a:r>
          </a:p>
          <a:p>
            <a:r>
              <a:rPr kumimoji="1" lang="en-US" altLang="ja-JP" baseline="0" dirty="0" smtClean="0"/>
              <a:t>You might need to rewrite some procedures completely, since available utility tool set is different.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Last, you probably need to adjust the SQL in your applications to PostgreSQL.</a:t>
            </a:r>
          </a:p>
          <a:p>
            <a:r>
              <a:rPr kumimoji="1" lang="en-US" altLang="ja-JP" baseline="0" dirty="0" smtClean="0"/>
              <a:t>PostgreSQL conforms with SQL standard quite consistently. </a:t>
            </a:r>
          </a:p>
          <a:p>
            <a:r>
              <a:rPr kumimoji="1" lang="en-US" altLang="ja-JP" baseline="0" dirty="0" smtClean="0"/>
              <a:t>But as you may know, Oracle DB was designed long before SQL standards were in place.</a:t>
            </a:r>
          </a:p>
          <a:p>
            <a:r>
              <a:rPr kumimoji="1" lang="en-US" altLang="ja-JP" baseline="0" dirty="0" smtClean="0"/>
              <a:t>So there are some non-negligible SQL differences between Oracle and PostgreSQL.</a:t>
            </a:r>
          </a:p>
          <a:p>
            <a:r>
              <a:rPr kumimoji="1" lang="en-US" altLang="ja-JP" baseline="0" dirty="0" smtClean="0"/>
              <a:t>That is the main point of this talk.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155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Ok…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As I described in the previous slide, there are a lot of things to do when you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migrate database.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So, what are the most important problems?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I think there are two things which make you feel strong hesitation to database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migration.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First one is the cost of assessment.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I am recommending, and even encouraging the database migrations.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But I admit that there are some cases such that the migration works would be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very difficult.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How do you decide that you can or you cannot migrate your database system.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By assessment of the system of course.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However, sometimes the assessment costs themselves are expensive.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That’s THE PROBLEM ONE (1).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Second one is the cost to modify the incompatible SQL.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You have to find incompatible SQL from hundreds of or even one thousand of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source files.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After that, you have to think out how to modify the incompatible Oracle queries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to fit to PostgreSQL world.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You came depressed?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en-US" altLang="ja-JP" sz="1200" b="0" i="0" kern="1200" smtClean="0">
                <a:solidFill>
                  <a:schemeClr val="tx1"/>
                </a:solidFill>
                <a:effectLst/>
                <a:latin typeface="Arial" charset="0"/>
                <a:ea typeface="ＭＳ Ｐ明朝" pitchFamily="18" charset="-128"/>
                <a:cs typeface="+mn-cs"/>
              </a:rPr>
              <a:t>That’s THE PROBLEM TWO (2).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5368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I </a:t>
            </a:r>
            <a:r>
              <a:rPr kumimoji="1" lang="en-US" altLang="ja-JP" dirty="0" smtClean="0"/>
              <a:t>would</a:t>
            </a:r>
            <a:r>
              <a:rPr kumimoji="1" lang="en-US" altLang="ja-JP" baseline="0" dirty="0" smtClean="0"/>
              <a:t> like show you here, what SQL incompatibility may look like.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This slide shows a part of sample application code written in Java to run with Oracle database.</a:t>
            </a:r>
          </a:p>
          <a:p>
            <a:r>
              <a:rPr kumimoji="1" lang="en-US" altLang="ja-JP" baseline="0" dirty="0" smtClean="0"/>
              <a:t>If you try to run the code including this part with PostgreSQL, you will encounter errors.</a:t>
            </a:r>
          </a:p>
          <a:p>
            <a:r>
              <a:rPr kumimoji="1" lang="en-US" altLang="ja-JP" baseline="0" dirty="0" smtClean="0"/>
              <a:t>Actually, there are three (3) incompatibilities in this part of code.</a:t>
            </a:r>
          </a:p>
          <a:p>
            <a:endParaRPr kumimoji="1" lang="en-US" altLang="ja-JP" baseline="0" smtClean="0"/>
          </a:p>
          <a:p>
            <a:r>
              <a:rPr kumimoji="1" lang="en-US" altLang="ja-JP" baseline="0" smtClean="0"/>
              <a:t>Do you know where those are?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first incompatibility exists in the code segment “DELETE </a:t>
            </a:r>
            <a:r>
              <a:rPr kumimoji="1" lang="en-US" altLang="ja-JP" baseline="0" dirty="0" err="1" smtClean="0"/>
              <a:t>mytbl</a:t>
            </a:r>
            <a:r>
              <a:rPr kumimoji="1" lang="en-US" altLang="ja-JP" baseline="0" dirty="0" smtClean="0"/>
              <a:t>”.</a:t>
            </a:r>
          </a:p>
          <a:p>
            <a:r>
              <a:rPr kumimoji="1" lang="en-US" altLang="ja-JP" baseline="0" dirty="0" smtClean="0"/>
              <a:t>This SQL statement is completely legitimate in Oracle, but is NOT in PostgreSQL, </a:t>
            </a:r>
          </a:p>
          <a:p>
            <a:r>
              <a:rPr kumimoji="1" lang="en-US" altLang="ja-JP" baseline="0" dirty="0" smtClean="0"/>
              <a:t>since “</a:t>
            </a:r>
            <a:r>
              <a:rPr lang="en-US" altLang="ja-JP" dirty="0" smtClean="0">
                <a:latin typeface="Arial" charset="0"/>
              </a:rPr>
              <a:t>DELETE”</a:t>
            </a:r>
            <a:r>
              <a:rPr lang="ja-JP" altLang="en-US" dirty="0" smtClean="0">
                <a:latin typeface="Arial" charset="0"/>
              </a:rPr>
              <a:t> </a:t>
            </a:r>
            <a:r>
              <a:rPr lang="en-US" altLang="ja-JP" dirty="0" smtClean="0">
                <a:latin typeface="Arial" charset="0"/>
              </a:rPr>
              <a:t>statement need</a:t>
            </a:r>
            <a:r>
              <a:rPr lang="en-US" altLang="ja-JP" baseline="0" dirty="0" smtClean="0">
                <a:latin typeface="Arial" charset="0"/>
              </a:rPr>
              <a:t> to have</a:t>
            </a:r>
            <a:r>
              <a:rPr lang="ja-JP" altLang="en-US" dirty="0" smtClean="0">
                <a:latin typeface="Arial" charset="0"/>
              </a:rPr>
              <a:t> </a:t>
            </a:r>
            <a:r>
              <a:rPr lang="en-US" altLang="ja-JP" dirty="0" smtClean="0">
                <a:latin typeface="Arial" charset="0"/>
              </a:rPr>
              <a:t>“</a:t>
            </a:r>
            <a:r>
              <a:rPr lang="en-US" altLang="ja-JP" u="none" dirty="0" smtClean="0">
                <a:solidFill>
                  <a:srgbClr val="FF0000"/>
                </a:solidFill>
                <a:latin typeface="Arial" charset="0"/>
              </a:rPr>
              <a:t>FROM” clause</a:t>
            </a:r>
            <a:r>
              <a:rPr lang="ja-JP" altLang="en-US" u="none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</a:rPr>
              <a:t>in PostgreSQL.</a:t>
            </a:r>
          </a:p>
          <a:p>
            <a:endParaRPr lang="en-US" altLang="ja-JP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charset="0"/>
              </a:rPr>
              <a:t>The second and the third </a:t>
            </a:r>
            <a:r>
              <a:rPr kumimoji="1" lang="en-US" altLang="ja-JP" baseline="0" dirty="0" smtClean="0"/>
              <a:t>incompatibilities exist in another code segment </a:t>
            </a:r>
            <a:r>
              <a:rPr kumimoji="1" lang="en-US" altLang="ja-JP" baseline="0" dirty="0" smtClean="0">
                <a:latin typeface="Arial" charset="0"/>
              </a:rPr>
              <a:t>“</a:t>
            </a:r>
            <a:r>
              <a:rPr lang="en-US" altLang="ja-JP" dirty="0" smtClean="0">
                <a:latin typeface="Arial" charset="0"/>
              </a:rPr>
              <a:t>SELECT </a:t>
            </a:r>
            <a:r>
              <a:rPr lang="en-US" altLang="ja-JP" dirty="0" err="1" smtClean="0">
                <a:latin typeface="Arial" charset="0"/>
              </a:rPr>
              <a:t>sysdate</a:t>
            </a:r>
            <a:r>
              <a:rPr lang="en-US" altLang="ja-JP" dirty="0" smtClean="0">
                <a:latin typeface="Arial" charset="0"/>
              </a:rPr>
              <a:t> FROM dual”.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>
                <a:latin typeface="Arial" charset="0"/>
              </a:rPr>
              <a:t>Indeed, PostgreSQL has neither “</a:t>
            </a:r>
            <a:r>
              <a:rPr kumimoji="1" lang="en-US" altLang="ja-JP" baseline="0" dirty="0" err="1" smtClean="0">
                <a:latin typeface="Arial" charset="0"/>
              </a:rPr>
              <a:t>sysdate</a:t>
            </a:r>
            <a:r>
              <a:rPr kumimoji="1" lang="en-US" altLang="ja-JP" baseline="0" dirty="0" smtClean="0">
                <a:latin typeface="Arial" charset="0"/>
              </a:rPr>
              <a:t>” nor “DUAL” table.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>
                <a:latin typeface="Arial" charset="0"/>
              </a:rPr>
              <a:t>How many of you knew these things? 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491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Now finally,</a:t>
            </a:r>
            <a:r>
              <a:rPr kumimoji="1" lang="en-US" altLang="ja-JP" baseline="0" dirty="0" smtClean="0"/>
              <a:t> I will describe two OSS products which help with the issues described up to this point.</a:t>
            </a:r>
          </a:p>
          <a:p>
            <a:r>
              <a:rPr kumimoji="1" lang="en-US" altLang="ja-JP" dirty="0" smtClean="0"/>
              <a:t>They</a:t>
            </a:r>
            <a:r>
              <a:rPr kumimoji="1" lang="en-US" altLang="ja-JP" baseline="0" dirty="0" smtClean="0"/>
              <a:t> are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 and “</a:t>
            </a:r>
            <a:r>
              <a:rPr kumimoji="1" lang="en-US" altLang="ja-JP" baseline="0" dirty="0" err="1" smtClean="0"/>
              <a:t>orafce</a:t>
            </a:r>
            <a:r>
              <a:rPr kumimoji="1" lang="en-US" altLang="ja-JP" baseline="0" dirty="0" smtClean="0"/>
              <a:t>”.</a:t>
            </a:r>
          </a:p>
          <a:p>
            <a:r>
              <a:rPr kumimoji="1" lang="en-US" altLang="ja-JP" baseline="0" dirty="0" smtClean="0"/>
              <a:t>I will show you some migration case studies based on those two tools.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150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smtClean="0"/>
              <a:t>First </a:t>
            </a:r>
            <a:r>
              <a:rPr kumimoji="1" lang="en-US" altLang="ja-JP" baseline="0" dirty="0" smtClean="0"/>
              <a:t>one is a tool named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”. </a:t>
            </a:r>
          </a:p>
          <a:p>
            <a:r>
              <a:rPr kumimoji="1" lang="en-US" altLang="ja-JP" baseline="0" dirty="0" smtClean="0"/>
              <a:t>This tool was developed by NTT and has already been open sourced.</a:t>
            </a:r>
          </a:p>
          <a:p>
            <a:r>
              <a:rPr kumimoji="1" lang="en-US" altLang="ja-JP" baseline="0" dirty="0" smtClean="0"/>
              <a:t>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 is an assessment tool of SQL </a:t>
            </a:r>
            <a:r>
              <a:rPr kumimoji="1" lang="en-US" altLang="ja-JP" baseline="0" dirty="0" err="1" smtClean="0"/>
              <a:t>imcomtatibility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This tool takes Java and </a:t>
            </a:r>
            <a:r>
              <a:rPr kumimoji="1" lang="en-US" altLang="ja-JP" baseline="0" dirty="0" err="1" smtClean="0"/>
              <a:t>ProC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aplication</a:t>
            </a:r>
            <a:r>
              <a:rPr kumimoji="1" lang="en-US" altLang="ja-JP" baseline="0" dirty="0" smtClean="0"/>
              <a:t> code as input and extracts incompatible SQLs as output.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Second one is “</a:t>
            </a:r>
            <a:r>
              <a:rPr kumimoji="1" lang="en-US" altLang="ja-JP" baseline="0" dirty="0" err="1" smtClean="0"/>
              <a:t>orafce</a:t>
            </a:r>
            <a:r>
              <a:rPr kumimoji="1" lang="en-US" altLang="ja-JP" baseline="0" dirty="0" smtClean="0"/>
              <a:t>”</a:t>
            </a:r>
          </a:p>
          <a:p>
            <a:r>
              <a:rPr kumimoji="1" lang="en-US" altLang="ja-JP" baseline="0" dirty="0" smtClean="0"/>
              <a:t>This is a “</a:t>
            </a:r>
            <a:r>
              <a:rPr kumimoji="1" lang="en-US" altLang="ja-JP" baseline="0" dirty="0" err="1" smtClean="0"/>
              <a:t>contrib</a:t>
            </a:r>
            <a:r>
              <a:rPr kumimoji="1" lang="en-US" altLang="ja-JP" baseline="0" dirty="0" smtClean="0"/>
              <a:t>” module for PostgreSQL.</a:t>
            </a:r>
          </a:p>
          <a:p>
            <a:r>
              <a:rPr kumimoji="1" lang="en-US" altLang="ja-JP" baseline="0" dirty="0" smtClean="0"/>
              <a:t>This is something like an emulation library.</a:t>
            </a:r>
          </a:p>
          <a:p>
            <a:r>
              <a:rPr kumimoji="1" lang="en-US" altLang="ja-JP" baseline="0" dirty="0" smtClean="0"/>
              <a:t>Once loaded,  PostgreSQL  database accepts quite many Oracle DB package functions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Have you ever </a:t>
            </a:r>
            <a:r>
              <a:rPr kumimoji="1" lang="en-US" altLang="ja-JP" baseline="0" smtClean="0"/>
              <a:t>heard of </a:t>
            </a:r>
            <a:r>
              <a:rPr kumimoji="1" lang="en-US" altLang="ja-JP" baseline="0" dirty="0" smtClean="0"/>
              <a:t>these two tools? 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7975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Let’s </a:t>
            </a:r>
            <a:r>
              <a:rPr kumimoji="1" lang="en-US" altLang="ja-JP" dirty="0" smtClean="0"/>
              <a:t>look at </a:t>
            </a:r>
            <a:r>
              <a:rPr kumimoji="1" lang="en-US" altLang="ja-JP" dirty="0" err="1" smtClean="0"/>
              <a:t>db_syntax_diff</a:t>
            </a:r>
            <a:endParaRPr kumimoji="1" lang="en-US" altLang="ja-JP" dirty="0" smtClean="0"/>
          </a:p>
          <a:p>
            <a:r>
              <a:rPr kumimoji="1" lang="en-US" altLang="ja-JP" dirty="0" smtClean="0"/>
              <a:t>This slide shows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smtClean="0"/>
              <a:t>the outline </a:t>
            </a:r>
            <a:r>
              <a:rPr kumimoji="1" lang="en-US" altLang="ja-JP" baseline="0" dirty="0" smtClean="0"/>
              <a:t>of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”.</a:t>
            </a:r>
          </a:p>
          <a:p>
            <a:r>
              <a:rPr kumimoji="1" lang="en-US" altLang="ja-JP" baseline="0" dirty="0" smtClean="0"/>
              <a:t>This tool has a simple parser to analyze the input files and extract the SQL sentences.</a:t>
            </a:r>
          </a:p>
          <a:p>
            <a:r>
              <a:rPr kumimoji="1" lang="en-US" altLang="ja-JP" baseline="0" dirty="0" smtClean="0"/>
              <a:t>The extracted SQL sentences are compared with each item in the “incompatibility dictionary”.</a:t>
            </a:r>
          </a:p>
          <a:p>
            <a:r>
              <a:rPr kumimoji="1" lang="en-US" altLang="ja-JP" baseline="0" dirty="0" smtClean="0"/>
              <a:t>The entries of incompatibility dictionary are </a:t>
            </a:r>
            <a:r>
              <a:rPr kumimoji="1" lang="en-US" altLang="ja-JP" baseline="0" smtClean="0"/>
              <a:t>written using regular expression.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dictionary is an independent stand-alone file, so by editing it, you can enhance the </a:t>
            </a:r>
            <a:r>
              <a:rPr kumimoji="1" lang="en-US" altLang="ja-JP" baseline="0" smtClean="0"/>
              <a:t>tool.</a:t>
            </a:r>
          </a:p>
          <a:p>
            <a:r>
              <a:rPr kumimoji="1" lang="en-US" altLang="ja-JP" baseline="0" smtClean="0"/>
              <a:t>"db_syntax_diff" has more than fourteen handred check logics, right now.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1568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In </a:t>
            </a:r>
            <a:r>
              <a:rPr kumimoji="1" lang="en-US" altLang="ja-JP" dirty="0" smtClean="0"/>
              <a:t>the following four (4) slides,</a:t>
            </a:r>
            <a:r>
              <a:rPr kumimoji="1" lang="en-US" altLang="ja-JP" baseline="0" dirty="0" smtClean="0"/>
              <a:t> I will describe how to use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Installation of this tool is very easy.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As a pre-requisite,</a:t>
            </a:r>
            <a:r>
              <a:rPr kumimoji="1" lang="en-US" altLang="ja-JP" baseline="0" dirty="0" smtClean="0"/>
              <a:t> you need to install some packages.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These include “</a:t>
            </a:r>
            <a:r>
              <a:rPr kumimoji="1" lang="en-US" altLang="ja-JP" baseline="0" dirty="0" err="1" smtClean="0"/>
              <a:t>perl</a:t>
            </a:r>
            <a:r>
              <a:rPr kumimoji="1" lang="en-US" altLang="ja-JP" baseline="0" dirty="0" smtClean="0"/>
              <a:t>”, “</a:t>
            </a:r>
            <a:r>
              <a:rPr lang="en-US" altLang="ja-JP" dirty="0" err="1" smtClean="0">
                <a:latin typeface="Arial" charset="0"/>
              </a:rPr>
              <a:t>perl</a:t>
            </a:r>
            <a:r>
              <a:rPr lang="en-US" altLang="ja-JP" dirty="0" smtClean="0">
                <a:latin typeface="Arial" charset="0"/>
              </a:rPr>
              <a:t>-XML-SAX”, “xalan-j2”, “</a:t>
            </a:r>
            <a:r>
              <a:rPr lang="en-US" altLang="ja-JP" dirty="0" err="1" smtClean="0">
                <a:latin typeface="Arial" charset="0"/>
              </a:rPr>
              <a:t>perl</a:t>
            </a:r>
            <a:r>
              <a:rPr lang="en-US" altLang="ja-JP" dirty="0" smtClean="0">
                <a:latin typeface="Arial" charset="0"/>
              </a:rPr>
              <a:t>-Parse-Yapp”, “</a:t>
            </a:r>
            <a:r>
              <a:rPr lang="en-US" altLang="ja-JP" dirty="0" err="1" smtClean="0">
                <a:latin typeface="Arial" charset="0"/>
              </a:rPr>
              <a:t>perl</a:t>
            </a:r>
            <a:r>
              <a:rPr lang="en-US" altLang="ja-JP" dirty="0" smtClean="0">
                <a:latin typeface="Arial" charset="0"/>
              </a:rPr>
              <a:t>-XML-</a:t>
            </a:r>
            <a:r>
              <a:rPr lang="en-US" altLang="ja-JP" dirty="0" err="1" smtClean="0">
                <a:latin typeface="Arial" charset="0"/>
              </a:rPr>
              <a:t>NamespaceSupport</a:t>
            </a:r>
            <a:r>
              <a:rPr lang="en-US" altLang="ja-JP" dirty="0" smtClean="0">
                <a:latin typeface="Arial" charset="0"/>
              </a:rPr>
              <a:t>” and “</a:t>
            </a:r>
            <a:r>
              <a:rPr lang="en-US" altLang="ja-JP" dirty="0" err="1" smtClean="0">
                <a:latin typeface="Arial" charset="0"/>
              </a:rPr>
              <a:t>perl</a:t>
            </a:r>
            <a:r>
              <a:rPr lang="en-US" altLang="ja-JP" dirty="0" smtClean="0">
                <a:latin typeface="Arial" charset="0"/>
              </a:rPr>
              <a:t>-XML-</a:t>
            </a:r>
            <a:r>
              <a:rPr lang="en-US" altLang="ja-JP" dirty="0" err="1" smtClean="0">
                <a:latin typeface="Arial" charset="0"/>
              </a:rPr>
              <a:t>LibXML</a:t>
            </a:r>
            <a:r>
              <a:rPr lang="en-US" altLang="ja-JP" dirty="0" smtClean="0">
                <a:latin typeface="Arial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" charset="0"/>
              </a:rPr>
              <a:t>Next, expand the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 files using “tar”.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>
                <a:latin typeface="Arial" charset="0"/>
              </a:rPr>
              <a:t>After that, set some environment variables. AND YOU’RE DONE!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" charset="0"/>
              </a:rPr>
              <a:t>Please</a:t>
            </a:r>
            <a:r>
              <a:rPr lang="en-US" altLang="ja-JP" baseline="0" dirty="0" smtClean="0">
                <a:latin typeface="Arial" charset="0"/>
              </a:rPr>
              <a:t> note, </a:t>
            </a:r>
            <a:r>
              <a:rPr lang="en-US" altLang="ja-JP" sz="1200" baseline="0" dirty="0" smtClean="0">
                <a:latin typeface="Arial" charset="0"/>
              </a:rPr>
              <a:t>i</a:t>
            </a:r>
            <a:r>
              <a:rPr lang="en-US" altLang="ja-JP" sz="1200" dirty="0" smtClean="0"/>
              <a:t>f you use “</a:t>
            </a:r>
            <a:r>
              <a:rPr lang="en-US" altLang="ja-JP" sz="1200" dirty="0" err="1" smtClean="0"/>
              <a:t>xalan</a:t>
            </a:r>
            <a:r>
              <a:rPr lang="en-US" altLang="ja-JP" sz="1200" dirty="0" smtClean="0"/>
              <a:t>-java 2.7.1” or later, you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have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to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also</a:t>
            </a:r>
            <a:r>
              <a:rPr lang="en-US" altLang="ja-JP" sz="1200" baseline="0" dirty="0" smtClean="0"/>
              <a:t> </a:t>
            </a:r>
            <a:r>
              <a:rPr lang="en-US" altLang="ja-JP" sz="1200" dirty="0" smtClean="0"/>
              <a:t>set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“CLASSPATH”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for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“serializer.jar”.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0689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This </a:t>
            </a:r>
            <a:r>
              <a:rPr kumimoji="1" lang="en-US" altLang="ja-JP" dirty="0" smtClean="0"/>
              <a:t>slide shows command reference.</a:t>
            </a:r>
          </a:p>
          <a:p>
            <a:r>
              <a:rPr kumimoji="1" lang="en-US" altLang="ja-JP" dirty="0" smtClean="0"/>
              <a:t>As</a:t>
            </a:r>
            <a:r>
              <a:rPr kumimoji="1" lang="en-US" altLang="ja-JP" baseline="0" dirty="0" smtClean="0"/>
              <a:t> usual, you can use “minus </a:t>
            </a:r>
            <a:r>
              <a:rPr kumimoji="1" lang="en-US" altLang="ja-JP" baseline="0" dirty="0" err="1" smtClean="0"/>
              <a:t>minus</a:t>
            </a:r>
            <a:r>
              <a:rPr kumimoji="1" lang="en-US" altLang="ja-JP" baseline="0" dirty="0" smtClean="0"/>
              <a:t> help”/”hyphen </a:t>
            </a:r>
            <a:r>
              <a:rPr kumimoji="1" lang="en-US" altLang="ja-JP" baseline="0" dirty="0" err="1" smtClean="0"/>
              <a:t>hyphen</a:t>
            </a:r>
            <a:r>
              <a:rPr kumimoji="1" lang="en-US" altLang="ja-JP" baseline="0" dirty="0" smtClean="0"/>
              <a:t> help” (--help) command switch to the program.</a:t>
            </a:r>
          </a:p>
          <a:p>
            <a:r>
              <a:rPr kumimoji="1" lang="en-US" altLang="ja-JP" baseline="0" dirty="0" smtClean="0"/>
              <a:t>Importantly,  you need to change “encoding” and running “mode” switches appropriately with input file.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7790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Let </a:t>
            </a:r>
            <a:r>
              <a:rPr kumimoji="1" lang="en-US" altLang="ja-JP" dirty="0" smtClean="0"/>
              <a:t>me show you an example run</a:t>
            </a:r>
            <a:r>
              <a:rPr kumimoji="1" lang="en-US" altLang="ja-JP" baseline="0" dirty="0" smtClean="0"/>
              <a:t> o</a:t>
            </a:r>
            <a:r>
              <a:rPr kumimoji="1" lang="en-US" altLang="ja-JP" dirty="0" smtClean="0"/>
              <a:t>f this tool.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 this slide,</a:t>
            </a:r>
            <a:r>
              <a:rPr kumimoji="1" lang="en-US" altLang="ja-JP" baseline="0" dirty="0" smtClean="0"/>
              <a:t> you can see a java file. </a:t>
            </a:r>
          </a:p>
          <a:p>
            <a:r>
              <a:rPr kumimoji="1" lang="en-US" altLang="ja-JP" baseline="0" dirty="0" smtClean="0"/>
              <a:t>This code is same as the one in a slide I showed you before.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the bottom is the command line.</a:t>
            </a:r>
          </a:p>
          <a:p>
            <a:r>
              <a:rPr kumimoji="1" lang="en-US" altLang="ja-JP" baseline="0" dirty="0" smtClean="0"/>
              <a:t>Here, I specify using command line switches that the input file is written in “java” and encoded in “utf8”.</a:t>
            </a:r>
          </a:p>
          <a:p>
            <a:r>
              <a:rPr kumimoji="1" lang="en-US" altLang="ja-JP" baseline="0" dirty="0" smtClean="0"/>
              <a:t>I also specify the input and the output file names.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this example, the input is a single file.</a:t>
            </a:r>
          </a:p>
          <a:p>
            <a:r>
              <a:rPr kumimoji="1" lang="en-US" altLang="ja-JP" baseline="0" dirty="0" smtClean="0"/>
              <a:t>By specifying directory name as input, you can handle recursively handle files in that directory.</a:t>
            </a:r>
          </a:p>
          <a:p>
            <a:endParaRPr kumimoji="1" lang="en-US" altLang="ja-JP" baseline="0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8643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Here </a:t>
            </a:r>
            <a:r>
              <a:rPr kumimoji="1" lang="en-US" altLang="ja-JP" dirty="0" smtClean="0"/>
              <a:t>is the output of</a:t>
            </a:r>
            <a:r>
              <a:rPr kumimoji="1" lang="en-US" altLang="ja-JP" baseline="0" dirty="0" smtClean="0"/>
              <a:t> that command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smtClean="0"/>
              <a:t>The output is in XML form,</a:t>
            </a:r>
            <a:r>
              <a:rPr kumimoji="1" lang="en-US" altLang="ja-JP" baseline="0" dirty="0" smtClean="0"/>
              <a:t> and each incompatibility point is listed one by one.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To understand the output, you should</a:t>
            </a:r>
            <a:r>
              <a:rPr kumimoji="1" lang="en-US" altLang="ja-JP" baseline="0" dirty="0" smtClean="0"/>
              <a:t> focus on five (5) points.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First red line shows in which file “</a:t>
            </a:r>
            <a:r>
              <a:rPr kumimoji="1" lang="en-US" altLang="ja-JP" dirty="0" err="1" smtClean="0"/>
              <a:t>db_syntax_diff</a:t>
            </a:r>
            <a:r>
              <a:rPr kumimoji="1" lang="en-US" altLang="ja-JP" dirty="0" smtClean="0"/>
              <a:t>” found the incompatibility.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Second red line shows the “type” of the code snippet and “difficulty level” for</a:t>
            </a:r>
            <a:r>
              <a:rPr kumimoji="1" lang="en-US" altLang="ja-JP" baseline="0" dirty="0" smtClean="0"/>
              <a:t>  modification.</a:t>
            </a:r>
          </a:p>
          <a:p>
            <a:r>
              <a:rPr kumimoji="1" lang="en-US" altLang="ja-JP" baseline="0" dirty="0" smtClean="0"/>
              <a:t>The types </a:t>
            </a:r>
            <a:r>
              <a:rPr kumimoji="1" lang="en-US" altLang="ja-JP" baseline="0" smtClean="0"/>
              <a:t>include "SQL</a:t>
            </a:r>
            <a:r>
              <a:rPr kumimoji="1" lang="en-US" altLang="ja-JP" baseline="0" smtClean="0">
                <a:solidFill>
                  <a:srgbClr val="FF0000"/>
                </a:solidFill>
              </a:rPr>
              <a:t>", "FUNC", "TYPE" and</a:t>
            </a:r>
            <a:r>
              <a:rPr kumimoji="1" lang="ja-JP" altLang="en-US" baseline="0" smtClean="0">
                <a:solidFill>
                  <a:srgbClr val="FF0000"/>
                </a:solidFill>
              </a:rPr>
              <a:t> </a:t>
            </a:r>
            <a:r>
              <a:rPr kumimoji="1" lang="en-US" altLang="ja-JP" baseline="0" smtClean="0">
                <a:solidFill>
                  <a:srgbClr val="FF0000"/>
                </a:solidFill>
              </a:rPr>
              <a:t>"EMB"</a:t>
            </a:r>
            <a:r>
              <a:rPr kumimoji="1" lang="en-US" altLang="ja-JP" baseline="0" smtClean="0"/>
              <a:t>.</a:t>
            </a:r>
            <a:endParaRPr kumimoji="1" lang="en-US" altLang="ja-JP" baseline="0" dirty="0" smtClean="0"/>
          </a:p>
          <a:p>
            <a:r>
              <a:rPr kumimoji="1" lang="en-US" altLang="ja-JP" dirty="0" smtClean="0"/>
              <a:t>And the difficulty</a:t>
            </a:r>
            <a:r>
              <a:rPr kumimoji="1" lang="en-US" altLang="ja-JP" baseline="0" dirty="0" smtClean="0"/>
              <a:t> level include “Low1”, “Low2”, “Middle” and “High”.</a:t>
            </a:r>
          </a:p>
          <a:p>
            <a:endParaRPr kumimoji="1" lang="en-US" altLang="ja-JP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Third chunk of two lines show that in what line and column the tool found the incompatibility.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forth one shows the incompatible SQL statement or snippet.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And the last red line,</a:t>
            </a:r>
            <a:r>
              <a:rPr kumimoji="1" lang="en-US" altLang="ja-JP" baseline="0" dirty="0" smtClean="0"/>
              <a:t> that is, the fifth point </a:t>
            </a:r>
            <a:r>
              <a:rPr kumimoji="1" lang="en-US" altLang="ja-JP" dirty="0" smtClean="0"/>
              <a:t>shows the</a:t>
            </a:r>
            <a:r>
              <a:rPr kumimoji="1" lang="en-US" altLang="ja-JP" baseline="0" dirty="0" smtClean="0"/>
              <a:t> description of the incompatibility.</a:t>
            </a:r>
          </a:p>
          <a:p>
            <a:r>
              <a:rPr kumimoji="1" lang="en-US" altLang="ja-JP" dirty="0" smtClean="0"/>
              <a:t>Unfortunately,</a:t>
            </a:r>
            <a:r>
              <a:rPr kumimoji="1" lang="en-US" altLang="ja-JP" baseline="0" dirty="0" smtClean="0"/>
              <a:t> this part is written in Japanese, right now.</a:t>
            </a:r>
          </a:p>
          <a:p>
            <a:r>
              <a:rPr kumimoji="1" lang="en-US" altLang="ja-JP" baseline="0" dirty="0" smtClean="0"/>
              <a:t>Well… I will return to this point later in this talk.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776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this</a:t>
            </a:r>
            <a:r>
              <a:rPr kumimoji="1" lang="en-US" altLang="ja-JP" baseline="0" dirty="0" smtClean="0"/>
              <a:t> slide shows the agenda of the talk.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First, I will introduce myself.</a:t>
            </a:r>
          </a:p>
          <a:p>
            <a:r>
              <a:rPr kumimoji="1" lang="en-US" altLang="ja-JP" baseline="0" dirty="0" smtClean="0"/>
              <a:t>Next, I will describe today’s </a:t>
            </a:r>
            <a:r>
              <a:rPr kumimoji="1" lang="en-US" altLang="ja-JP" baseline="0" smtClean="0"/>
              <a:t>topic. That is information of system migration.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After that, I will talk about what problems can occur in database migration projects.</a:t>
            </a:r>
          </a:p>
          <a:p>
            <a:r>
              <a:rPr kumimoji="1" lang="en-US" altLang="ja-JP" baseline="0" dirty="0" smtClean="0"/>
              <a:t>Then, I will show solutions for these problems using two open source products - one is a SQL code assessment program, and the other is function library that bridges DBMS differences.</a:t>
            </a:r>
          </a:p>
          <a:p>
            <a:r>
              <a:rPr kumimoji="1" lang="en-US" altLang="ja-JP" dirty="0" smtClean="0"/>
              <a:t>Finally,</a:t>
            </a:r>
            <a:r>
              <a:rPr kumimoji="1" lang="en-US" altLang="ja-JP" baseline="0" dirty="0" smtClean="0"/>
              <a:t> I will conclude my talk by summarizing.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799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This </a:t>
            </a:r>
            <a:r>
              <a:rPr kumimoji="1" lang="en-US" altLang="ja-JP" dirty="0" smtClean="0"/>
              <a:t>slide describes</a:t>
            </a:r>
            <a:r>
              <a:rPr kumimoji="1" lang="en-US" altLang="ja-JP" baseline="0" dirty="0" smtClean="0"/>
              <a:t> about a wrapper tool of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”.</a:t>
            </a:r>
          </a:p>
          <a:p>
            <a:r>
              <a:rPr kumimoji="1" lang="en-US" altLang="ja-JP" baseline="0" dirty="0" smtClean="0"/>
              <a:t>This wrapper runs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 </a:t>
            </a:r>
            <a:r>
              <a:rPr kumimoji="1" lang="en-US" altLang="ja-JP" baseline="0" smtClean="0"/>
              <a:t>internally.</a:t>
            </a:r>
          </a:p>
          <a:p>
            <a:r>
              <a:rPr kumimoji="1" lang="en-US" altLang="ja-JP" baseline="0" smtClean="0"/>
              <a:t>Incidentally, the wrapper tool needs a configuration file instead of using command option.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Since the outputs of 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 are in XML format, it is very easy to process them further.</a:t>
            </a:r>
          </a:p>
          <a:p>
            <a:r>
              <a:rPr kumimoji="1" lang="en-US" altLang="ja-JP" baseline="0" dirty="0" smtClean="0"/>
              <a:t>/* Basically, we use this wrapper to create statistical information.  */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53105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Output</a:t>
            </a:r>
            <a:r>
              <a:rPr kumimoji="1" lang="en-US" altLang="ja-JP" baseline="0" smtClean="0"/>
              <a:t> </a:t>
            </a:r>
            <a:r>
              <a:rPr kumimoji="1" lang="en-US" altLang="ja-JP" dirty="0" smtClean="0"/>
              <a:t>of the wrapper tool is in CSV format.</a:t>
            </a:r>
          </a:p>
          <a:p>
            <a:r>
              <a:rPr kumimoji="1" lang="en-US" altLang="ja-JP" baseline="0" dirty="0" smtClean="0"/>
              <a:t>Using spreadsheet program, we can take a look in </a:t>
            </a:r>
            <a:r>
              <a:rPr kumimoji="1" lang="en-US" altLang="ja-JP" baseline="0" smtClean="0"/>
              <a:t>little sophisticated </a:t>
            </a:r>
            <a:r>
              <a:rPr kumimoji="1" lang="en-US" altLang="ja-JP" baseline="0" dirty="0" smtClean="0"/>
              <a:t>manner.</a:t>
            </a:r>
          </a:p>
          <a:p>
            <a:r>
              <a:rPr kumimoji="1" lang="en-US" altLang="ja-JP" baseline="0" dirty="0" smtClean="0"/>
              <a:t>It also includes statistical information of incompatibilities in each difficulty level.</a:t>
            </a:r>
          </a:p>
          <a:p>
            <a:r>
              <a:rPr kumimoji="1" lang="en-US" altLang="ja-JP" baseline="0" dirty="0" smtClean="0"/>
              <a:t>Using such statistical information, you may estimate the cost to modify application programs.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Since we are Japanese, these report are written in Japanese. </a:t>
            </a:r>
            <a:r>
              <a:rPr kumimoji="1" lang="en-US" altLang="ja-JP" baseline="0" dirty="0" smtClean="0">
                <a:sym typeface="Wingdings" panose="05000000000000000000" pitchFamily="2" charset="2"/>
              </a:rPr>
              <a:t>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Actually there is a lot of Japanese in this tool.</a:t>
            </a:r>
          </a:p>
          <a:p>
            <a:r>
              <a:rPr kumimoji="1" lang="en-US" altLang="ja-JP" baseline="0" dirty="0" smtClean="0"/>
              <a:t>Good news is that the tool is designed considering modularity.</a:t>
            </a:r>
          </a:p>
          <a:p>
            <a:r>
              <a:rPr kumimoji="1" lang="en-US" altLang="ja-JP" baseline="0" dirty="0" smtClean="0"/>
              <a:t>So, I believe it is relatively easy to translate it to English…  or Chinese, Indonesian, Malaysian, and so on.</a:t>
            </a:r>
          </a:p>
          <a:p>
            <a:r>
              <a:rPr kumimoji="1" lang="en-US" altLang="ja-JP" baseline="0" dirty="0" smtClean="0"/>
              <a:t>If you are interested, please help us.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312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While </a:t>
            </a:r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db_syntax_diff</a:t>
            </a:r>
            <a:r>
              <a:rPr kumimoji="1" lang="en-US" altLang="ja-JP" dirty="0" smtClean="0"/>
              <a:t>” is for detecting incompatibilities,</a:t>
            </a:r>
            <a:r>
              <a:rPr kumimoji="1" lang="en-US" altLang="ja-JP" baseline="0" dirty="0" smtClean="0"/>
              <a:t> “</a:t>
            </a:r>
            <a:r>
              <a:rPr kumimoji="1" lang="en-US" altLang="ja-JP" baseline="0" dirty="0" err="1" smtClean="0"/>
              <a:t>orafce</a:t>
            </a:r>
            <a:r>
              <a:rPr kumimoji="1" lang="en-US" altLang="ja-JP" baseline="0" dirty="0" smtClean="0"/>
              <a:t>” is helps in resolving some of those incompatibilities.</a:t>
            </a:r>
          </a:p>
          <a:p>
            <a:r>
              <a:rPr kumimoji="1" lang="en-US" altLang="ja-JP" baseline="0" dirty="0" smtClean="0"/>
              <a:t>As I said before, this is a loadable module for PostgreSQL.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Installation of “</a:t>
            </a:r>
            <a:r>
              <a:rPr kumimoji="1" lang="en-US" altLang="ja-JP" baseline="0" dirty="0" err="1" smtClean="0"/>
              <a:t>orafce</a:t>
            </a:r>
            <a:r>
              <a:rPr kumimoji="1" lang="en-US" altLang="ja-JP" baseline="0" dirty="0" smtClean="0"/>
              <a:t>” is very easy and may be familiar to some of you:</a:t>
            </a:r>
          </a:p>
          <a:p>
            <a:r>
              <a:rPr kumimoji="1" lang="en-US" altLang="ja-JP" dirty="0" smtClean="0"/>
              <a:t>First, get RPM</a:t>
            </a:r>
            <a:r>
              <a:rPr kumimoji="1" lang="en-US" altLang="ja-JP" baseline="0" dirty="0" smtClean="0"/>
              <a:t> file from PostgreSQL.org. Latest version is 3.2.1</a:t>
            </a:r>
          </a:p>
          <a:p>
            <a:r>
              <a:rPr kumimoji="1" lang="en-US" altLang="ja-JP" baseline="0" dirty="0" smtClean="0"/>
              <a:t>Second, do standard installation by RPM.</a:t>
            </a:r>
          </a:p>
          <a:p>
            <a:r>
              <a:rPr kumimoji="1" lang="en-US" altLang="ja-JP" baseline="0" dirty="0" smtClean="0"/>
              <a:t>Third, say the magical words “</a:t>
            </a:r>
            <a:r>
              <a:rPr lang="en-US" altLang="ja-JP" dirty="0" smtClean="0"/>
              <a:t>CREATE EXTENSION </a:t>
            </a:r>
            <a:r>
              <a:rPr lang="en-US" altLang="ja-JP" dirty="0" err="1" smtClean="0"/>
              <a:t>orafce</a:t>
            </a:r>
            <a:r>
              <a:rPr lang="en-US" altLang="ja-JP" dirty="0" smtClean="0"/>
              <a:t>”.</a:t>
            </a:r>
          </a:p>
          <a:p>
            <a:r>
              <a:rPr lang="en-US" altLang="ja-JP" dirty="0" smtClean="0"/>
              <a:t>And you’re done.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416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This </a:t>
            </a:r>
            <a:r>
              <a:rPr kumimoji="1" lang="en-US" altLang="ja-JP" dirty="0" smtClean="0"/>
              <a:t>slide shows a simple example.</a:t>
            </a:r>
          </a:p>
          <a:p>
            <a:r>
              <a:rPr kumimoji="1" lang="en-US" altLang="ja-JP" dirty="0" smtClean="0"/>
              <a:t>Oracle DB has 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‘VARCHAR2’ data type, but </a:t>
            </a:r>
            <a:r>
              <a:rPr kumimoji="1" lang="en-US" altLang="ja-JP" dirty="0" smtClean="0"/>
              <a:t>PostgreSQL does not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.</a:t>
            </a:r>
          </a:p>
          <a:p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So, if you use the data type, you will encounter an error saying there exists no such thing.</a:t>
            </a:r>
          </a:p>
          <a:p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  <a:p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“</a:t>
            </a: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orafce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” adds “varchar2” data type to PostgreSQL.</a:t>
            </a:r>
          </a:p>
          <a:p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So, after you create “</a:t>
            </a: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orafce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” extension, PostgreSQL can accept “varchar2” data type.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4875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Now</a:t>
            </a:r>
            <a:r>
              <a:rPr kumimoji="1" lang="en-US" altLang="ja-JP" dirty="0" smtClean="0"/>
              <a:t>, I</a:t>
            </a:r>
            <a:r>
              <a:rPr kumimoji="1" lang="en-US" altLang="ja-JP" baseline="0" dirty="0" smtClean="0"/>
              <a:t> am going to explain one database migration project as a case study.</a:t>
            </a:r>
          </a:p>
          <a:p>
            <a:r>
              <a:rPr kumimoji="1" lang="en-US" altLang="ja-JP" dirty="0" smtClean="0"/>
              <a:t>The target is a management</a:t>
            </a:r>
            <a:r>
              <a:rPr kumimoji="1" lang="en-US" altLang="ja-JP" baseline="0" dirty="0" smtClean="0"/>
              <a:t> system for business contract information.</a:t>
            </a:r>
          </a:p>
          <a:p>
            <a:r>
              <a:rPr kumimoji="1" lang="en-US" altLang="ja-JP" baseline="0" dirty="0" smtClean="0"/>
              <a:t>Original system was constructed using commercial operating system, commercial DBMS and commercial web server.</a:t>
            </a:r>
          </a:p>
          <a:p>
            <a:r>
              <a:rPr kumimoji="1" lang="en-US" altLang="ja-JP" dirty="0" smtClean="0"/>
              <a:t>We reconstructed</a:t>
            </a:r>
            <a:r>
              <a:rPr kumimoji="1" lang="en-US" altLang="ja-JP" baseline="0" dirty="0" smtClean="0"/>
              <a:t> the system using “</a:t>
            </a:r>
            <a:r>
              <a:rPr kumimoji="1" lang="en-US" altLang="ja-JP" baseline="0" dirty="0" err="1" smtClean="0"/>
              <a:t>Redhat</a:t>
            </a:r>
            <a:r>
              <a:rPr kumimoji="1" lang="en-US" altLang="ja-JP" baseline="0" dirty="0" smtClean="0"/>
              <a:t> Enterprise Linux”, “Apache”, “</a:t>
            </a:r>
            <a:r>
              <a:rPr kumimoji="1" lang="en-US" altLang="ja-JP" baseline="0" dirty="0" err="1" smtClean="0"/>
              <a:t>mod_jk</a:t>
            </a:r>
            <a:r>
              <a:rPr kumimoji="1" lang="en-US" altLang="ja-JP" baseline="0" dirty="0" smtClean="0"/>
              <a:t>”, “</a:t>
            </a:r>
            <a:r>
              <a:rPr kumimoji="1" lang="en-US" altLang="ja-JP" baseline="0" dirty="0" err="1" smtClean="0"/>
              <a:t>Jboss</a:t>
            </a:r>
            <a:r>
              <a:rPr kumimoji="1" lang="en-US" altLang="ja-JP" baseline="0" dirty="0" smtClean="0"/>
              <a:t> EAP” and “PostgreSQL”.</a:t>
            </a:r>
          </a:p>
          <a:p>
            <a:r>
              <a:rPr kumimoji="1" lang="en-US" altLang="ja-JP" baseline="0" dirty="0" smtClean="0"/>
              <a:t>System consists of about seven hundred and forty (740) files written with ordinary SQL, DDL, Java and Pro*C.</a:t>
            </a:r>
          </a:p>
          <a:p>
            <a:r>
              <a:rPr kumimoji="1" lang="en-US" altLang="ja-JP" baseline="0" dirty="0" smtClean="0"/>
              <a:t>Total size of the source code is about two hundred and fifty (250) kilo-lines.</a:t>
            </a:r>
          </a:p>
          <a:p>
            <a:r>
              <a:rPr kumimoji="1" lang="en-US" altLang="ja-JP" dirty="0" smtClean="0"/>
              <a:t>We used both “</a:t>
            </a:r>
            <a:r>
              <a:rPr kumimoji="1" lang="en-US" altLang="ja-JP" dirty="0" err="1" smtClean="0"/>
              <a:t>db_syntax_diff</a:t>
            </a:r>
            <a:r>
              <a:rPr kumimoji="1" lang="en-US" altLang="ja-JP" dirty="0" smtClean="0"/>
              <a:t>” and “</a:t>
            </a:r>
            <a:r>
              <a:rPr kumimoji="1" lang="en-US" altLang="ja-JP" dirty="0" err="1" smtClean="0"/>
              <a:t>orafce</a:t>
            </a:r>
            <a:r>
              <a:rPr kumimoji="1" lang="en-US" altLang="ja-JP" dirty="0" smtClean="0"/>
              <a:t>”.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16BB-30A8-4499-BB54-D06590AAD938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1093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Before</a:t>
            </a:r>
            <a:r>
              <a:rPr kumimoji="1" lang="en-US" altLang="ja-JP" baseline="0" smtClean="0"/>
              <a:t> </a:t>
            </a:r>
            <a:r>
              <a:rPr kumimoji="1" lang="en-US" altLang="ja-JP" baseline="0" dirty="0" smtClean="0"/>
              <a:t>deciding to migrate, we performed assessment of the system using “</a:t>
            </a:r>
            <a:r>
              <a:rPr kumimoji="1" lang="en-US" altLang="ja-JP" baseline="0" dirty="0" err="1" smtClean="0"/>
              <a:t>db_syntax_diff</a:t>
            </a:r>
            <a:r>
              <a:rPr kumimoji="1" lang="en-US" altLang="ja-JP" baseline="0" dirty="0" smtClean="0"/>
              <a:t>”.</a:t>
            </a:r>
          </a:p>
          <a:p>
            <a:r>
              <a:rPr kumimoji="1" lang="en-US" altLang="ja-JP" baseline="0" dirty="0" smtClean="0"/>
              <a:t>There were more than ten thousand (10,000) incompatibilities.</a:t>
            </a:r>
          </a:p>
          <a:p>
            <a:r>
              <a:rPr kumimoji="1" lang="en-US" altLang="ja-JP" dirty="0" smtClean="0"/>
              <a:t>Luckily,</a:t>
            </a:r>
            <a:r>
              <a:rPr kumimoji="1" lang="en-US" altLang="ja-JP" baseline="0" dirty="0" smtClean="0"/>
              <a:t> almost all incompatibilities were in so-called “Low1” and “Low2” levels.</a:t>
            </a:r>
          </a:p>
          <a:p>
            <a:r>
              <a:rPr kumimoji="1" lang="en-US" altLang="ja-JP" baseline="0" dirty="0" smtClean="0"/>
              <a:t>There were only 20 incompatibilities in so-called “Middle” level, and none was in “High” level.</a:t>
            </a:r>
          </a:p>
          <a:p>
            <a:r>
              <a:rPr kumimoji="1" lang="en-US" altLang="ja-JP" baseline="0" dirty="0" smtClean="0"/>
              <a:t>So, we judged that we could go ahead.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7247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We </a:t>
            </a:r>
            <a:r>
              <a:rPr kumimoji="1" lang="en-US" altLang="ja-JP" dirty="0" smtClean="0"/>
              <a:t>also</a:t>
            </a:r>
            <a:r>
              <a:rPr kumimoji="1" lang="en-US" altLang="ja-JP" baseline="0" dirty="0" smtClean="0"/>
              <a:t> decided to adopt “</a:t>
            </a:r>
            <a:r>
              <a:rPr kumimoji="1" lang="en-US" altLang="ja-JP" baseline="0" dirty="0" err="1" smtClean="0"/>
              <a:t>orafce</a:t>
            </a:r>
            <a:r>
              <a:rPr kumimoji="1" lang="en-US" altLang="ja-JP" baseline="0" dirty="0" smtClean="0"/>
              <a:t>” module.</a:t>
            </a:r>
          </a:p>
          <a:p>
            <a:r>
              <a:rPr kumimoji="1" lang="en-US" altLang="ja-JP" baseline="0" dirty="0" smtClean="0"/>
              <a:t>Using “</a:t>
            </a:r>
            <a:r>
              <a:rPr kumimoji="1" lang="en-US" altLang="ja-JP" baseline="0" dirty="0" err="1" smtClean="0"/>
              <a:t>orafce</a:t>
            </a:r>
            <a:r>
              <a:rPr kumimoji="1" lang="en-US" altLang="ja-JP" baseline="0" dirty="0" smtClean="0"/>
              <a:t>” we could resolve about three thousands (3,000) incompatibilities automatically.</a:t>
            </a:r>
          </a:p>
          <a:p>
            <a:r>
              <a:rPr kumimoji="1" lang="en-US" altLang="ja-JP" baseline="0" dirty="0" smtClean="0"/>
              <a:t>We modified remaining seven thousands (7,000) incompatibilities by hand.</a:t>
            </a:r>
          </a:p>
          <a:p>
            <a:r>
              <a:rPr kumimoji="1" lang="en-US" altLang="ja-JP" baseline="0" dirty="0" smtClean="0"/>
              <a:t>We could say that they were not tough tasks.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Based on our experience, by employing “</a:t>
            </a:r>
            <a:r>
              <a:rPr kumimoji="1" lang="en-US" altLang="ja-JP" baseline="0" dirty="0" err="1" smtClean="0"/>
              <a:t>orafce</a:t>
            </a:r>
            <a:r>
              <a:rPr kumimoji="1" lang="en-US" altLang="ja-JP" baseline="0" dirty="0" smtClean="0"/>
              <a:t>”, roughly seventy-three  (73) percent of  Oracle’s SQL can be used in PostgreSQL without modification.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3176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mtClean="0"/>
              <a:t>The</a:t>
            </a:r>
            <a:r>
              <a:rPr lang="en-US" altLang="ja-JP" baseline="0" smtClean="0"/>
              <a:t> slide shows conclusion of this talk.</a:t>
            </a:r>
          </a:p>
          <a:p>
            <a:endParaRPr lang="en-US" altLang="ja-JP" smtClean="0"/>
          </a:p>
          <a:p>
            <a:r>
              <a:rPr lang="en-US" altLang="ja-JP" smtClean="0"/>
              <a:t>The migration of SQL is the most difficult process in Database migration.</a:t>
            </a:r>
          </a:p>
          <a:p>
            <a:r>
              <a:rPr lang="ja-JP" altLang="en-US" smtClean="0"/>
              <a:t>・</a:t>
            </a:r>
            <a:r>
              <a:rPr lang="en-US" altLang="ja-JP" smtClean="0"/>
              <a:t>It will require significant cost to estimate for the migration of SQL.</a:t>
            </a:r>
          </a:p>
          <a:p>
            <a:r>
              <a:rPr lang="ja-JP" altLang="en-US" smtClean="0"/>
              <a:t>・</a:t>
            </a:r>
            <a:r>
              <a:rPr lang="en-US" altLang="ja-JP" smtClean="0"/>
              <a:t>It will require significant cost to modify incompatible SQL.</a:t>
            </a:r>
          </a:p>
          <a:p>
            <a:endParaRPr lang="en-US" altLang="ja-JP" smtClean="0"/>
          </a:p>
          <a:p>
            <a:r>
              <a:rPr lang="en-US" altLang="ja-JP" smtClean="0"/>
              <a:t>These issues can be solved by db_syntax_diff and orafce.</a:t>
            </a:r>
          </a:p>
          <a:p>
            <a:endParaRPr lang="en-US" altLang="ja-JP" smtClean="0"/>
          </a:p>
          <a:p>
            <a:r>
              <a:rPr lang="en-US" altLang="ja-JP" smtClean="0"/>
              <a:t>Try Database migration, don’t hesitate.</a:t>
            </a:r>
          </a:p>
          <a:p>
            <a:endParaRPr lang="en-US" altLang="ja-JP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smtClean="0"/>
              <a:t>If you have interest, please help the  development of db_syntax_diff.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ja-JP" sz="2400" smtClean="0"/>
              <a:t>To start with translate manual into English.</a:t>
            </a: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6201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That’s the end of my talk.</a:t>
            </a:r>
          </a:p>
          <a:p>
            <a:r>
              <a:rPr kumimoji="1" lang="en-US" altLang="ja-JP" dirty="0" smtClean="0"/>
              <a:t>Thank you very much for your kind attention.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763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OK...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Again,</a:t>
            </a:r>
            <a:r>
              <a:rPr kumimoji="1" lang="en-US" altLang="ja-JP" baseline="0" dirty="0" smtClean="0"/>
              <a:t> m</a:t>
            </a:r>
            <a:r>
              <a:rPr kumimoji="1" lang="en-US" altLang="ja-JP" dirty="0" smtClean="0"/>
              <a:t>y</a:t>
            </a:r>
            <a:r>
              <a:rPr kumimoji="1" lang="en-US" altLang="ja-JP" baseline="0" dirty="0" smtClean="0"/>
              <a:t> name is </a:t>
            </a:r>
            <a:r>
              <a:rPr kumimoji="1" lang="en-US" altLang="ja-JP" baseline="0" dirty="0" err="1" smtClean="0"/>
              <a:t>Kazuki</a:t>
            </a:r>
            <a:r>
              <a:rPr kumimoji="1" lang="en-US" altLang="ja-JP" baseline="0" dirty="0" smtClean="0"/>
              <a:t> Uehara. I came from Japan.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love travelling…, not by car, but by BICYCLE. </a:t>
            </a:r>
          </a:p>
          <a:p>
            <a:r>
              <a:rPr kumimoji="1" lang="en-US" altLang="ja-JP" baseline="0" dirty="0" smtClean="0"/>
              <a:t>In Japan, you can travel almost everywhere by bicycle.</a:t>
            </a:r>
          </a:p>
          <a:p>
            <a:r>
              <a:rPr kumimoji="1" lang="en-US" altLang="ja-JP" baseline="0" dirty="0" smtClean="0"/>
              <a:t>I love </a:t>
            </a:r>
            <a:r>
              <a:rPr kumimoji="1" lang="en-US" altLang="ja-JP" baseline="0" smtClean="0"/>
              <a:t>taking photographs, </a:t>
            </a:r>
            <a:r>
              <a:rPr kumimoji="1" lang="en-US" altLang="ja-JP" baseline="0" dirty="0" smtClean="0"/>
              <a:t>too. I like photographing landscape scenery,  </a:t>
            </a:r>
            <a:r>
              <a:rPr kumimoji="1" lang="en-US" altLang="ja-JP" baseline="0" smtClean="0"/>
              <a:t>still lives... and </a:t>
            </a:r>
            <a:r>
              <a:rPr kumimoji="1" lang="en-US" altLang="ja-JP" baseline="0" dirty="0" smtClean="0"/>
              <a:t>cute GIRLS, of course!</a:t>
            </a:r>
          </a:p>
          <a:p>
            <a:endParaRPr kumimoji="1" lang="en-US" altLang="ja-JP" baseline="0" smtClean="0"/>
          </a:p>
          <a:p>
            <a:r>
              <a:rPr kumimoji="1" lang="en-US" altLang="ja-JP" baseline="0" smtClean="0"/>
              <a:t>Professionally, I am engaged in technical support for information systems of our customers.</a:t>
            </a:r>
          </a:p>
          <a:p>
            <a:r>
              <a:rPr kumimoji="1" lang="en-US" altLang="ja-JP" baseline="0" smtClean="0"/>
              <a:t>I </a:t>
            </a:r>
            <a:r>
              <a:rPr kumimoji="1" lang="en-US" altLang="ja-JP" baseline="0" dirty="0" smtClean="0"/>
              <a:t>also offer technical consultation to the customers who are developing new systems.</a:t>
            </a:r>
          </a:p>
          <a:p>
            <a:r>
              <a:rPr kumimoji="1" lang="en-US" altLang="ja-JP" baseline="0" dirty="0" smtClean="0"/>
              <a:t>I sometimes perform functional verification and performance evaluation of IT products.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 am especially interested in PostgreSQL, </a:t>
            </a:r>
            <a:r>
              <a:rPr kumimoji="1" lang="en-US" altLang="ja-JP" baseline="0" dirty="0" err="1" smtClean="0"/>
              <a:t>pgpool</a:t>
            </a:r>
            <a:r>
              <a:rPr kumimoji="1" lang="en-US" altLang="ja-JP" baseline="0" dirty="0" smtClean="0"/>
              <a:t>-II, </a:t>
            </a:r>
            <a:r>
              <a:rPr kumimoji="1" lang="en-US" altLang="ja-JP" baseline="0" dirty="0" err="1" smtClean="0"/>
              <a:t>Slony</a:t>
            </a:r>
            <a:r>
              <a:rPr kumimoji="1" lang="en-US" altLang="ja-JP" baseline="0" dirty="0" smtClean="0"/>
              <a:t>-I</a:t>
            </a:r>
            <a:r>
              <a:rPr kumimoji="1" lang="en-US" altLang="ja-JP" baseline="0" smtClean="0"/>
              <a:t>, and so on.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 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886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So</a:t>
            </a:r>
            <a:r>
              <a:rPr kumimoji="1" lang="en-US" altLang="ja-JP" dirty="0" smtClean="0"/>
              <a:t>, I belong to NTT: Nippon Telegraph and Telephone Corporation.</a:t>
            </a:r>
          </a:p>
          <a:p>
            <a:r>
              <a:rPr kumimoji="1" lang="en-US" altLang="ja-JP" dirty="0" smtClean="0"/>
              <a:t>NTT is the biggest telecom company in Japan.</a:t>
            </a:r>
          </a:p>
          <a:p>
            <a:r>
              <a:rPr kumimoji="1" lang="en-US" altLang="ja-JP" baseline="0" smtClean="0"/>
              <a:t>What </a:t>
            </a:r>
            <a:r>
              <a:rPr kumimoji="1" lang="en-US" altLang="ja-JP" baseline="0" dirty="0" smtClean="0"/>
              <a:t>I would like to say here is…  it is really </a:t>
            </a:r>
            <a:r>
              <a:rPr kumimoji="1" lang="en-US" altLang="ja-JP" baseline="0" err="1" smtClean="0"/>
              <a:t>REALLY</a:t>
            </a:r>
            <a:r>
              <a:rPr kumimoji="1" lang="en-US" altLang="ja-JP" baseline="0" smtClean="0"/>
              <a:t> “conservative”. ;-)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smtClean="0"/>
              <a:t>NTT</a:t>
            </a:r>
            <a:r>
              <a:rPr kumimoji="1" lang="en-US" altLang="ja-JP" baseline="0" smtClean="0"/>
              <a:t> OSSCenter is </a:t>
            </a:r>
            <a:r>
              <a:rPr kumimoji="1" lang="en-US" altLang="ja-JP" baseline="0" dirty="0" smtClean="0"/>
              <a:t>offering total support services, such as support desk, introduction and maintenance of OSS products to the subsidiary companies.</a:t>
            </a:r>
          </a:p>
          <a:p>
            <a:r>
              <a:rPr kumimoji="1" lang="en-US" altLang="ja-JP" baseline="0" smtClean="0"/>
              <a:t>We also are developing OSS products and related tools within each communities.</a:t>
            </a:r>
          </a:p>
          <a:p>
            <a:r>
              <a:rPr kumimoji="1" lang="en-US" altLang="ja-JP" baseline="0" smtClean="0"/>
              <a:t>The logos in the slide show roughly sixty (60) OSS products we deal with.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943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mtClean="0"/>
              <a:t>Now</a:t>
            </a:r>
            <a:r>
              <a:rPr kumimoji="1" lang="en-US" altLang="ja-JP" dirty="0" smtClean="0"/>
              <a:t>, I will talk about PostgreSQL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PostgreSQL community says that it is the world’s most advanced OSS DBMS.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We basically agree with them.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For almost twenty (20) years, the community has continued to improve features and performance of the product.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Now it is comparable to profitable commercial products such as </a:t>
            </a:r>
            <a:r>
              <a:rPr kumimoji="1" lang="en-US" altLang="ja-JP" baseline="0" smtClean="0"/>
              <a:t>Oracle Database.</a:t>
            </a:r>
            <a:endParaRPr kumimoji="1" lang="en-US" altLang="ja-JP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In NTT group companies, we are operating more than 600 systems using PostgreSQL.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620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Let’s </a:t>
            </a:r>
            <a:r>
              <a:rPr kumimoji="1" lang="en-US" altLang="ja-JP" baseline="0" smtClean="0"/>
              <a:t>compare some interesting attributes of PostgreSQL 9.5 and Oracle 12c.</a:t>
            </a:r>
          </a:p>
          <a:p>
            <a:r>
              <a:rPr kumimoji="1" lang="en-US" altLang="ja-JP" smtClean="0"/>
              <a:t>As</a:t>
            </a:r>
            <a:r>
              <a:rPr kumimoji="1" lang="en-US" altLang="ja-JP" baseline="0" smtClean="0"/>
              <a:t> you can see in this slide, PostgreSQL can be compared favorably with Oracle Database.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9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About </a:t>
            </a:r>
            <a:r>
              <a:rPr kumimoji="1" lang="en-US" altLang="ja-JP" baseline="0" smtClean="0"/>
              <a:t> </a:t>
            </a:r>
            <a:r>
              <a:rPr kumimoji="1" lang="en-US" altLang="ja-JP" baseline="0" dirty="0" smtClean="0"/>
              <a:t>today’s topics: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smtClean="0"/>
              <a:t>Today, </a:t>
            </a:r>
            <a:r>
              <a:rPr kumimoji="1" lang="en-US" altLang="ja-JP" baseline="0" dirty="0" smtClean="0"/>
              <a:t>I will NOT talk about how to migrate to Singapore.</a:t>
            </a:r>
          </a:p>
          <a:p>
            <a:r>
              <a:rPr kumimoji="1" lang="en-US" altLang="ja-JP" baseline="0" dirty="0" smtClean="0"/>
              <a:t>I LOVE Singapore of course, but it’s not today’s topic … </a:t>
            </a:r>
            <a:r>
              <a:rPr kumimoji="1" lang="en-US" altLang="ja-JP" baseline="0" dirty="0" smtClean="0">
                <a:sym typeface="Wingdings" panose="05000000000000000000" pitchFamily="2" charset="2"/>
              </a:rPr>
              <a:t>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Actual topic is:</a:t>
            </a:r>
          </a:p>
          <a:p>
            <a:r>
              <a:rPr kumimoji="1" lang="en-US" altLang="ja-JP" dirty="0" smtClean="0"/>
              <a:t>What kind of problems may occur in the database migration projects.</a:t>
            </a:r>
          </a:p>
          <a:p>
            <a:r>
              <a:rPr kumimoji="1" lang="en-US" altLang="ja-JP" dirty="0" smtClean="0"/>
              <a:t>And</a:t>
            </a:r>
            <a:r>
              <a:rPr kumimoji="1" lang="en-US" altLang="ja-JP" baseline="0" dirty="0" smtClean="0"/>
              <a:t> how y</a:t>
            </a:r>
            <a:r>
              <a:rPr kumimoji="1" lang="en-US" altLang="ja-JP" dirty="0" smtClean="0"/>
              <a:t>ou</a:t>
            </a:r>
            <a:r>
              <a:rPr kumimoji="1" lang="en-US" altLang="ja-JP" baseline="0" dirty="0" smtClean="0"/>
              <a:t> can solve them.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will focus on the DB migration technique from Oracle DB to PostgreSQL.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----</a:t>
            </a:r>
          </a:p>
          <a:p>
            <a:r>
              <a:rPr kumimoji="1" lang="en-US" altLang="ja-JP" baseline="0" smtClean="0"/>
              <a:t>I would like </a:t>
            </a:r>
            <a:r>
              <a:rPr kumimoji="1" lang="en-US" altLang="ja-JP" baseline="0" dirty="0" smtClean="0"/>
              <a:t>to ask you some questions:</a:t>
            </a:r>
          </a:p>
          <a:p>
            <a:r>
              <a:rPr kumimoji="1" lang="en-US" altLang="ja-JP" baseline="0" dirty="0" smtClean="0"/>
              <a:t>The purpose is to check how useful my talk would be.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First, are you using PostgreSQL? Please raise your hand…</a:t>
            </a:r>
          </a:p>
          <a:p>
            <a:r>
              <a:rPr kumimoji="1" lang="en-US" altLang="ja-JP" baseline="0" dirty="0" smtClean="0"/>
              <a:t>Second, are you using Oracle DB? …</a:t>
            </a:r>
          </a:p>
          <a:p>
            <a:r>
              <a:rPr kumimoji="1" lang="en-US" altLang="ja-JP" baseline="0" dirty="0" smtClean="0"/>
              <a:t>Third, how many people want to change their DBMS to PG?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Thank you, it’s good to know… </a:t>
            </a:r>
            <a:endParaRPr kumimoji="1" lang="ja-JP" altLang="en-US" dirty="0" smtClean="0"/>
          </a:p>
          <a:p>
            <a:r>
              <a:rPr kumimoji="1" lang="en-US" altLang="ja-JP" baseline="0" dirty="0" smtClean="0"/>
              <a:t>----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Some of you may not be familiar with system migration, so let me explain a little bit about it.</a:t>
            </a:r>
          </a:p>
          <a:p>
            <a:r>
              <a:rPr kumimoji="1" lang="en-US" altLang="ja-JP" baseline="0" dirty="0" smtClean="0"/>
              <a:t>System migration is to migrate the information system and data from one environment to another.</a:t>
            </a:r>
          </a:p>
          <a:p>
            <a:r>
              <a:rPr kumimoji="1" lang="en-US" altLang="ja-JP" baseline="0" dirty="0" smtClean="0"/>
              <a:t>There are basically three (3) categories of system migration:</a:t>
            </a:r>
          </a:p>
          <a:p>
            <a:r>
              <a:rPr kumimoji="1" lang="en-US" altLang="ja-JP" baseline="0" dirty="0" smtClean="0"/>
              <a:t>Re-host, rewrite and rebuild.</a:t>
            </a:r>
          </a:p>
          <a:p>
            <a:r>
              <a:rPr kumimoji="1" lang="en-US" altLang="ja-JP" baseline="0" dirty="0" smtClean="0"/>
              <a:t>In re-hosting, you replace only platform hardware.</a:t>
            </a:r>
          </a:p>
          <a:p>
            <a:r>
              <a:rPr kumimoji="1" lang="en-US" altLang="ja-JP" baseline="0" dirty="0" smtClean="0"/>
              <a:t>In rewriting, you replace the Operating System and perhaps, programing languages.</a:t>
            </a:r>
          </a:p>
          <a:p>
            <a:r>
              <a:rPr kumimoji="1" lang="en-US" altLang="ja-JP" baseline="0" dirty="0" smtClean="0"/>
              <a:t>And in rebuilding, you remake the entire system..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Some people may say there is one more category: BPR Business Process Reengineering.</a:t>
            </a:r>
          </a:p>
          <a:p>
            <a:r>
              <a:rPr kumimoji="1" lang="en-US" altLang="ja-JP" baseline="0" dirty="0" smtClean="0"/>
              <a:t>In BPR, you may change the purposes of the system itself… 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Anyway, Database migration is needed during rewriting and rebuilding.</a:t>
            </a:r>
          </a:p>
          <a:p>
            <a:endParaRPr kumimoji="1" lang="en-US" altLang="ja-JP" baseline="0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1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Next,</a:t>
            </a:r>
            <a:r>
              <a:rPr kumimoji="1" lang="en-US" altLang="ja-JP" baseline="0" dirty="0" smtClean="0"/>
              <a:t> let me move on to the problems in database migration.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Here, I start with the reasons why you need database migration.</a:t>
            </a:r>
          </a:p>
          <a:p>
            <a:r>
              <a:rPr kumimoji="1" lang="en-US" altLang="ja-JP" dirty="0" smtClean="0"/>
              <a:t>Then, I list up the items to be considered for the database</a:t>
            </a:r>
            <a:r>
              <a:rPr kumimoji="1" lang="en-US" altLang="ja-JP" baseline="0" dirty="0" smtClean="0"/>
              <a:t> migration.</a:t>
            </a:r>
          </a:p>
          <a:p>
            <a:r>
              <a:rPr kumimoji="1" lang="en-US" altLang="ja-JP" baseline="0" dirty="0" smtClean="0"/>
              <a:t>After that, I will cover some issues on database migration.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2185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mtClean="0"/>
              <a:t>Let’s </a:t>
            </a:r>
            <a:r>
              <a:rPr lang="en-US" altLang="ja-JP" dirty="0" smtClean="0"/>
              <a:t>think</a:t>
            </a:r>
            <a:r>
              <a:rPr lang="en-US" altLang="ja-JP" baseline="0" dirty="0" smtClean="0"/>
              <a:t> about why you need database migration.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If your database system is operating healthily, you would not consider migration.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One typical time you may consider database migration is when you feel anxiety.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Your server was brand new machine at one time.  But now ten years later, it looks little dark and dull.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Maybe recently the maker told you that they have only little stock of the parts of the system…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Maybe, it’s time for you to change the platform.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Logically this is not related to the database migration, but in practice, you most probably want to also migrate your database system.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Or maybe you have subtle discontent about the current system.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For example, you may have noticed the license is too expensive.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You may have become aware that the new version of some OSS DB runs much faster than its ancestors</a:t>
            </a:r>
            <a:r>
              <a:rPr lang="en-US" altLang="ja-JP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You may be fascinated by some new functionality of the brand new product.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/>
              <a:t>Or, you may have realized that indeed your system did not need fancy function of commercial </a:t>
            </a:r>
            <a:r>
              <a:rPr lang="en-US" altLang="ja-JP" baseline="0" smtClean="0"/>
              <a:t>database.</a:t>
            </a:r>
            <a:endParaRPr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FA4D3-78FB-493E-B055-2830744CA13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919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162877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2413"/>
            <a:ext cx="1209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058988"/>
            <a:ext cx="1003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>
            <a:spLocks noChangeArrowheads="1"/>
          </p:cNvSpPr>
          <p:nvPr userDrawn="1"/>
        </p:nvSpPr>
        <p:spPr bwMode="auto">
          <a:xfrm>
            <a:off x="5899150" y="6496050"/>
            <a:ext cx="26733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smtClean="0"/>
              <a:t>Copyright©2016  NTT corp. All Rights Reserved.</a:t>
            </a:r>
            <a:endParaRPr lang="ja-JP" altLang="en-US" sz="9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664" y="3068960"/>
            <a:ext cx="7128792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200" baseline="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4869160"/>
            <a:ext cx="4968552" cy="108012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FontTx/>
              <a:buNone/>
              <a:defRPr sz="1800" b="0">
                <a:latin typeface="+mn-ea"/>
                <a:ea typeface="+mn-ea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405888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1430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265862"/>
          </a:xfrm>
        </p:spPr>
        <p:txBody>
          <a:bodyPr vert="eaVert"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265862"/>
          </a:xfrm>
        </p:spPr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104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544616"/>
          </a:xfrm>
        </p:spPr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104217"/>
            <a:ext cx="8352928" cy="78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ja-JP" altLang="en-US" dirty="0" smtClean="0"/>
              <a:t>マスタタイトルの書式設定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マスタタイトルの書式設定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08587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6870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425184" cy="78581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00050" y="1124793"/>
            <a:ext cx="4171950" cy="561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24793"/>
            <a:ext cx="4171950" cy="561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55771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8296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7544" y="1205062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9068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33763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4453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28595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893107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4450"/>
            <a:ext cx="88614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49350"/>
            <a:ext cx="835342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 smtClean="0"/>
              <a:t>マスタテキストの書式設定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  <a:p>
            <a:pPr lvl="0"/>
            <a:endParaRPr lang="ja-JP" altLang="en-US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95263"/>
            <a:ext cx="83534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マスタタイトルの書式設定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マスタタイトルの書式設定</a:t>
            </a:r>
          </a:p>
        </p:txBody>
      </p:sp>
      <p:sp>
        <p:nvSpPr>
          <p:cNvPr id="1029" name="正方形/長方形 15"/>
          <p:cNvSpPr>
            <a:spLocks noChangeArrowheads="1"/>
          </p:cNvSpPr>
          <p:nvPr userDrawn="1"/>
        </p:nvSpPr>
        <p:spPr bwMode="auto">
          <a:xfrm>
            <a:off x="8532813" y="6524625"/>
            <a:ext cx="503237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fld id="{1A511C80-5AFD-488E-8CBB-7E6E96D1FE3A}" type="slidenum">
              <a:rPr lang="en-US" altLang="ja-JP" sz="20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pPr algn="ctr" eaLnBrk="1" hangingPunct="1">
                <a:defRPr/>
              </a:pPr>
              <a:t>‹#›</a:t>
            </a:fld>
            <a:endParaRPr lang="ja-JP" altLang="en-US" sz="200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407150"/>
            <a:ext cx="911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正方形/長方形 11"/>
          <p:cNvSpPr>
            <a:spLocks noChangeArrowheads="1"/>
          </p:cNvSpPr>
          <p:nvPr userDrawn="1"/>
        </p:nvSpPr>
        <p:spPr bwMode="auto">
          <a:xfrm>
            <a:off x="5899150" y="6524625"/>
            <a:ext cx="26733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900" smtClean="0"/>
              <a:t>Copyright©2016  NTT corp. All Rights Reserved.</a:t>
            </a:r>
            <a:endParaRPr lang="ja-JP" altLang="en-US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HGP創英角ｺﾞｼｯｸUB" pitchFamily="50" charset="-128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b="1" kern="1000" spc="100">
          <a:solidFill>
            <a:schemeClr val="tx1"/>
          </a:solidFill>
          <a:latin typeface="+mj-lt"/>
          <a:ea typeface="+mj-ea"/>
          <a:cs typeface="メイリオ" pitchFamily="50" charset="-128"/>
        </a:defRPr>
      </a:lvl1pPr>
      <a:lvl2pPr marL="541338" indent="-1841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 kern="1000" spc="100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896938" indent="-176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000" spc="100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252538" indent="-176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000" spc="100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1617663" indent="-177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 kern="1000" spc="1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074863" indent="-1778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2063" indent="-1778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9263" indent="-1778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6463" indent="-1778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550" y="3068638"/>
            <a:ext cx="7921625" cy="1296987"/>
          </a:xfrm>
        </p:spPr>
        <p:txBody>
          <a:bodyPr/>
          <a:lstStyle/>
          <a:p>
            <a:pPr eaLnBrk="1" hangingPunct="1"/>
            <a:r>
              <a:rPr lang="en-US" altLang="ja-JP" sz="2800" dirty="0" smtClean="0"/>
              <a:t>Migration from Oracle to PostgreSQL</a:t>
            </a:r>
            <a:br>
              <a:rPr lang="en-US" altLang="ja-JP" sz="2800" dirty="0" smtClean="0"/>
            </a:br>
            <a:r>
              <a:rPr lang="en-US" altLang="ja-JP" sz="2800" dirty="0" smtClean="0"/>
              <a:t> - The problems and the solutions  -</a:t>
            </a:r>
            <a:endParaRPr lang="ja-JP" altLang="ja-JP" sz="28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868863"/>
            <a:ext cx="4968875" cy="1081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400"/>
              <a:t>Kazuki Uehara</a:t>
            </a:r>
          </a:p>
          <a:p>
            <a:pPr eaLnBrk="1" hangingPunct="1">
              <a:defRPr/>
            </a:pPr>
            <a:r>
              <a:rPr lang="en-US" altLang="ja-JP" sz="2400" smtClean="0">
                <a:cs typeface="+mn-cs"/>
              </a:rPr>
              <a:t>NTT OSS Center</a:t>
            </a:r>
          </a:p>
          <a:p>
            <a:pPr eaLnBrk="1" hangingPunct="1">
              <a:defRPr/>
            </a:pPr>
            <a:r>
              <a:rPr lang="en-US" altLang="ja-JP" sz="2400" smtClean="0">
                <a:cs typeface="+mn-cs"/>
              </a:rPr>
              <a:t>March 19, 2016</a:t>
            </a:r>
          </a:p>
        </p:txBody>
      </p:sp>
      <p:sp>
        <p:nvSpPr>
          <p:cNvPr id="3083" name="Text Box 20"/>
          <p:cNvSpPr txBox="1">
            <a:spLocks noChangeArrowheads="1"/>
          </p:cNvSpPr>
          <p:nvPr/>
        </p:nvSpPr>
        <p:spPr bwMode="auto">
          <a:xfrm>
            <a:off x="6030912" y="908720"/>
            <a:ext cx="2862263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/>
          <a:p>
            <a:pPr algn="just" eaLnBrk="1" hangingPunct="1">
              <a:defRPr/>
            </a:pPr>
            <a:r>
              <a:rPr lang="en-US" altLang="ja-JP" sz="900" smtClean="0">
                <a:solidFill>
                  <a:srgbClr val="000000"/>
                </a:solidFill>
                <a:latin typeface="+mn-lt"/>
                <a:ea typeface="メイリオ" pitchFamily="50" charset="-128"/>
                <a:cs typeface="メイリオ" pitchFamily="50" charset="-128"/>
              </a:rPr>
              <a:t>Copyright(c)2016 </a:t>
            </a:r>
            <a:r>
              <a:rPr lang="en-US" altLang="ja-JP" sz="900" dirty="0">
                <a:solidFill>
                  <a:srgbClr val="000000"/>
                </a:solidFill>
                <a:latin typeface="+mn-lt"/>
                <a:ea typeface="メイリオ" pitchFamily="50" charset="-128"/>
                <a:cs typeface="メイリオ" pitchFamily="50" charset="-128"/>
              </a:rPr>
              <a:t>NTT Corp. All Rights Reserved</a:t>
            </a:r>
            <a:r>
              <a:rPr lang="en-US" altLang="ja-JP" sz="1000" dirty="0">
                <a:solidFill>
                  <a:srgbClr val="000000"/>
                </a:solidFill>
                <a:latin typeface="ＭＳ Ｐゴシック" charset="-128"/>
                <a:ea typeface="ＭＳ 明朝" pitchFamily="17" charset="-128"/>
              </a:rPr>
              <a:t>.</a:t>
            </a:r>
            <a:endParaRPr lang="en-US" altLang="ja-JP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線コネクタ 57"/>
          <p:cNvCxnSpPr/>
          <p:nvPr/>
        </p:nvCxnSpPr>
        <p:spPr bwMode="auto">
          <a:xfrm flipV="1">
            <a:off x="5760274" y="1492474"/>
            <a:ext cx="478676" cy="544339"/>
          </a:xfrm>
          <a:prstGeom prst="line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線コネクタ 61"/>
          <p:cNvCxnSpPr/>
          <p:nvPr/>
        </p:nvCxnSpPr>
        <p:spPr bwMode="auto">
          <a:xfrm>
            <a:off x="5725253" y="2873194"/>
            <a:ext cx="513697" cy="706323"/>
          </a:xfrm>
          <a:prstGeom prst="line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正方形/長方形 12"/>
          <p:cNvSpPr>
            <a:spLocks noChangeArrowheads="1"/>
          </p:cNvSpPr>
          <p:nvPr/>
        </p:nvSpPr>
        <p:spPr bwMode="auto">
          <a:xfrm>
            <a:off x="295233" y="3826608"/>
            <a:ext cx="8520512" cy="2527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endParaRPr lang="ja-JP" altLang="en-US" sz="1400"/>
          </a:p>
        </p:txBody>
      </p:sp>
      <p:sp>
        <p:nvSpPr>
          <p:cNvPr id="13315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641208" cy="784225"/>
          </a:xfrm>
          <a:ln/>
        </p:spPr>
        <p:txBody>
          <a:bodyPr/>
          <a:lstStyle/>
          <a:p>
            <a:pPr lvl="1"/>
            <a:r>
              <a:rPr lang="en-US" altLang="ja-JP" sz="2400"/>
              <a:t>The items to be </a:t>
            </a:r>
            <a:r>
              <a:rPr lang="en-US" altLang="ja-JP" sz="2400" smtClean="0"/>
              <a:t>considered</a:t>
            </a:r>
            <a:r>
              <a:rPr lang="ja-JP" altLang="en-US" sz="2400"/>
              <a:t> </a:t>
            </a:r>
            <a:r>
              <a:rPr lang="en-US" altLang="ja-JP" sz="2400" smtClean="0"/>
              <a:t>for</a:t>
            </a:r>
            <a:r>
              <a:rPr lang="ja-JP" altLang="en-US" sz="2400" smtClean="0"/>
              <a:t> </a:t>
            </a:r>
            <a:r>
              <a:rPr lang="en-US" altLang="ja-JP" sz="2400"/>
              <a:t>the</a:t>
            </a:r>
            <a:r>
              <a:rPr lang="ja-JP" altLang="en-US" sz="2400"/>
              <a:t> </a:t>
            </a:r>
            <a:r>
              <a:rPr lang="en-US" altLang="ja-JP" sz="2400" smtClean="0"/>
              <a:t>Database</a:t>
            </a:r>
            <a:r>
              <a:rPr lang="ja-JP" altLang="en-US" sz="2400" smtClean="0"/>
              <a:t> </a:t>
            </a:r>
            <a:r>
              <a:rPr lang="en-US" altLang="ja-JP" sz="2400"/>
              <a:t>migration</a:t>
            </a:r>
            <a:endParaRPr lang="ja-JP" altLang="en-US" sz="2400" smtClean="0"/>
          </a:p>
        </p:txBody>
      </p:sp>
      <p:sp>
        <p:nvSpPr>
          <p:cNvPr id="19" name="正方形/長方形 12"/>
          <p:cNvSpPr>
            <a:spLocks noChangeArrowheads="1"/>
          </p:cNvSpPr>
          <p:nvPr/>
        </p:nvSpPr>
        <p:spPr bwMode="auto">
          <a:xfrm>
            <a:off x="1836019" y="1285144"/>
            <a:ext cx="936352" cy="302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1400" smtClean="0"/>
              <a:t>AP</a:t>
            </a:r>
            <a:r>
              <a:rPr lang="ja-JP" altLang="en-US" sz="1400" smtClean="0"/>
              <a:t> </a:t>
            </a:r>
            <a:r>
              <a:rPr lang="en-US" altLang="ja-JP" sz="1400" smtClean="0"/>
              <a:t>Server</a:t>
            </a:r>
            <a:endParaRPr lang="ja-JP" altLang="en-US" sz="1400"/>
          </a:p>
        </p:txBody>
      </p:sp>
      <p:sp>
        <p:nvSpPr>
          <p:cNvPr id="1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4005064"/>
            <a:ext cx="4093978" cy="228300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mtClean="0"/>
              <a:t>Logical</a:t>
            </a:r>
            <a:r>
              <a:rPr lang="ja-JP" altLang="en-US" smtClean="0"/>
              <a:t> </a:t>
            </a:r>
            <a:r>
              <a:rPr lang="en-US" altLang="ja-JP"/>
              <a:t>design</a:t>
            </a:r>
            <a:r>
              <a:rPr lang="ja-JP" altLang="en-US"/>
              <a:t> </a:t>
            </a:r>
            <a:r>
              <a:rPr lang="en-US" altLang="ja-JP"/>
              <a:t>of</a:t>
            </a:r>
            <a:r>
              <a:rPr lang="ja-JP" altLang="en-US"/>
              <a:t> </a:t>
            </a:r>
            <a:r>
              <a:rPr lang="en-US" altLang="ja-JP" smtClean="0"/>
              <a:t>DB</a:t>
            </a:r>
            <a:endParaRPr kumimoji="1" lang="en-US" altLang="ja-JP" smtClean="0"/>
          </a:p>
          <a:p>
            <a:pPr lvl="1"/>
            <a:r>
              <a:rPr lang="en-US" altLang="ja-JP" smtClean="0"/>
              <a:t>ER Diagram</a:t>
            </a:r>
            <a:endParaRPr kumimoji="1" lang="en-US" altLang="ja-JP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mtClean="0"/>
              <a:t>Physical</a:t>
            </a:r>
            <a:r>
              <a:rPr lang="ja-JP" altLang="en-US" smtClean="0"/>
              <a:t> </a:t>
            </a:r>
            <a:r>
              <a:rPr lang="en-US" altLang="ja-JP" smtClean="0"/>
              <a:t>design</a:t>
            </a:r>
            <a:r>
              <a:rPr lang="ja-JP" altLang="en-US"/>
              <a:t> </a:t>
            </a:r>
            <a:r>
              <a:rPr lang="en-US" altLang="ja-JP" smtClean="0"/>
              <a:t>of</a:t>
            </a:r>
            <a:r>
              <a:rPr lang="ja-JP" altLang="en-US"/>
              <a:t> </a:t>
            </a:r>
            <a:r>
              <a:rPr lang="en-US" altLang="ja-JP" smtClean="0"/>
              <a:t>D</a:t>
            </a:r>
            <a:r>
              <a:rPr lang="en-US" altLang="ja-JP"/>
              <a:t>B</a:t>
            </a:r>
            <a:endParaRPr lang="en-US" altLang="ja-JP" smtClean="0"/>
          </a:p>
          <a:p>
            <a:pPr lvl="1"/>
            <a:r>
              <a:rPr lang="en-US" altLang="ja-JP" smtClean="0"/>
              <a:t>arrangement of the data</a:t>
            </a:r>
            <a:endParaRPr kumimoji="1" lang="en-US" altLang="ja-JP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mtClean="0"/>
              <a:t>Data</a:t>
            </a:r>
          </a:p>
          <a:p>
            <a:pPr lvl="1"/>
            <a:r>
              <a:rPr lang="en-US" altLang="ja-JP" smtClean="0"/>
              <a:t>dump, restore</a:t>
            </a:r>
            <a:endParaRPr lang="en-US" altLang="ja-JP"/>
          </a:p>
        </p:txBody>
      </p:sp>
      <p:grpSp>
        <p:nvGrpSpPr>
          <p:cNvPr id="10" name="Group 23"/>
          <p:cNvGrpSpPr>
            <a:grpSpLocks noChangeAspect="1"/>
          </p:cNvGrpSpPr>
          <p:nvPr/>
        </p:nvGrpSpPr>
        <p:grpSpPr bwMode="auto">
          <a:xfrm>
            <a:off x="1818774" y="1672605"/>
            <a:ext cx="925513" cy="546100"/>
            <a:chOff x="1801" y="3100"/>
            <a:chExt cx="708" cy="418"/>
          </a:xfrm>
        </p:grpSpPr>
        <p:sp>
          <p:nvSpPr>
            <p:cNvPr id="11" name="AutoShape 24"/>
            <p:cNvSpPr>
              <a:spLocks noChangeAspect="1" noChangeArrowheads="1"/>
            </p:cNvSpPr>
            <p:nvPr/>
          </p:nvSpPr>
          <p:spPr bwMode="auto">
            <a:xfrm>
              <a:off x="1801" y="3100"/>
              <a:ext cx="708" cy="418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2" name="Rectangle 25"/>
            <p:cNvSpPr>
              <a:spLocks noChangeAspect="1" noChangeArrowheads="1"/>
            </p:cNvSpPr>
            <p:nvPr/>
          </p:nvSpPr>
          <p:spPr bwMode="auto">
            <a:xfrm>
              <a:off x="1832" y="3435"/>
              <a:ext cx="157" cy="49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" name="Rectangle 26"/>
            <p:cNvSpPr>
              <a:spLocks noChangeAspect="1" noChangeArrowheads="1"/>
            </p:cNvSpPr>
            <p:nvPr/>
          </p:nvSpPr>
          <p:spPr bwMode="auto">
            <a:xfrm>
              <a:off x="2231" y="3435"/>
              <a:ext cx="157" cy="49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4" name="Rectangle 27"/>
            <p:cNvSpPr>
              <a:spLocks noChangeAspect="1" noChangeArrowheads="1"/>
            </p:cNvSpPr>
            <p:nvPr/>
          </p:nvSpPr>
          <p:spPr bwMode="auto">
            <a:xfrm>
              <a:off x="2034" y="3435"/>
              <a:ext cx="157" cy="49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5" name="Rectangle 28"/>
            <p:cNvSpPr>
              <a:spLocks noChangeAspect="1" noChangeArrowheads="1"/>
            </p:cNvSpPr>
            <p:nvPr/>
          </p:nvSpPr>
          <p:spPr bwMode="auto">
            <a:xfrm>
              <a:off x="1828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6" name="Rectangle 29"/>
            <p:cNvSpPr>
              <a:spLocks noChangeAspect="1" noChangeArrowheads="1"/>
            </p:cNvSpPr>
            <p:nvPr/>
          </p:nvSpPr>
          <p:spPr bwMode="auto">
            <a:xfrm>
              <a:off x="1873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7" name="Rectangle 30"/>
            <p:cNvSpPr>
              <a:spLocks noChangeAspect="1" noChangeArrowheads="1"/>
            </p:cNvSpPr>
            <p:nvPr/>
          </p:nvSpPr>
          <p:spPr bwMode="auto">
            <a:xfrm>
              <a:off x="1918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1" name="Rectangle 31"/>
            <p:cNvSpPr>
              <a:spLocks noChangeAspect="1" noChangeArrowheads="1"/>
            </p:cNvSpPr>
            <p:nvPr/>
          </p:nvSpPr>
          <p:spPr bwMode="auto">
            <a:xfrm>
              <a:off x="1962" y="3229"/>
              <a:ext cx="32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2" name="Rectangle 32"/>
            <p:cNvSpPr>
              <a:spLocks noChangeAspect="1" noChangeArrowheads="1"/>
            </p:cNvSpPr>
            <p:nvPr/>
          </p:nvSpPr>
          <p:spPr bwMode="auto">
            <a:xfrm>
              <a:off x="2227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3" name="Rectangle 33"/>
            <p:cNvSpPr>
              <a:spLocks noChangeAspect="1" noChangeArrowheads="1"/>
            </p:cNvSpPr>
            <p:nvPr/>
          </p:nvSpPr>
          <p:spPr bwMode="auto">
            <a:xfrm>
              <a:off x="2272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4" name="Rectangle 34"/>
            <p:cNvSpPr>
              <a:spLocks noChangeAspect="1" noChangeArrowheads="1"/>
            </p:cNvSpPr>
            <p:nvPr/>
          </p:nvSpPr>
          <p:spPr bwMode="auto">
            <a:xfrm>
              <a:off x="2316" y="3229"/>
              <a:ext cx="32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5" name="Rectangle 35"/>
            <p:cNvSpPr>
              <a:spLocks noChangeAspect="1" noChangeArrowheads="1"/>
            </p:cNvSpPr>
            <p:nvPr/>
          </p:nvSpPr>
          <p:spPr bwMode="auto">
            <a:xfrm>
              <a:off x="2361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" name="Rectangle 36"/>
            <p:cNvSpPr>
              <a:spLocks noChangeAspect="1" noChangeArrowheads="1"/>
            </p:cNvSpPr>
            <p:nvPr/>
          </p:nvSpPr>
          <p:spPr bwMode="auto">
            <a:xfrm>
              <a:off x="2034" y="3234"/>
              <a:ext cx="157" cy="90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27" name="コンテンツ プレースホルダー 1"/>
          <p:cNvSpPr txBox="1">
            <a:spLocks/>
          </p:cNvSpPr>
          <p:nvPr/>
        </p:nvSpPr>
        <p:spPr bwMode="auto">
          <a:xfrm>
            <a:off x="4427984" y="4005064"/>
            <a:ext cx="4488157" cy="222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b="1" kern="1000" spc="10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5413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969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525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2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748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20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92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64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altLang="ja-JP" smtClean="0"/>
              <a:t>Operation procedures</a:t>
            </a:r>
            <a:endParaRPr lang="en-US" altLang="ja-JP"/>
          </a:p>
          <a:p>
            <a:pPr lvl="1"/>
            <a:r>
              <a:rPr lang="en-US" altLang="ja-JP" smtClean="0"/>
              <a:t>maintenance tool (backup, batch)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ja-JP" smtClean="0"/>
              <a:t>SQL</a:t>
            </a:r>
            <a:r>
              <a:rPr lang="ja-JP" altLang="en-US"/>
              <a:t> </a:t>
            </a:r>
            <a:r>
              <a:rPr lang="en-US" altLang="ja-JP" smtClean="0"/>
              <a:t>used </a:t>
            </a:r>
            <a:r>
              <a:rPr lang="en-US" altLang="ja-JP"/>
              <a:t>in</a:t>
            </a:r>
            <a:r>
              <a:rPr lang="en-US" altLang="ja-JP" smtClean="0"/>
              <a:t> application</a:t>
            </a:r>
            <a:endParaRPr lang="en-US" altLang="ja-JP"/>
          </a:p>
          <a:p>
            <a:pPr lvl="1"/>
            <a:r>
              <a:rPr lang="en-US" altLang="ja-JP"/>
              <a:t>the dedicated SQL of commercial product</a:t>
            </a:r>
            <a:r>
              <a:rPr lang="en-US" altLang="ja-JP" smtClean="0"/>
              <a:t>.</a:t>
            </a:r>
            <a:endParaRPr lang="en-US" altLang="ja-JP"/>
          </a:p>
        </p:txBody>
      </p:sp>
      <p:sp>
        <p:nvSpPr>
          <p:cNvPr id="29" name="正方形/長方形 12"/>
          <p:cNvSpPr>
            <a:spLocks noChangeArrowheads="1"/>
          </p:cNvSpPr>
          <p:nvPr/>
        </p:nvSpPr>
        <p:spPr bwMode="auto">
          <a:xfrm>
            <a:off x="4481283" y="1298469"/>
            <a:ext cx="936352" cy="302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1400" smtClean="0"/>
              <a:t>D</a:t>
            </a:r>
            <a:r>
              <a:rPr lang="en-US" altLang="ja-JP" sz="1400"/>
              <a:t>B</a:t>
            </a:r>
            <a:r>
              <a:rPr lang="ja-JP" altLang="en-US" sz="1400" smtClean="0"/>
              <a:t> </a:t>
            </a:r>
            <a:r>
              <a:rPr lang="en-US" altLang="ja-JP" sz="1400" smtClean="0"/>
              <a:t>Server</a:t>
            </a:r>
            <a:endParaRPr lang="ja-JP" altLang="en-US" sz="1400"/>
          </a:p>
        </p:txBody>
      </p:sp>
      <p:grpSp>
        <p:nvGrpSpPr>
          <p:cNvPr id="30" name="Group 23"/>
          <p:cNvGrpSpPr>
            <a:grpSpLocks noChangeAspect="1"/>
          </p:cNvGrpSpPr>
          <p:nvPr/>
        </p:nvGrpSpPr>
        <p:grpSpPr bwMode="auto">
          <a:xfrm>
            <a:off x="4454219" y="1672605"/>
            <a:ext cx="925513" cy="546100"/>
            <a:chOff x="1801" y="3100"/>
            <a:chExt cx="708" cy="418"/>
          </a:xfrm>
        </p:grpSpPr>
        <p:sp>
          <p:nvSpPr>
            <p:cNvPr id="31" name="AutoShape 24"/>
            <p:cNvSpPr>
              <a:spLocks noChangeAspect="1" noChangeArrowheads="1"/>
            </p:cNvSpPr>
            <p:nvPr/>
          </p:nvSpPr>
          <p:spPr bwMode="auto">
            <a:xfrm>
              <a:off x="1801" y="3100"/>
              <a:ext cx="708" cy="418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2" name="Rectangle 25"/>
            <p:cNvSpPr>
              <a:spLocks noChangeAspect="1" noChangeArrowheads="1"/>
            </p:cNvSpPr>
            <p:nvPr/>
          </p:nvSpPr>
          <p:spPr bwMode="auto">
            <a:xfrm>
              <a:off x="1832" y="3435"/>
              <a:ext cx="157" cy="49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3" name="Rectangle 26"/>
            <p:cNvSpPr>
              <a:spLocks noChangeAspect="1" noChangeArrowheads="1"/>
            </p:cNvSpPr>
            <p:nvPr/>
          </p:nvSpPr>
          <p:spPr bwMode="auto">
            <a:xfrm>
              <a:off x="2231" y="3435"/>
              <a:ext cx="157" cy="49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4" name="Rectangle 27"/>
            <p:cNvSpPr>
              <a:spLocks noChangeAspect="1" noChangeArrowheads="1"/>
            </p:cNvSpPr>
            <p:nvPr/>
          </p:nvSpPr>
          <p:spPr bwMode="auto">
            <a:xfrm>
              <a:off x="2034" y="3435"/>
              <a:ext cx="157" cy="49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5" name="Rectangle 28"/>
            <p:cNvSpPr>
              <a:spLocks noChangeAspect="1" noChangeArrowheads="1"/>
            </p:cNvSpPr>
            <p:nvPr/>
          </p:nvSpPr>
          <p:spPr bwMode="auto">
            <a:xfrm>
              <a:off x="1828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6" name="Rectangle 29"/>
            <p:cNvSpPr>
              <a:spLocks noChangeAspect="1" noChangeArrowheads="1"/>
            </p:cNvSpPr>
            <p:nvPr/>
          </p:nvSpPr>
          <p:spPr bwMode="auto">
            <a:xfrm>
              <a:off x="1873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7" name="Rectangle 30"/>
            <p:cNvSpPr>
              <a:spLocks noChangeAspect="1" noChangeArrowheads="1"/>
            </p:cNvSpPr>
            <p:nvPr/>
          </p:nvSpPr>
          <p:spPr bwMode="auto">
            <a:xfrm>
              <a:off x="1918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8" name="Rectangle 31"/>
            <p:cNvSpPr>
              <a:spLocks noChangeAspect="1" noChangeArrowheads="1"/>
            </p:cNvSpPr>
            <p:nvPr/>
          </p:nvSpPr>
          <p:spPr bwMode="auto">
            <a:xfrm>
              <a:off x="1962" y="3229"/>
              <a:ext cx="32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9" name="Rectangle 32"/>
            <p:cNvSpPr>
              <a:spLocks noChangeAspect="1" noChangeArrowheads="1"/>
            </p:cNvSpPr>
            <p:nvPr/>
          </p:nvSpPr>
          <p:spPr bwMode="auto">
            <a:xfrm>
              <a:off x="2227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0" name="Rectangle 33"/>
            <p:cNvSpPr>
              <a:spLocks noChangeAspect="1" noChangeArrowheads="1"/>
            </p:cNvSpPr>
            <p:nvPr/>
          </p:nvSpPr>
          <p:spPr bwMode="auto">
            <a:xfrm>
              <a:off x="2272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1" name="Rectangle 34"/>
            <p:cNvSpPr>
              <a:spLocks noChangeAspect="1" noChangeArrowheads="1"/>
            </p:cNvSpPr>
            <p:nvPr/>
          </p:nvSpPr>
          <p:spPr bwMode="auto">
            <a:xfrm>
              <a:off x="2316" y="3229"/>
              <a:ext cx="32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2" name="Rectangle 35"/>
            <p:cNvSpPr>
              <a:spLocks noChangeAspect="1" noChangeArrowheads="1"/>
            </p:cNvSpPr>
            <p:nvPr/>
          </p:nvSpPr>
          <p:spPr bwMode="auto">
            <a:xfrm>
              <a:off x="2361" y="3229"/>
              <a:ext cx="31" cy="182"/>
            </a:xfrm>
            <a:prstGeom prst="rect">
              <a:avLst/>
            </a:prstGeom>
            <a:solidFill>
              <a:schemeClr val="tx2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3" name="Rectangle 36"/>
            <p:cNvSpPr>
              <a:spLocks noChangeAspect="1" noChangeArrowheads="1"/>
            </p:cNvSpPr>
            <p:nvPr/>
          </p:nvSpPr>
          <p:spPr bwMode="auto">
            <a:xfrm>
              <a:off x="2034" y="3234"/>
              <a:ext cx="157" cy="90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cxnSp>
        <p:nvCxnSpPr>
          <p:cNvPr id="5" name="直線矢印コネクタ 4"/>
          <p:cNvCxnSpPr/>
          <p:nvPr/>
        </p:nvCxnSpPr>
        <p:spPr bwMode="auto">
          <a:xfrm>
            <a:off x="2904283" y="1830127"/>
            <a:ext cx="1459363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 bwMode="auto">
          <a:xfrm flipH="1">
            <a:off x="2876463" y="2051526"/>
            <a:ext cx="145230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 bwMode="auto">
          <a:xfrm flipV="1">
            <a:off x="1115616" y="1830127"/>
            <a:ext cx="504056" cy="100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 bwMode="auto">
          <a:xfrm flipH="1">
            <a:off x="1115616" y="2058264"/>
            <a:ext cx="50405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 bwMode="auto">
          <a:xfrm>
            <a:off x="5000122" y="1988840"/>
            <a:ext cx="1005474" cy="914247"/>
          </a:xfrm>
          <a:prstGeom prst="can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latin typeface="Arial" charset="0"/>
              </a:rPr>
              <a:t>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55" name="正方形/長方形 12"/>
          <p:cNvSpPr>
            <a:spLocks noChangeArrowheads="1"/>
          </p:cNvSpPr>
          <p:nvPr/>
        </p:nvSpPr>
        <p:spPr bwMode="auto">
          <a:xfrm>
            <a:off x="3635896" y="964328"/>
            <a:ext cx="2649762" cy="328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ja-JP" altLang="en-US" sz="1600" smtClean="0"/>
              <a:t>（</a:t>
            </a:r>
            <a:r>
              <a:rPr lang="en-US" altLang="ja-JP" sz="1600" smtClean="0"/>
              <a:t>Oracle</a:t>
            </a:r>
            <a:r>
              <a:rPr lang="ja-JP" altLang="en-US" sz="1600" smtClean="0"/>
              <a:t> → </a:t>
            </a:r>
            <a:r>
              <a:rPr lang="en-US" altLang="ja-JP" sz="1600" b="1" smtClean="0">
                <a:solidFill>
                  <a:srgbClr val="FF0000"/>
                </a:solidFill>
              </a:rPr>
              <a:t>PostgreSQL</a:t>
            </a:r>
            <a:r>
              <a:rPr lang="ja-JP" altLang="en-US" sz="1600" smtClean="0"/>
              <a:t>）</a:t>
            </a:r>
            <a:endParaRPr lang="en-US" altLang="ja-JP" sz="1600" smtClean="0"/>
          </a:p>
        </p:txBody>
      </p:sp>
      <p:sp>
        <p:nvSpPr>
          <p:cNvPr id="13314" name="正方形/長方形 13313"/>
          <p:cNvSpPr/>
          <p:nvPr/>
        </p:nvSpPr>
        <p:spPr bwMode="auto">
          <a:xfrm>
            <a:off x="6238950" y="1484784"/>
            <a:ext cx="2576795" cy="2099916"/>
          </a:xfrm>
          <a:prstGeom prst="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2" name="正方形/長方形 12"/>
          <p:cNvSpPr>
            <a:spLocks noChangeArrowheads="1"/>
          </p:cNvSpPr>
          <p:nvPr/>
        </p:nvSpPr>
        <p:spPr bwMode="auto">
          <a:xfrm>
            <a:off x="6386138" y="1587159"/>
            <a:ext cx="1198003" cy="18918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 anchorCtr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en-US" altLang="ja-JP" sz="1400" b="1" u="sng" smtClean="0"/>
              <a:t>Logical</a:t>
            </a:r>
          </a:p>
          <a:p>
            <a:pPr eaLnBrk="1" hangingPunct="1"/>
            <a:r>
              <a:rPr lang="en-US" altLang="ja-JP" sz="1400" b="1" smtClean="0"/>
              <a:t>    </a:t>
            </a:r>
            <a:r>
              <a:rPr lang="en-US" altLang="ja-JP" sz="1400" b="1" u="sng" smtClean="0"/>
              <a:t> design</a:t>
            </a:r>
            <a:endParaRPr lang="ja-JP" altLang="en-US" sz="1400" b="1" u="sng"/>
          </a:p>
        </p:txBody>
      </p:sp>
      <p:sp>
        <p:nvSpPr>
          <p:cNvPr id="73" name="正方形/長方形 12"/>
          <p:cNvSpPr>
            <a:spLocks noChangeArrowheads="1"/>
          </p:cNvSpPr>
          <p:nvPr/>
        </p:nvSpPr>
        <p:spPr bwMode="auto">
          <a:xfrm>
            <a:off x="7709686" y="1587159"/>
            <a:ext cx="966770" cy="189184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 anchorCtr="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en-US" altLang="ja-JP" sz="1400" b="1" u="sng" smtClean="0"/>
              <a:t>Physical</a:t>
            </a:r>
          </a:p>
          <a:p>
            <a:pPr algn="r" eaLnBrk="1" hangingPunct="1"/>
            <a:r>
              <a:rPr lang="en-US" altLang="ja-JP" sz="1400" b="1" u="sng" smtClean="0"/>
              <a:t>design</a:t>
            </a:r>
            <a:endParaRPr lang="ja-JP" altLang="en-US" sz="1400" b="1" u="sng"/>
          </a:p>
        </p:txBody>
      </p:sp>
      <p:sp>
        <p:nvSpPr>
          <p:cNvPr id="13319" name="角丸四角形 13318"/>
          <p:cNvSpPr/>
          <p:nvPr/>
        </p:nvSpPr>
        <p:spPr bwMode="auto">
          <a:xfrm>
            <a:off x="1547664" y="2297895"/>
            <a:ext cx="1356619" cy="1339452"/>
          </a:xfrm>
          <a:prstGeom prst="round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application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3320" name="角丸四角形 13319"/>
          <p:cNvSpPr/>
          <p:nvPr/>
        </p:nvSpPr>
        <p:spPr bwMode="auto">
          <a:xfrm>
            <a:off x="1818774" y="2734171"/>
            <a:ext cx="812941" cy="2618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u="sng" smtClean="0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SQL a</a:t>
            </a:r>
            <a:endParaRPr kumimoji="1" lang="ja-JP" altLang="en-US" sz="14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1806752" y="3054125"/>
            <a:ext cx="812941" cy="2721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SQL b</a:t>
            </a:r>
            <a:endParaRPr kumimoji="1" lang="ja-JP" altLang="en-US" sz="14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8" name="正方形/長方形 12"/>
          <p:cNvSpPr>
            <a:spLocks noChangeArrowheads="1"/>
          </p:cNvSpPr>
          <p:nvPr/>
        </p:nvSpPr>
        <p:spPr bwMode="auto">
          <a:xfrm rot="5400000">
            <a:off x="2084414" y="3383323"/>
            <a:ext cx="365896" cy="301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b="1"/>
              <a:t>…</a:t>
            </a:r>
            <a:endParaRPr lang="en-US" altLang="ja-JP" b="1" smtClean="0"/>
          </a:p>
        </p:txBody>
      </p:sp>
      <p:sp>
        <p:nvSpPr>
          <p:cNvPr id="79" name="角丸四角形 78"/>
          <p:cNvSpPr/>
          <p:nvPr/>
        </p:nvSpPr>
        <p:spPr bwMode="auto">
          <a:xfrm>
            <a:off x="5206525" y="2533597"/>
            <a:ext cx="628390" cy="2749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data</a:t>
            </a:r>
            <a:endParaRPr kumimoji="1" lang="ja-JP" altLang="en-US" sz="14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96" name="正方形/長方形 12"/>
          <p:cNvSpPr>
            <a:spLocks noChangeArrowheads="1"/>
          </p:cNvSpPr>
          <p:nvPr/>
        </p:nvSpPr>
        <p:spPr bwMode="auto">
          <a:xfrm>
            <a:off x="249207" y="1665369"/>
            <a:ext cx="755210" cy="5821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1400" smtClean="0"/>
              <a:t>Client</a:t>
            </a:r>
            <a:r>
              <a:rPr lang="ja-JP" altLang="en-US" sz="1400" smtClean="0"/>
              <a:t> </a:t>
            </a:r>
            <a:r>
              <a:rPr lang="en-US" altLang="ja-JP" sz="1400" smtClean="0"/>
              <a:t>/</a:t>
            </a:r>
          </a:p>
          <a:p>
            <a:pPr algn="ctr" eaLnBrk="1" hangingPunct="1"/>
            <a:r>
              <a:rPr lang="en-US" altLang="ja-JP" sz="1400" smtClean="0"/>
              <a:t>Web</a:t>
            </a:r>
            <a:endParaRPr lang="ja-JP" altLang="en-US" sz="1400"/>
          </a:p>
        </p:txBody>
      </p:sp>
      <p:pic>
        <p:nvPicPr>
          <p:cNvPr id="111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50" y="2132856"/>
            <a:ext cx="695926" cy="6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左カーブ矢印 75"/>
          <p:cNvSpPr/>
          <p:nvPr/>
        </p:nvSpPr>
        <p:spPr bwMode="auto">
          <a:xfrm rot="19307425">
            <a:off x="4011867" y="2141779"/>
            <a:ext cx="605168" cy="319466"/>
          </a:xfrm>
          <a:prstGeom prst="curvedLeftArrow">
            <a:avLst>
              <a:gd name="adj1" fmla="val 12803"/>
              <a:gd name="adj2" fmla="val 50000"/>
              <a:gd name="adj3" fmla="val 414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7" name="角丸四角形 126"/>
          <p:cNvSpPr/>
          <p:nvPr/>
        </p:nvSpPr>
        <p:spPr bwMode="auto">
          <a:xfrm>
            <a:off x="3254046" y="2598024"/>
            <a:ext cx="1356619" cy="1113889"/>
          </a:xfrm>
          <a:prstGeom prst="round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z="1400"/>
              <a:t>DataBase</a:t>
            </a:r>
          </a:p>
          <a:p>
            <a:pPr algn="ctr" eaLnBrk="1" hangingPunct="1"/>
            <a:r>
              <a:rPr lang="en-US" altLang="ja-JP" sz="1400"/>
              <a:t>Administrator</a:t>
            </a:r>
            <a:endParaRPr lang="ja-JP" altLang="en-US" sz="1400"/>
          </a:p>
        </p:txBody>
      </p:sp>
      <p:sp>
        <p:nvSpPr>
          <p:cNvPr id="128" name="角丸四角形 127"/>
          <p:cNvSpPr/>
          <p:nvPr/>
        </p:nvSpPr>
        <p:spPr bwMode="auto">
          <a:xfrm>
            <a:off x="3347864" y="3159832"/>
            <a:ext cx="1182174" cy="4775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u="sng" smtClean="0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Operationnal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b="1" u="sng" smtClean="0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procedures</a:t>
            </a:r>
            <a:endParaRPr kumimoji="1" lang="ja-JP" altLang="en-US" sz="14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6464078" y="2132856"/>
            <a:ext cx="1058385" cy="2460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entity</a:t>
            </a: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31" name="角丸四角形 130"/>
          <p:cNvSpPr/>
          <p:nvPr/>
        </p:nvSpPr>
        <p:spPr bwMode="auto">
          <a:xfrm>
            <a:off x="6464079" y="2496903"/>
            <a:ext cx="1061387" cy="2372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attribute</a:t>
            </a: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32" name="角丸四角形 131"/>
          <p:cNvSpPr/>
          <p:nvPr/>
        </p:nvSpPr>
        <p:spPr bwMode="auto">
          <a:xfrm>
            <a:off x="7873690" y="2134802"/>
            <a:ext cx="628390" cy="2421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table</a:t>
            </a: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33" name="角丸四角形 132"/>
          <p:cNvSpPr/>
          <p:nvPr/>
        </p:nvSpPr>
        <p:spPr bwMode="auto">
          <a:xfrm>
            <a:off x="7863699" y="2516722"/>
            <a:ext cx="628390" cy="2270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index</a:t>
            </a: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34" name="角丸四角形 133"/>
          <p:cNvSpPr/>
          <p:nvPr/>
        </p:nvSpPr>
        <p:spPr bwMode="auto">
          <a:xfrm>
            <a:off x="7871188" y="2872927"/>
            <a:ext cx="643374" cy="2384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column</a:t>
            </a: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35" name="角丸四角形 134"/>
          <p:cNvSpPr/>
          <p:nvPr/>
        </p:nvSpPr>
        <p:spPr bwMode="auto">
          <a:xfrm>
            <a:off x="6470124" y="2841207"/>
            <a:ext cx="1066181" cy="2702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relationship</a:t>
            </a: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38" name="正方形/長方形 12"/>
          <p:cNvSpPr>
            <a:spLocks noChangeArrowheads="1"/>
          </p:cNvSpPr>
          <p:nvPr/>
        </p:nvSpPr>
        <p:spPr bwMode="auto">
          <a:xfrm rot="5400000">
            <a:off x="6877316" y="3134095"/>
            <a:ext cx="365896" cy="301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b="1"/>
              <a:t>…</a:t>
            </a:r>
            <a:endParaRPr lang="en-US" altLang="ja-JP" b="1" smtClean="0"/>
          </a:p>
        </p:txBody>
      </p:sp>
      <p:sp>
        <p:nvSpPr>
          <p:cNvPr id="139" name="正方形/長方形 12"/>
          <p:cNvSpPr>
            <a:spLocks noChangeArrowheads="1"/>
          </p:cNvSpPr>
          <p:nvPr/>
        </p:nvSpPr>
        <p:spPr bwMode="auto">
          <a:xfrm rot="5400000">
            <a:off x="8093790" y="3134095"/>
            <a:ext cx="365896" cy="301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b="1"/>
              <a:t>…</a:t>
            </a:r>
            <a:endParaRPr lang="en-US" altLang="ja-JP" b="1" smtClean="0"/>
          </a:p>
        </p:txBody>
      </p:sp>
      <p:sp>
        <p:nvSpPr>
          <p:cNvPr id="66" name="右矢印 65"/>
          <p:cNvSpPr/>
          <p:nvPr/>
        </p:nvSpPr>
        <p:spPr bwMode="auto">
          <a:xfrm rot="20424008">
            <a:off x="677551" y="2984447"/>
            <a:ext cx="1008112" cy="60541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67" name="円/楕円 66"/>
          <p:cNvSpPr/>
          <p:nvPr/>
        </p:nvSpPr>
        <p:spPr bwMode="auto">
          <a:xfrm>
            <a:off x="1758001" y="2697763"/>
            <a:ext cx="923459" cy="688947"/>
          </a:xfrm>
          <a:prstGeom prst="ellipse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4" name="正方形/長方形 12"/>
          <p:cNvSpPr>
            <a:spLocks noChangeArrowheads="1"/>
          </p:cNvSpPr>
          <p:nvPr/>
        </p:nvSpPr>
        <p:spPr bwMode="auto">
          <a:xfrm>
            <a:off x="6238950" y="1258201"/>
            <a:ext cx="390021" cy="328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2400" b="1" smtClean="0"/>
              <a:t>1</a:t>
            </a:r>
            <a:endParaRPr lang="en-US" altLang="ja-JP" sz="2400" b="1" smtClean="0"/>
          </a:p>
        </p:txBody>
      </p:sp>
      <p:sp>
        <p:nvSpPr>
          <p:cNvPr id="75" name="正方形/長方形 12"/>
          <p:cNvSpPr>
            <a:spLocks noChangeArrowheads="1"/>
          </p:cNvSpPr>
          <p:nvPr/>
        </p:nvSpPr>
        <p:spPr bwMode="auto">
          <a:xfrm>
            <a:off x="7661023" y="1258201"/>
            <a:ext cx="390021" cy="328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2400" b="1" smtClean="0"/>
              <a:t>2</a:t>
            </a:r>
          </a:p>
        </p:txBody>
      </p:sp>
      <p:sp>
        <p:nvSpPr>
          <p:cNvPr id="80" name="正方形/長方形 12"/>
          <p:cNvSpPr>
            <a:spLocks noChangeArrowheads="1"/>
          </p:cNvSpPr>
          <p:nvPr/>
        </p:nvSpPr>
        <p:spPr bwMode="auto">
          <a:xfrm>
            <a:off x="1469277" y="2644045"/>
            <a:ext cx="390021" cy="328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2400" b="1" smtClean="0"/>
              <a:t>5</a:t>
            </a:r>
            <a:endParaRPr lang="en-US" altLang="ja-JP" sz="2400" b="1" smtClean="0"/>
          </a:p>
        </p:txBody>
      </p:sp>
      <p:sp>
        <p:nvSpPr>
          <p:cNvPr id="81" name="正方形/長方形 12"/>
          <p:cNvSpPr>
            <a:spLocks noChangeArrowheads="1"/>
          </p:cNvSpPr>
          <p:nvPr/>
        </p:nvSpPr>
        <p:spPr bwMode="auto">
          <a:xfrm>
            <a:off x="4907989" y="2352243"/>
            <a:ext cx="390021" cy="328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2400" b="1"/>
              <a:t>3</a:t>
            </a:r>
            <a:endParaRPr lang="en-US" altLang="ja-JP" sz="2400" b="1" smtClean="0"/>
          </a:p>
        </p:txBody>
      </p:sp>
      <p:sp>
        <p:nvSpPr>
          <p:cNvPr id="82" name="正方形/長方形 12"/>
          <p:cNvSpPr>
            <a:spLocks noChangeArrowheads="1"/>
          </p:cNvSpPr>
          <p:nvPr/>
        </p:nvSpPr>
        <p:spPr bwMode="auto">
          <a:xfrm>
            <a:off x="3026237" y="2980863"/>
            <a:ext cx="390021" cy="328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r>
              <a:rPr lang="en-US" altLang="ja-JP" sz="2400" b="1" smtClean="0"/>
              <a:t>4</a:t>
            </a:r>
            <a:endParaRPr lang="en-US" altLang="ja-JP" sz="2400" b="1" smtClean="0"/>
          </a:p>
        </p:txBody>
      </p:sp>
    </p:spTree>
    <p:extLst>
      <p:ext uri="{BB962C8B-B14F-4D97-AF65-F5344CB8AC3E}">
        <p14:creationId xmlns:p14="http://schemas.microsoft.com/office/powerpoint/2010/main" val="409866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2367930"/>
            <a:ext cx="8352928" cy="3869382"/>
          </a:xfrm>
        </p:spPr>
        <p:txBody>
          <a:bodyPr>
            <a:normAutofit lnSpcReduction="10000"/>
          </a:bodyPr>
          <a:lstStyle/>
          <a:p>
            <a:pPr marL="450850" indent="-457200">
              <a:buFont typeface="+mj-lt"/>
              <a:buAutoNum type="arabicPeriod"/>
            </a:pPr>
            <a:r>
              <a:rPr lang="en-US" altLang="ja-JP" smtClean="0"/>
              <a:t>It will require significant cost to estimate for the migration of SQL.</a:t>
            </a:r>
          </a:p>
          <a:p>
            <a:pPr lvl="1"/>
            <a:r>
              <a:rPr lang="en-US" altLang="ja-JP" smtClean="0"/>
              <a:t>The migration cost go up when we spend too much time on estimation.</a:t>
            </a:r>
          </a:p>
          <a:p>
            <a:pPr lvl="1"/>
            <a:r>
              <a:rPr lang="en-US" altLang="ja-JP" smtClean="0"/>
              <a:t>You can provide the rough estimate in order to reduce cost.</a:t>
            </a:r>
          </a:p>
          <a:p>
            <a:pPr lvl="3"/>
            <a:endParaRPr kumimoji="1" lang="en-US" altLang="ja-JP" smtClean="0"/>
          </a:p>
          <a:p>
            <a:pPr marL="450850" indent="-457200">
              <a:buFont typeface="+mj-lt"/>
              <a:buAutoNum type="arabicPeriod"/>
            </a:pPr>
            <a:r>
              <a:rPr lang="en-US" altLang="ja-JP"/>
              <a:t>It </a:t>
            </a:r>
            <a:r>
              <a:rPr lang="en-US" altLang="ja-JP" smtClean="0"/>
              <a:t>will require significant cost to modify incompatible SQL.</a:t>
            </a:r>
            <a:endParaRPr lang="en-US" altLang="ja-JP"/>
          </a:p>
          <a:p>
            <a:pPr lvl="1"/>
            <a:r>
              <a:rPr lang="en-US" altLang="ja-JP"/>
              <a:t>You have to find </a:t>
            </a:r>
            <a:r>
              <a:rPr lang="en-US" altLang="ja-JP" smtClean="0"/>
              <a:t>incompatible SQL from a lot of sources. In addition, you have to consider for each how should you modify.</a:t>
            </a:r>
            <a:endParaRPr lang="en-US" altLang="ja-JP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 is </a:t>
            </a:r>
            <a:r>
              <a:rPr lang="en-US" altLang="ja-JP" smtClean="0"/>
              <a:t>the</a:t>
            </a:r>
            <a:r>
              <a:rPr lang="ja-JP" altLang="en-US" smtClean="0"/>
              <a:t> </a:t>
            </a:r>
            <a:r>
              <a:rPr lang="en-US" altLang="ja-JP" smtClean="0"/>
              <a:t>problems?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95536" y="1268760"/>
            <a:ext cx="8136904" cy="720080"/>
          </a:xfrm>
          <a:prstGeom prst="round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lvl="1" eaLnBrk="1" hangingPunct="1"/>
            <a:r>
              <a:rPr lang="en-US" altLang="ja-JP" sz="3200" smtClean="0"/>
              <a:t>The risk </a:t>
            </a:r>
            <a:r>
              <a:rPr lang="en-US" altLang="ja-JP" sz="3200"/>
              <a:t>of losing profits </a:t>
            </a:r>
            <a:r>
              <a:rPr lang="en-US" altLang="ja-JP" sz="3200" smtClean="0"/>
              <a:t>on </a:t>
            </a:r>
            <a:r>
              <a:rPr lang="en-US" altLang="ja-JP" sz="3200"/>
              <a:t>migration</a:t>
            </a:r>
            <a:r>
              <a:rPr lang="ja-JP" altLang="en-US" sz="3200"/>
              <a:t> </a:t>
            </a:r>
            <a:r>
              <a:rPr lang="en-US" altLang="ja-JP" sz="3200" smtClean="0"/>
              <a:t>exists.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1146579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131519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smtClean="0"/>
              <a:t>This is sample source for Oracle.</a:t>
            </a:r>
          </a:p>
          <a:p>
            <a:r>
              <a:rPr lang="en-US" altLang="ja-JP" smtClean="0"/>
              <a:t>If you use it on PostgreSQL, what should you modify?</a:t>
            </a:r>
          </a:p>
          <a:p>
            <a:r>
              <a:rPr lang="en-US" altLang="ja-JP"/>
              <a:t>There are </a:t>
            </a:r>
            <a:r>
              <a:rPr lang="en-US" altLang="ja-JP" smtClean="0"/>
              <a:t>three places </a:t>
            </a:r>
            <a:r>
              <a:rPr lang="en-US" altLang="ja-JP"/>
              <a:t>in this </a:t>
            </a:r>
            <a:r>
              <a:rPr lang="en-US" altLang="ja-JP" smtClean="0"/>
              <a:t>source </a:t>
            </a:r>
            <a:r>
              <a:rPr lang="en-US" altLang="ja-JP"/>
              <a:t>that require </a:t>
            </a:r>
            <a:r>
              <a:rPr lang="en-US" altLang="ja-JP" smtClean="0"/>
              <a:t>to modify.</a:t>
            </a:r>
            <a:endParaRPr kumimoji="1" lang="en-US" altLang="ja-JP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What kind of SQL should you </a:t>
            </a:r>
            <a:r>
              <a:rPr lang="en-US" altLang="ja-JP" smtClean="0"/>
              <a:t>modify</a:t>
            </a:r>
            <a:r>
              <a:rPr kumimoji="1" lang="en-US" altLang="ja-JP" smtClean="0"/>
              <a:t>?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755576" y="2631665"/>
            <a:ext cx="7704856" cy="3571911"/>
          </a:xfrm>
          <a:prstGeom prst="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Arial" charset="0"/>
              </a:rPr>
              <a:t>import </a:t>
            </a:r>
            <a:r>
              <a:rPr lang="en-US" altLang="ja-JP" dirty="0" err="1" smtClean="0">
                <a:latin typeface="Arial" charset="0"/>
              </a:rPr>
              <a:t>java.sql</a:t>
            </a:r>
            <a:r>
              <a:rPr lang="en-US" altLang="ja-JP" dirty="0">
                <a:latin typeface="Arial" charset="0"/>
              </a:rPr>
              <a:t>.*;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import </a:t>
            </a:r>
            <a:r>
              <a:rPr lang="en-US" altLang="ja-JP" dirty="0" err="1">
                <a:latin typeface="Arial" charset="0"/>
              </a:rPr>
              <a:t>java.util</a:t>
            </a:r>
            <a:r>
              <a:rPr lang="en-US" altLang="ja-JP" dirty="0">
                <a:latin typeface="Arial" charset="0"/>
              </a:rPr>
              <a:t>.*;</a:t>
            </a:r>
          </a:p>
          <a:p>
            <a:pPr eaLnBrk="1" hangingPunct="1"/>
            <a:endParaRPr lang="en-US" altLang="ja-JP" dirty="0">
              <a:latin typeface="Arial" charset="0"/>
            </a:endParaRPr>
          </a:p>
          <a:p>
            <a:pPr eaLnBrk="1" hangingPunct="1"/>
            <a:r>
              <a:rPr lang="en-US" altLang="ja-JP" dirty="0">
                <a:latin typeface="Arial" charset="0"/>
              </a:rPr>
              <a:t>public class test02 {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    String </a:t>
            </a:r>
            <a:r>
              <a:rPr lang="en-US" altLang="ja-JP" dirty="0" err="1">
                <a:latin typeface="Arial" charset="0"/>
              </a:rPr>
              <a:t>sqlString</a:t>
            </a:r>
            <a:r>
              <a:rPr lang="en-US" altLang="ja-JP" dirty="0">
                <a:latin typeface="Arial" charset="0"/>
              </a:rPr>
              <a:t> = "DELETE </a:t>
            </a:r>
            <a:r>
              <a:rPr lang="en-US" altLang="ja-JP" dirty="0" err="1">
                <a:latin typeface="Arial" charset="0"/>
              </a:rPr>
              <a:t>mytbl</a:t>
            </a:r>
            <a:r>
              <a:rPr lang="en-US" altLang="ja-JP" dirty="0">
                <a:latin typeface="Arial" charset="0"/>
              </a:rPr>
              <a:t>";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    public </a:t>
            </a:r>
            <a:r>
              <a:rPr lang="en-US" altLang="ja-JP" dirty="0" err="1">
                <a:latin typeface="Arial" charset="0"/>
              </a:rPr>
              <a:t>ResultSet</a:t>
            </a:r>
            <a:r>
              <a:rPr lang="en-US" altLang="ja-JP" dirty="0">
                <a:latin typeface="Arial" charset="0"/>
              </a:rPr>
              <a:t> </a:t>
            </a:r>
            <a:r>
              <a:rPr lang="en-US" altLang="ja-JP" dirty="0" err="1">
                <a:latin typeface="Arial" charset="0"/>
              </a:rPr>
              <a:t>testMethod</a:t>
            </a:r>
            <a:r>
              <a:rPr lang="en-US" altLang="ja-JP" dirty="0">
                <a:latin typeface="Arial" charset="0"/>
              </a:rPr>
              <a:t>() throws </a:t>
            </a:r>
            <a:r>
              <a:rPr lang="en-US" altLang="ja-JP" dirty="0" err="1">
                <a:latin typeface="Arial" charset="0"/>
              </a:rPr>
              <a:t>SQLException</a:t>
            </a:r>
            <a:r>
              <a:rPr lang="en-US" altLang="ja-JP" dirty="0">
                <a:latin typeface="Arial" charset="0"/>
              </a:rPr>
              <a:t> { 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        </a:t>
            </a:r>
            <a:r>
              <a:rPr lang="en-US" altLang="ja-JP" dirty="0" err="1">
                <a:latin typeface="Arial" charset="0"/>
              </a:rPr>
              <a:t>ResultSet</a:t>
            </a:r>
            <a:r>
              <a:rPr lang="en-US" altLang="ja-JP" dirty="0">
                <a:latin typeface="Arial" charset="0"/>
              </a:rPr>
              <a:t> </a:t>
            </a:r>
            <a:r>
              <a:rPr lang="en-US" altLang="ja-JP" dirty="0" err="1">
                <a:latin typeface="Arial" charset="0"/>
              </a:rPr>
              <a:t>rs</a:t>
            </a:r>
            <a:r>
              <a:rPr lang="en-US" altLang="ja-JP" dirty="0">
                <a:latin typeface="Arial" charset="0"/>
              </a:rPr>
              <a:t> = </a:t>
            </a:r>
            <a:r>
              <a:rPr lang="en-US" altLang="ja-JP" dirty="0" err="1">
                <a:latin typeface="Arial" charset="0"/>
              </a:rPr>
              <a:t>stmt.execute</a:t>
            </a:r>
            <a:r>
              <a:rPr lang="en-US" altLang="ja-JP" dirty="0">
                <a:latin typeface="Arial" charset="0"/>
              </a:rPr>
              <a:t>(</a:t>
            </a:r>
            <a:r>
              <a:rPr lang="en-US" altLang="ja-JP" dirty="0" err="1">
                <a:latin typeface="Arial" charset="0"/>
              </a:rPr>
              <a:t>sqlString</a:t>
            </a:r>
            <a:r>
              <a:rPr lang="en-US" altLang="ja-JP" dirty="0">
                <a:latin typeface="Arial" charset="0"/>
              </a:rPr>
              <a:t>);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        </a:t>
            </a:r>
            <a:r>
              <a:rPr lang="en-US" altLang="ja-JP" dirty="0" err="1">
                <a:latin typeface="Arial" charset="0"/>
              </a:rPr>
              <a:t>ResultSet</a:t>
            </a:r>
            <a:r>
              <a:rPr lang="en-US" altLang="ja-JP" dirty="0">
                <a:latin typeface="Arial" charset="0"/>
              </a:rPr>
              <a:t> rs2= </a:t>
            </a:r>
            <a:r>
              <a:rPr lang="en-US" altLang="ja-JP" dirty="0" err="1">
                <a:latin typeface="Arial" charset="0"/>
              </a:rPr>
              <a:t>stmt.executeQuery</a:t>
            </a:r>
            <a:r>
              <a:rPr lang="en-US" altLang="ja-JP" dirty="0">
                <a:latin typeface="Arial" charset="0"/>
              </a:rPr>
              <a:t>("SELECT </a:t>
            </a:r>
            <a:r>
              <a:rPr lang="en-US" altLang="ja-JP" dirty="0" err="1">
                <a:latin typeface="Arial" charset="0"/>
              </a:rPr>
              <a:t>sysdate</a:t>
            </a:r>
            <a:r>
              <a:rPr lang="en-US" altLang="ja-JP" dirty="0">
                <a:latin typeface="Arial" charset="0"/>
              </a:rPr>
              <a:t> FROM dual");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        return </a:t>
            </a:r>
            <a:r>
              <a:rPr lang="en-US" altLang="ja-JP" dirty="0" err="1">
                <a:latin typeface="Arial" charset="0"/>
              </a:rPr>
              <a:t>rs</a:t>
            </a:r>
            <a:r>
              <a:rPr lang="en-US" altLang="ja-JP" dirty="0">
                <a:latin typeface="Arial" charset="0"/>
              </a:rPr>
              <a:t>;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    }</a:t>
            </a:r>
          </a:p>
          <a:p>
            <a:pPr eaLnBrk="1" hangingPunct="1"/>
            <a:r>
              <a:rPr lang="en-US" altLang="ja-JP" dirty="0">
                <a:latin typeface="Arial" charset="0"/>
              </a:rPr>
              <a:t>}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2771800" y="3021251"/>
            <a:ext cx="6372200" cy="479757"/>
          </a:xfrm>
          <a:prstGeom prst="wedgeRoundRectCallout">
            <a:avLst>
              <a:gd name="adj1" fmla="val -35426"/>
              <a:gd name="adj2" fmla="val 1623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Arial" charset="0"/>
              </a:rPr>
              <a:t>DELETE</a:t>
            </a:r>
            <a:r>
              <a:rPr lang="ja-JP" altLang="en-US" dirty="0" smtClean="0">
                <a:latin typeface="Arial" charset="0"/>
              </a:rPr>
              <a:t> </a:t>
            </a:r>
            <a:r>
              <a:rPr lang="en-US" altLang="ja-JP" dirty="0" smtClean="0">
                <a:latin typeface="Arial" charset="0"/>
              </a:rPr>
              <a:t>statement requires</a:t>
            </a:r>
            <a:r>
              <a:rPr lang="ja-JP" altLang="en-US" dirty="0" smtClean="0">
                <a:latin typeface="Arial" charset="0"/>
              </a:rPr>
              <a:t> </a:t>
            </a:r>
            <a:r>
              <a:rPr lang="en-US" altLang="ja-JP" u="sng" dirty="0" smtClean="0">
                <a:solidFill>
                  <a:srgbClr val="FF0000"/>
                </a:solidFill>
                <a:latin typeface="Arial" charset="0"/>
              </a:rPr>
              <a:t>FROM clause</a:t>
            </a:r>
            <a:r>
              <a:rPr lang="ja-JP" altLang="en-US" u="sng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Arial" charset="0"/>
              </a:rPr>
              <a:t>in PostgreSQL.</a:t>
            </a:r>
            <a:endParaRPr kumimoji="1" lang="ja-JP" altLang="en-US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1403648" y="5445225"/>
            <a:ext cx="3996444" cy="432048"/>
          </a:xfrm>
          <a:prstGeom prst="wedgeRoundRectCallout">
            <a:avLst>
              <a:gd name="adj1" fmla="val 62439"/>
              <a:gd name="adj2" fmla="val -14761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latin typeface="Arial" charset="0"/>
              </a:rPr>
              <a:t>PostgreSQL</a:t>
            </a:r>
            <a:r>
              <a:rPr lang="ja-JP" altLang="en-US">
                <a:latin typeface="Arial" charset="0"/>
              </a:rPr>
              <a:t> </a:t>
            </a:r>
            <a:r>
              <a:rPr lang="en-US" altLang="ja-JP" smtClean="0">
                <a:latin typeface="Arial" charset="0"/>
              </a:rPr>
              <a:t>doesn't have </a:t>
            </a:r>
            <a:r>
              <a:rPr lang="en-US" altLang="ja-JP" u="sng" smtClean="0">
                <a:solidFill>
                  <a:srgbClr val="FF0000"/>
                </a:solidFill>
                <a:latin typeface="Arial" charset="0"/>
              </a:rPr>
              <a:t>sysdate.</a:t>
            </a:r>
            <a:endParaRPr kumimoji="1" lang="ja-JP" altLang="en-US" sz="1800" b="0" i="0" u="sng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3923928" y="5996990"/>
            <a:ext cx="4536504" cy="456346"/>
          </a:xfrm>
          <a:prstGeom prst="wedgeRoundRectCallout">
            <a:avLst>
              <a:gd name="adj1" fmla="val 31932"/>
              <a:gd name="adj2" fmla="val -2590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>
                <a:latin typeface="Arial" charset="0"/>
              </a:rPr>
              <a:t>It </a:t>
            </a:r>
            <a:r>
              <a:rPr lang="en-US" altLang="ja-JP" smtClean="0">
                <a:latin typeface="Arial" charset="0"/>
              </a:rPr>
              <a:t>doesn't </a:t>
            </a:r>
            <a:r>
              <a:rPr lang="en-US" altLang="ja-JP">
                <a:latin typeface="Arial" charset="0"/>
              </a:rPr>
              <a:t>exist </a:t>
            </a:r>
            <a:r>
              <a:rPr lang="en-US" altLang="ja-JP" u="sng">
                <a:solidFill>
                  <a:srgbClr val="FF0000"/>
                </a:solidFill>
                <a:latin typeface="Arial" charset="0"/>
              </a:rPr>
              <a:t>DUAL table </a:t>
            </a:r>
            <a:r>
              <a:rPr lang="en-US" altLang="ja-JP">
                <a:latin typeface="Arial" charset="0"/>
              </a:rPr>
              <a:t>in PostgreSQL</a:t>
            </a:r>
            <a:endParaRPr kumimoji="1" lang="ja-JP" altLang="en-US" sz="1800" b="0" i="0" u="sng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48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196975"/>
            <a:ext cx="8137152" cy="55451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Today's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topic</a:t>
            </a:r>
          </a:p>
          <a:p>
            <a:pPr>
              <a:buFont typeface="Arial" charset="0"/>
              <a:buChar char="•"/>
              <a:defRPr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about 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Database migration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ja-JP" dirty="0" smtClean="0"/>
              <a:t>OSS </a:t>
            </a:r>
            <a:r>
              <a:rPr lang="en-US" altLang="ja-JP" dirty="0"/>
              <a:t>Products that support the </a:t>
            </a:r>
            <a:r>
              <a:rPr lang="en-US" altLang="ja-JP" dirty="0" smtClean="0"/>
              <a:t>Database migration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dirty="0" err="1"/>
              <a:t>db_syntax_diff</a:t>
            </a:r>
            <a:endParaRPr lang="en-US" altLang="ja-JP" dirty="0"/>
          </a:p>
          <a:p>
            <a:pPr lvl="1">
              <a:buFont typeface="Arial" charset="0"/>
              <a:buChar char="•"/>
              <a:defRPr/>
            </a:pPr>
            <a:r>
              <a:rPr lang="en-US" altLang="ja-JP" dirty="0" err="1" smtClean="0"/>
              <a:t>orafce</a:t>
            </a:r>
            <a:endParaRPr lang="en-US" altLang="ja-JP" dirty="0" smtClean="0"/>
          </a:p>
          <a:p>
            <a:pPr lvl="1">
              <a:buFont typeface="Arial" charset="0"/>
              <a:buChar char="•"/>
              <a:defRPr/>
            </a:pPr>
            <a:r>
              <a:rPr lang="en-US" altLang="ja-JP" dirty="0"/>
              <a:t>C</a:t>
            </a:r>
            <a:r>
              <a:rPr lang="en-US" altLang="ja-JP" dirty="0" smtClean="0"/>
              <a:t>ase study</a:t>
            </a:r>
            <a:endParaRPr lang="en-US" altLang="ja-JP" dirty="0"/>
          </a:p>
          <a:p>
            <a:pPr>
              <a:buFont typeface="Arial" charset="0"/>
              <a:buChar char="•"/>
              <a:defRPr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>
              <a:buFont typeface="Arial" charset="0"/>
              <a:buChar char="•"/>
              <a:defRPr/>
            </a:pPr>
            <a:endParaRPr lang="ja-JP" alt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•"/>
              <a:defRPr/>
            </a:pPr>
            <a:endParaRPr lang="ja-JP" altLang="en-US" dirty="0"/>
          </a:p>
        </p:txBody>
      </p:sp>
      <p:sp>
        <p:nvSpPr>
          <p:cNvPr id="7171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7400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 lnSpcReduction="10000"/>
          </a:bodyPr>
          <a:lstStyle/>
          <a:p>
            <a:r>
              <a:rPr lang="en-US" altLang="ja-JP" smtClean="0"/>
              <a:t>Two </a:t>
            </a:r>
            <a:r>
              <a:rPr lang="en-US" altLang="ja-JP" dirty="0" smtClean="0"/>
              <a:t>OSS products </a:t>
            </a:r>
            <a:r>
              <a:rPr lang="en-US" altLang="ja-JP" smtClean="0"/>
              <a:t>as solutions.</a:t>
            </a:r>
            <a:endParaRPr lang="en-US" altLang="ja-JP" strike="sngStrike" dirty="0"/>
          </a:p>
          <a:p>
            <a:pPr lvl="2"/>
            <a:endParaRPr lang="en-US" altLang="ja-JP" dirty="0"/>
          </a:p>
          <a:p>
            <a:r>
              <a:rPr lang="en-US" altLang="ja-JP" dirty="0" err="1" smtClean="0"/>
              <a:t>db_syntax_diff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This tool was made by us as </a:t>
            </a:r>
            <a:r>
              <a:rPr lang="en-US" altLang="ja-JP" dirty="0"/>
              <a:t>migration supporting </a:t>
            </a:r>
            <a:r>
              <a:rPr lang="en-US" altLang="ja-JP" dirty="0" smtClean="0"/>
              <a:t>tool.</a:t>
            </a:r>
          </a:p>
          <a:p>
            <a:pPr lvl="1"/>
            <a:r>
              <a:rPr lang="en-US" altLang="ja-JP"/>
              <a:t>E</a:t>
            </a:r>
            <a:r>
              <a:rPr lang="en-US" altLang="ja-JP" smtClean="0"/>
              <a:t>xtracts </a:t>
            </a:r>
            <a:r>
              <a:rPr lang="en-US" altLang="ja-JP" dirty="0"/>
              <a:t>incompatible SQL from application's source of Oracle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Using this tool, anyone can be easily review source of application.</a:t>
            </a:r>
          </a:p>
          <a:p>
            <a:pPr lvl="1"/>
            <a:r>
              <a:rPr lang="en-US" altLang="ja-JP" dirty="0"/>
              <a:t>We can review in a relatively short time even for large scale systems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4"/>
            <a:endParaRPr lang="en-US" altLang="ja-JP" dirty="0" smtClean="0"/>
          </a:p>
          <a:p>
            <a:r>
              <a:rPr lang="en-US" altLang="ja-JP" dirty="0" err="1" smtClean="0"/>
              <a:t>orafce</a:t>
            </a:r>
            <a:endParaRPr lang="en-US" altLang="ja-JP" dirty="0" smtClean="0"/>
          </a:p>
          <a:p>
            <a:pPr lvl="1"/>
            <a:r>
              <a:rPr lang="en-US" altLang="ja-JP" smtClean="0"/>
              <a:t>This is </a:t>
            </a:r>
            <a:r>
              <a:rPr lang="en-US" altLang="ja-JP" dirty="0" err="1" smtClean="0"/>
              <a:t>contrib</a:t>
            </a:r>
            <a:r>
              <a:rPr lang="en-US" altLang="ja-JP" dirty="0" smtClean="0"/>
              <a:t> module for PostgreSQL.</a:t>
            </a:r>
          </a:p>
          <a:p>
            <a:pPr lvl="1"/>
            <a:r>
              <a:rPr lang="en-US" altLang="ja-JP" dirty="0" smtClean="0"/>
              <a:t>It </a:t>
            </a:r>
            <a:r>
              <a:rPr lang="en-US" altLang="ja-JP" dirty="0"/>
              <a:t>is an emulation tool for PostgreSQL to use compatibility functions and operators with Oracle RDBMS.</a:t>
            </a:r>
          </a:p>
          <a:p>
            <a:pPr lvl="1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To </a:t>
            </a:r>
            <a:r>
              <a:rPr lang="en-US" altLang="ja-JP" dirty="0" smtClean="0"/>
              <a:t>solve the problem</a:t>
            </a:r>
            <a:r>
              <a:rPr lang="ja-JP" altLang="en-US" dirty="0"/>
              <a:t> 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1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r>
              <a:rPr lang="en-US" altLang="ja-JP" smtClean="0"/>
              <a:t>An </a:t>
            </a:r>
            <a:r>
              <a:rPr lang="en-US" altLang="ja-JP"/>
              <a:t>overall </a:t>
            </a:r>
            <a:r>
              <a:rPr lang="en-US" altLang="ja-JP" smtClean="0"/>
              <a:t>outline of db_syntax_diff</a:t>
            </a:r>
            <a:endParaRPr lang="ja-JP" altLang="en-US" smtClean="0"/>
          </a:p>
        </p:txBody>
      </p:sp>
      <p:sp>
        <p:nvSpPr>
          <p:cNvPr id="24579" name="メモ 2"/>
          <p:cNvSpPr>
            <a:spLocks noChangeArrowheads="1"/>
          </p:cNvSpPr>
          <p:nvPr/>
        </p:nvSpPr>
        <p:spPr bwMode="auto">
          <a:xfrm>
            <a:off x="1116013" y="1268413"/>
            <a:ext cx="576262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smtClean="0"/>
              <a:t>ｓｒｃ</a:t>
            </a:r>
          </a:p>
        </p:txBody>
      </p:sp>
      <p:sp>
        <p:nvSpPr>
          <p:cNvPr id="24580" name="下矢印 3"/>
          <p:cNvSpPr>
            <a:spLocks noChangeArrowheads="1"/>
          </p:cNvSpPr>
          <p:nvPr/>
        </p:nvSpPr>
        <p:spPr bwMode="auto">
          <a:xfrm>
            <a:off x="1295400" y="2389188"/>
            <a:ext cx="576263" cy="863600"/>
          </a:xfrm>
          <a:prstGeom prst="downArrow">
            <a:avLst>
              <a:gd name="adj1" fmla="val 50000"/>
              <a:gd name="adj2" fmla="val 49954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4581" name="角丸四角形 4"/>
          <p:cNvSpPr>
            <a:spLocks noChangeArrowheads="1"/>
          </p:cNvSpPr>
          <p:nvPr/>
        </p:nvSpPr>
        <p:spPr bwMode="auto">
          <a:xfrm>
            <a:off x="611188" y="3475038"/>
            <a:ext cx="1944687" cy="4841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db_syntax_diff</a:t>
            </a:r>
            <a:endParaRPr lang="ja-JP" altLang="en-US" smtClean="0"/>
          </a:p>
        </p:txBody>
      </p:sp>
      <p:sp>
        <p:nvSpPr>
          <p:cNvPr id="24582" name="下矢印 6"/>
          <p:cNvSpPr>
            <a:spLocks noChangeArrowheads="1"/>
          </p:cNvSpPr>
          <p:nvPr/>
        </p:nvSpPr>
        <p:spPr bwMode="auto">
          <a:xfrm>
            <a:off x="1295400" y="4181475"/>
            <a:ext cx="576263" cy="863600"/>
          </a:xfrm>
          <a:prstGeom prst="downArrow">
            <a:avLst>
              <a:gd name="adj1" fmla="val 50000"/>
              <a:gd name="adj2" fmla="val 49954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4583" name="メモ 7"/>
          <p:cNvSpPr>
            <a:spLocks noChangeArrowheads="1"/>
          </p:cNvSpPr>
          <p:nvPr/>
        </p:nvSpPr>
        <p:spPr bwMode="auto">
          <a:xfrm>
            <a:off x="1295400" y="5229225"/>
            <a:ext cx="576263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XML</a:t>
            </a:r>
            <a:endParaRPr lang="ja-JP" altLang="en-US" smtClean="0"/>
          </a:p>
        </p:txBody>
      </p:sp>
      <p:sp>
        <p:nvSpPr>
          <p:cNvPr id="24584" name="強調線吹き出し 1 (枠付き) 5"/>
          <p:cNvSpPr>
            <a:spLocks/>
          </p:cNvSpPr>
          <p:nvPr/>
        </p:nvSpPr>
        <p:spPr bwMode="auto">
          <a:xfrm>
            <a:off x="3854759" y="5229224"/>
            <a:ext cx="5030676" cy="828625"/>
          </a:xfrm>
          <a:prstGeom prst="accentBorderCallout1">
            <a:avLst>
              <a:gd name="adj1" fmla="val 18750"/>
              <a:gd name="adj2" fmla="val -8333"/>
              <a:gd name="adj3" fmla="val 38361"/>
              <a:gd name="adj4" fmla="val -35852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norm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mtClean="0"/>
              <a:t>Output file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This file is XML format.</a:t>
            </a:r>
          </a:p>
        </p:txBody>
      </p:sp>
      <p:sp>
        <p:nvSpPr>
          <p:cNvPr id="24585" name="強調線吹き出し 1 (枠付き) 10"/>
          <p:cNvSpPr>
            <a:spLocks/>
          </p:cNvSpPr>
          <p:nvPr/>
        </p:nvSpPr>
        <p:spPr bwMode="auto">
          <a:xfrm>
            <a:off x="3851275" y="2389188"/>
            <a:ext cx="5034160" cy="1347440"/>
          </a:xfrm>
          <a:prstGeom prst="accentBorderCallout1">
            <a:avLst>
              <a:gd name="adj1" fmla="val 18750"/>
              <a:gd name="adj2" fmla="val -8333"/>
              <a:gd name="adj3" fmla="val 71342"/>
              <a:gd name="adj4" fmla="val -29472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norm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mtClean="0"/>
              <a:t>Outline </a:t>
            </a:r>
            <a:r>
              <a:rPr lang="en-US" altLang="ja-JP"/>
              <a:t>of processing</a:t>
            </a:r>
            <a:endParaRPr lang="en-US" altLang="ja-JP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to do parsing using original parser.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/>
              <a:t>draw a comparison </a:t>
            </a:r>
            <a:r>
              <a:rPr lang="en-US" altLang="ja-JP" smtClean="0"/>
              <a:t>between the results of parsing and the contents of dictionary file.</a:t>
            </a:r>
            <a:endParaRPr lang="ja-JP" altLang="en-US" smtClean="0"/>
          </a:p>
        </p:txBody>
      </p:sp>
      <p:sp>
        <p:nvSpPr>
          <p:cNvPr id="10" name="メモ 2"/>
          <p:cNvSpPr>
            <a:spLocks noChangeArrowheads="1"/>
          </p:cNvSpPr>
          <p:nvPr/>
        </p:nvSpPr>
        <p:spPr bwMode="auto">
          <a:xfrm>
            <a:off x="2138389" y="3856038"/>
            <a:ext cx="633411" cy="653082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dictionary</a:t>
            </a:r>
          </a:p>
          <a:p>
            <a:pPr algn="ctr" eaLnBrk="1" hangingPunct="1">
              <a:defRPr/>
            </a:pPr>
            <a:r>
              <a:rPr lang="en-US" altLang="ja-JP" smtClean="0"/>
              <a:t>file</a:t>
            </a:r>
            <a:endParaRPr lang="ja-JP" altLang="en-US" smtClean="0"/>
          </a:p>
        </p:txBody>
      </p:sp>
      <p:sp>
        <p:nvSpPr>
          <p:cNvPr id="11" name="強調線吹き出し 1 (枠付き) 10"/>
          <p:cNvSpPr>
            <a:spLocks/>
          </p:cNvSpPr>
          <p:nvPr/>
        </p:nvSpPr>
        <p:spPr bwMode="auto">
          <a:xfrm>
            <a:off x="3851275" y="3959225"/>
            <a:ext cx="5034160" cy="909936"/>
          </a:xfrm>
          <a:prstGeom prst="accentBorderCallout1">
            <a:avLst>
              <a:gd name="adj1" fmla="val 18750"/>
              <a:gd name="adj2" fmla="val -8333"/>
              <a:gd name="adj3" fmla="val 37626"/>
              <a:gd name="adj4" fmla="val -20236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normAutofit lnSpcReduction="10000"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mtClean="0"/>
              <a:t>What is dictionary file?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The list of </a:t>
            </a:r>
            <a:r>
              <a:rPr lang="en-US" altLang="ja-JP"/>
              <a:t>incompatible 'SQL</a:t>
            </a:r>
            <a:r>
              <a:rPr lang="en-US" altLang="ja-JP" smtClean="0"/>
              <a:t>'.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You can modify this file.</a:t>
            </a:r>
          </a:p>
        </p:txBody>
      </p:sp>
      <p:sp>
        <p:nvSpPr>
          <p:cNvPr id="12" name="メモ 2"/>
          <p:cNvSpPr>
            <a:spLocks noChangeArrowheads="1"/>
          </p:cNvSpPr>
          <p:nvPr/>
        </p:nvSpPr>
        <p:spPr bwMode="auto">
          <a:xfrm>
            <a:off x="1346200" y="1341438"/>
            <a:ext cx="576263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smtClean="0"/>
              <a:t>ｓｒｃ</a:t>
            </a:r>
          </a:p>
        </p:txBody>
      </p:sp>
      <p:sp>
        <p:nvSpPr>
          <p:cNvPr id="13" name="メモ 2"/>
          <p:cNvSpPr>
            <a:spLocks noChangeArrowheads="1"/>
          </p:cNvSpPr>
          <p:nvPr/>
        </p:nvSpPr>
        <p:spPr bwMode="auto">
          <a:xfrm>
            <a:off x="1576388" y="1416050"/>
            <a:ext cx="576262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smtClean="0"/>
              <a:t>ｓｒｃ</a:t>
            </a:r>
          </a:p>
        </p:txBody>
      </p:sp>
      <p:sp>
        <p:nvSpPr>
          <p:cNvPr id="14" name="強調線吹き出し 1 (枠付き) 10"/>
          <p:cNvSpPr>
            <a:spLocks/>
          </p:cNvSpPr>
          <p:nvPr/>
        </p:nvSpPr>
        <p:spPr bwMode="auto">
          <a:xfrm>
            <a:off x="3851275" y="1168400"/>
            <a:ext cx="5034160" cy="893763"/>
          </a:xfrm>
          <a:prstGeom prst="accentBorderCallout1">
            <a:avLst>
              <a:gd name="adj1" fmla="val 18750"/>
              <a:gd name="adj2" fmla="val -8333"/>
              <a:gd name="adj3" fmla="val 108400"/>
              <a:gd name="adj4" fmla="val -32195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normAutofit fontScale="85000" lnSpcReduction="10000"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mtClean="0"/>
              <a:t>Input files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You can input single file or directory.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C </a:t>
            </a:r>
            <a:r>
              <a:rPr lang="en-US" altLang="ja-JP"/>
              <a:t>source</a:t>
            </a:r>
            <a:r>
              <a:rPr lang="ja-JP" altLang="en-US"/>
              <a:t>（</a:t>
            </a:r>
            <a:r>
              <a:rPr lang="en-US" altLang="ja-JP"/>
              <a:t>ProC</a:t>
            </a:r>
            <a:r>
              <a:rPr lang="ja-JP" altLang="en-US" smtClean="0"/>
              <a:t>）</a:t>
            </a:r>
            <a:r>
              <a:rPr lang="en-US" altLang="ja-JP" smtClean="0"/>
              <a:t>, Java</a:t>
            </a:r>
            <a:r>
              <a:rPr lang="ja-JP" altLang="en-US" smtClean="0"/>
              <a:t> </a:t>
            </a:r>
            <a:r>
              <a:rPr lang="en-US" altLang="ja-JP" smtClean="0"/>
              <a:t>source, JSP</a:t>
            </a:r>
            <a:r>
              <a:rPr lang="ja-JP" altLang="en-US" smtClean="0"/>
              <a:t> </a:t>
            </a:r>
            <a:r>
              <a:rPr lang="en-US" altLang="ja-JP" smtClean="0"/>
              <a:t>source, SQL file</a:t>
            </a: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3168650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Install</a:t>
            </a:r>
            <a:r>
              <a:rPr lang="ja-JP" altLang="en-US" smtClean="0"/>
              <a:t> </a:t>
            </a:r>
            <a:r>
              <a:rPr lang="en-US" altLang="ja-JP" smtClean="0"/>
              <a:t>the required package using the yum.</a:t>
            </a:r>
          </a:p>
          <a:p>
            <a:pPr lvl="1">
              <a:defRPr/>
            </a:pPr>
            <a:endParaRPr lang="en-US" altLang="ja-JP"/>
          </a:p>
          <a:p>
            <a:pPr>
              <a:defRPr/>
            </a:pPr>
            <a:endParaRPr lang="en-US" altLang="ja-JP" smtClean="0"/>
          </a:p>
          <a:p>
            <a:pPr>
              <a:defRPr/>
            </a:pPr>
            <a:r>
              <a:rPr lang="en-US" altLang="ja-JP" smtClean="0"/>
              <a:t>expand the files got from GitHub.</a:t>
            </a:r>
          </a:p>
          <a:p>
            <a:pPr lvl="2">
              <a:defRPr/>
            </a:pPr>
            <a:endParaRPr lang="en-US" altLang="ja-JP"/>
          </a:p>
          <a:p>
            <a:pPr lvl="2">
              <a:defRPr/>
            </a:pPr>
            <a:endParaRPr lang="en-US" altLang="ja-JP" smtClean="0"/>
          </a:p>
          <a:p>
            <a:pPr>
              <a:defRPr/>
            </a:pPr>
            <a:r>
              <a:rPr lang="en-US" altLang="ja-JP" smtClean="0"/>
              <a:t>set the environment variable.</a:t>
            </a:r>
            <a:endParaRPr lang="ja-JP" altLang="en-US"/>
          </a:p>
        </p:txBody>
      </p:sp>
      <p:sp>
        <p:nvSpPr>
          <p:cNvPr id="20483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r>
              <a:rPr lang="en-US" altLang="ja-JP" smtClean="0"/>
              <a:t>How to use db_syntax_diff 1/4</a:t>
            </a:r>
            <a:endParaRPr lang="ja-JP" altLang="en-US" smtClean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900113" y="1700213"/>
            <a:ext cx="7343775" cy="6492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 dirty="0">
                <a:latin typeface="Arial" charset="0"/>
              </a:rPr>
              <a:t># yum install </a:t>
            </a:r>
            <a:r>
              <a:rPr lang="en-US" altLang="ja-JP" dirty="0" err="1">
                <a:latin typeface="Arial" charset="0"/>
              </a:rPr>
              <a:t>perl</a:t>
            </a:r>
            <a:r>
              <a:rPr lang="en-US" altLang="ja-JP" dirty="0">
                <a:latin typeface="Arial" charset="0"/>
              </a:rPr>
              <a:t> </a:t>
            </a:r>
            <a:r>
              <a:rPr lang="en-US" altLang="ja-JP" dirty="0" err="1">
                <a:latin typeface="Arial" charset="0"/>
              </a:rPr>
              <a:t>perl</a:t>
            </a:r>
            <a:r>
              <a:rPr lang="en-US" altLang="ja-JP" dirty="0">
                <a:latin typeface="Arial" charset="0"/>
              </a:rPr>
              <a:t>-XML-</a:t>
            </a:r>
            <a:r>
              <a:rPr lang="en-US" altLang="ja-JP" dirty="0" err="1">
                <a:latin typeface="Arial" charset="0"/>
              </a:rPr>
              <a:t>SAX.noarch</a:t>
            </a:r>
            <a:r>
              <a:rPr lang="en-US" altLang="ja-JP" dirty="0">
                <a:latin typeface="Arial" charset="0"/>
              </a:rPr>
              <a:t> xalan-j2 </a:t>
            </a:r>
            <a:r>
              <a:rPr lang="en-US" altLang="ja-JP" dirty="0" err="1">
                <a:latin typeface="Arial" charset="0"/>
              </a:rPr>
              <a:t>perl</a:t>
            </a:r>
            <a:r>
              <a:rPr lang="en-US" altLang="ja-JP" dirty="0">
                <a:latin typeface="Arial" charset="0"/>
              </a:rPr>
              <a:t>-Parse-Yapp</a:t>
            </a:r>
            <a:endParaRPr lang="ja-JP" alt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ja-JP" dirty="0">
                <a:latin typeface="Arial" charset="0"/>
              </a:rPr>
              <a:t>         </a:t>
            </a:r>
            <a:r>
              <a:rPr lang="en-US" altLang="ja-JP" dirty="0" err="1">
                <a:latin typeface="Arial" charset="0"/>
              </a:rPr>
              <a:t>perl</a:t>
            </a:r>
            <a:r>
              <a:rPr lang="en-US" altLang="ja-JP" dirty="0">
                <a:latin typeface="Arial" charset="0"/>
              </a:rPr>
              <a:t>-XML-</a:t>
            </a:r>
            <a:r>
              <a:rPr lang="en-US" altLang="ja-JP" dirty="0" err="1">
                <a:latin typeface="Arial" charset="0"/>
              </a:rPr>
              <a:t>NamespaceSupport.noarch</a:t>
            </a:r>
            <a:r>
              <a:rPr lang="en-US" altLang="ja-JP" dirty="0">
                <a:latin typeface="Arial" charset="0"/>
              </a:rPr>
              <a:t> perl-XML-LibXML.x86_64</a:t>
            </a:r>
            <a:endParaRPr lang="ja-JP" altLang="en-US" dirty="0">
              <a:solidFill>
                <a:schemeClr val="tx1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900113" y="2852738"/>
            <a:ext cx="7343775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$ tar -xvf  db_syntax_diff.tar.gz</a:t>
            </a:r>
            <a:endParaRPr lang="ja-JP" altLang="en-US">
              <a:solidFill>
                <a:schemeClr val="tx1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900113" y="3933825"/>
            <a:ext cx="7848600" cy="1798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$ vi ~/.bash_profile</a:t>
            </a:r>
          </a:p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export CLASSPATH=/usr/share/java/xalan-j2.jar:$CLASSPATH</a:t>
            </a:r>
          </a:p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export CLASSPATH=/usr/share/java/xalan-j2-serializer.jar:$CLASSPATH</a:t>
            </a:r>
          </a:p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export PATH=$HOME/db_syntax_diff/src:$PATH</a:t>
            </a:r>
          </a:p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export PERL5LIB=$HOME/db_syntax_diff/src/lib</a:t>
            </a:r>
          </a:p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$ source ~/.bash_profile</a:t>
            </a:r>
            <a:endParaRPr lang="ja-JP" altLang="en-US">
              <a:solidFill>
                <a:schemeClr val="tx1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" name="正方形/長方形 12"/>
          <p:cNvSpPr>
            <a:spLocks noChangeArrowheads="1"/>
          </p:cNvSpPr>
          <p:nvPr/>
        </p:nvSpPr>
        <p:spPr bwMode="auto">
          <a:xfrm>
            <a:off x="900113" y="5878513"/>
            <a:ext cx="77771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en-US" altLang="ja-JP" sz="1600" dirty="0"/>
              <a:t>※If you use </a:t>
            </a:r>
            <a:r>
              <a:rPr lang="en-US" altLang="ja-JP" sz="1600" dirty="0" err="1"/>
              <a:t>xalan</a:t>
            </a:r>
            <a:r>
              <a:rPr lang="en-US" altLang="ja-JP" sz="1600" dirty="0"/>
              <a:t>-java 2.7.1 </a:t>
            </a:r>
            <a:r>
              <a:rPr lang="en-US" altLang="ja-JP" sz="1600" dirty="0" smtClean="0"/>
              <a:t>later, you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have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to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set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CLASSPATH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for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serializer.jar</a:t>
            </a:r>
            <a:r>
              <a:rPr lang="en-US" altLang="ja-JP" sz="1600" dirty="0"/>
              <a:t>.</a:t>
            </a:r>
            <a:endParaRPr lang="ja-JP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r>
              <a:rPr lang="en-US" altLang="ja-JP"/>
              <a:t>How to use db_syntax_diff </a:t>
            </a:r>
            <a:r>
              <a:rPr lang="en-US" altLang="ja-JP" smtClean="0"/>
              <a:t>2/4</a:t>
            </a:r>
            <a:endParaRPr lang="ja-JP" altLang="en-US" smtClean="0"/>
          </a:p>
        </p:txBody>
      </p:sp>
      <p:sp>
        <p:nvSpPr>
          <p:cNvPr id="22531" name="正方形/長方形 3"/>
          <p:cNvSpPr>
            <a:spLocks noChangeArrowheads="1"/>
          </p:cNvSpPr>
          <p:nvPr/>
        </p:nvSpPr>
        <p:spPr bwMode="auto">
          <a:xfrm>
            <a:off x="630238" y="1052513"/>
            <a:ext cx="7883525" cy="5400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$ db_syntax_diff.pl --help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db_syntax_diff version 2.0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The SQL analyzer for converting to PostgreSQL.</a:t>
            </a:r>
          </a:p>
          <a:p>
            <a:pPr eaLnBrk="1" hangingPunct="1">
              <a:defRPr/>
            </a:pPr>
            <a:endParaRPr lang="en-US" altLang="ja-JP" sz="14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Usage:db_syntax_diff.pl [-e encodingname][-d definition-file]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[-i inputsourcedir[,suffix1[,suffix2]...] 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[-o outfile][-f filterword][-m modename]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[-I includedir[,includedir1[,includedir2]...]][-h][-v [loglevel]]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[inputfilename]...</a:t>
            </a:r>
          </a:p>
          <a:p>
            <a:pPr eaLnBrk="1" hangingPunct="1">
              <a:defRPr/>
            </a:pPr>
            <a:endParaRPr lang="en-US" altLang="ja-JP" sz="14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-e encodingname, --encoding=encodingname  File encoding. The value which can be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    specified is "utf8" and "shiftjis" and "eucjp". [default: eucjp]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-d definition-file, --define=definition-file Definition-file file name.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-i  inputsourcedir, --input=inputsourcedir  Input-file directry.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-o outfile, --output=outfile     Output-file file name. [default: STDOUT]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-f  filterword, --filter=filterword    Pattern filterword. The value which can be specified is 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    "oracle8" and "oracle8i". [default: ALL]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-m modename, --mode=modename     File type of source file. The value which can be 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     specified is  "c" and "sql" and "cpp" and "java". [default: java]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-I includedir, --Include=includedir    Add the directory includedir to the list of directories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   to be searched for header files. [default: ./]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-h, --help    Print usage and exit.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-v, --verbose  Print progress of the practice to STDERR. The value which can be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     specified is "1"  and "3" and "5" and "7". [default: none]</a:t>
            </a:r>
          </a:p>
          <a:p>
            <a:pPr eaLnBrk="1" hangingPunct="1">
              <a:defRPr/>
            </a:pPr>
            <a:r>
              <a:rPr lang="en-US" altLang="ja-JP" sz="1400" smtClean="0">
                <a:solidFill>
                  <a:schemeClr val="bg1"/>
                </a:solidFill>
              </a:rPr>
              <a:t>    inputfilename  Input-file file name.</a:t>
            </a:r>
            <a:endParaRPr lang="ja-JP" altLang="en-US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446452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ja-JP" smtClean="0"/>
              <a:t>I introduce the result as a simple example.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target file : sample.java</a:t>
            </a:r>
            <a:endParaRPr lang="en-US" altLang="ja-JP"/>
          </a:p>
          <a:p>
            <a:pPr lvl="1">
              <a:buFont typeface="Arial" charset="0"/>
              <a:buChar char="•"/>
              <a:defRPr/>
            </a:pPr>
            <a:endParaRPr lang="en-US" altLang="ja-JP" smtClean="0"/>
          </a:p>
          <a:p>
            <a:pPr lvl="1">
              <a:buFont typeface="Arial" charset="0"/>
              <a:buChar char="•"/>
              <a:defRPr/>
            </a:pPr>
            <a:endParaRPr lang="en-US" altLang="ja-JP"/>
          </a:p>
          <a:p>
            <a:pPr lvl="1">
              <a:buFont typeface="Arial" charset="0"/>
              <a:buChar char="•"/>
              <a:defRPr/>
            </a:pPr>
            <a:endParaRPr lang="en-US" altLang="ja-JP" smtClean="0"/>
          </a:p>
          <a:p>
            <a:pPr lvl="1">
              <a:buFont typeface="Arial" charset="0"/>
              <a:buChar char="•"/>
              <a:defRPr/>
            </a:pPr>
            <a:endParaRPr lang="en-US" altLang="ja-JP"/>
          </a:p>
          <a:p>
            <a:pPr lvl="1">
              <a:buFont typeface="Arial" charset="0"/>
              <a:buChar char="•"/>
              <a:defRPr/>
            </a:pPr>
            <a:endParaRPr lang="en-US" altLang="ja-JP" smtClean="0"/>
          </a:p>
          <a:p>
            <a:pPr lvl="1">
              <a:buFont typeface="Arial" charset="0"/>
              <a:buChar char="•"/>
              <a:defRPr/>
            </a:pPr>
            <a:endParaRPr lang="en-US" altLang="ja-JP"/>
          </a:p>
          <a:p>
            <a:pPr lvl="1">
              <a:buFont typeface="Arial" charset="0"/>
              <a:buChar char="•"/>
              <a:defRPr/>
            </a:pPr>
            <a:endParaRPr lang="en-US" altLang="ja-JP" smtClean="0"/>
          </a:p>
          <a:p>
            <a:pPr marL="357188" lvl="1" indent="0">
              <a:buNone/>
              <a:defRPr/>
            </a:pPr>
            <a:endParaRPr lang="en-US" altLang="ja-JP" smtClean="0"/>
          </a:p>
          <a:p>
            <a:pPr lvl="3">
              <a:buFont typeface="Arial" charset="0"/>
              <a:buChar char="•"/>
              <a:defRPr/>
            </a:pPr>
            <a:endParaRPr lang="en-US" altLang="ja-JP" smtClean="0"/>
          </a:p>
          <a:p>
            <a:pPr>
              <a:buFont typeface="Arial" charset="0"/>
              <a:buChar char="•"/>
              <a:defRPr/>
            </a:pPr>
            <a:r>
              <a:rPr lang="en-US" altLang="ja-JP" smtClean="0"/>
              <a:t>Run this command.</a:t>
            </a:r>
          </a:p>
          <a:p>
            <a:pPr lvl="1">
              <a:buFont typeface="Arial" charset="0"/>
              <a:buChar char="•"/>
              <a:defRPr/>
            </a:pPr>
            <a:endParaRPr lang="en-US" altLang="ja-JP" smtClean="0"/>
          </a:p>
          <a:p>
            <a:pPr lvl="1">
              <a:buFont typeface="Arial" charset="0"/>
              <a:buChar char="•"/>
              <a:defRPr/>
            </a:pPr>
            <a:endParaRPr lang="en-US" altLang="ja-JP" smtClean="0"/>
          </a:p>
        </p:txBody>
      </p:sp>
      <p:sp>
        <p:nvSpPr>
          <p:cNvPr id="22531" name="タイトル 2"/>
          <p:cNvSpPr>
            <a:spLocks noGrp="1"/>
          </p:cNvSpPr>
          <p:nvPr>
            <p:ph type="title"/>
          </p:nvPr>
        </p:nvSpPr>
        <p:spPr>
          <a:xfrm>
            <a:off x="395288" y="124495"/>
            <a:ext cx="8353425" cy="784225"/>
          </a:xfrm>
          <a:ln/>
        </p:spPr>
        <p:txBody>
          <a:bodyPr/>
          <a:lstStyle/>
          <a:p>
            <a:r>
              <a:rPr lang="en-US" altLang="ja-JP"/>
              <a:t>How to use db_syntax_diff </a:t>
            </a:r>
            <a:r>
              <a:rPr lang="en-US" altLang="ja-JP" smtClean="0"/>
              <a:t>3/4</a:t>
            </a:r>
            <a:endParaRPr lang="ja-JP" altLang="en-US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47700" y="5661496"/>
            <a:ext cx="784860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>
                <a:latin typeface="Arial" charset="0"/>
              </a:rPr>
              <a:t>$ db_syntax_diff.pl -m java</a:t>
            </a:r>
            <a:r>
              <a:rPr lang="en-US" altLang="ja-JP" smtClean="0">
                <a:latin typeface="Arial" charset="0"/>
              </a:rPr>
              <a:t> </a:t>
            </a:r>
            <a:r>
              <a:rPr lang="en-US" altLang="ja-JP">
                <a:latin typeface="Arial" charset="0"/>
              </a:rPr>
              <a:t>-e utf8 </a:t>
            </a:r>
            <a:r>
              <a:rPr lang="en-US" altLang="ja-JP" smtClean="0">
                <a:latin typeface="Arial" charset="0"/>
              </a:rPr>
              <a:t>~/tmp/sample.java </a:t>
            </a:r>
            <a:r>
              <a:rPr lang="en-US" altLang="ja-JP">
                <a:latin typeface="Arial" charset="0"/>
              </a:rPr>
              <a:t>-o </a:t>
            </a:r>
            <a:r>
              <a:rPr lang="en-US" altLang="ja-JP" smtClean="0">
                <a:latin typeface="Arial" charset="0"/>
              </a:rPr>
              <a:t>~/result.xml</a:t>
            </a:r>
            <a:endParaRPr lang="ja-JP" altLang="en-US">
              <a:solidFill>
                <a:schemeClr val="tx1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899592" y="2060848"/>
            <a:ext cx="7344816" cy="2880320"/>
          </a:xfrm>
          <a:prstGeom prst="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1600" smtClean="0">
                <a:latin typeface="Arial" charset="0"/>
              </a:rPr>
              <a:t>import java.sql</a:t>
            </a:r>
            <a:r>
              <a:rPr lang="en-US" altLang="ja-JP" sz="1600">
                <a:latin typeface="Arial" charset="0"/>
              </a:rPr>
              <a:t>.*;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import java.util.*;</a:t>
            </a:r>
          </a:p>
          <a:p>
            <a:pPr eaLnBrk="1" hangingPunct="1"/>
            <a:endParaRPr lang="en-US" altLang="ja-JP" sz="1600">
              <a:latin typeface="Arial" charset="0"/>
            </a:endParaRPr>
          </a:p>
          <a:p>
            <a:pPr eaLnBrk="1" hangingPunct="1"/>
            <a:r>
              <a:rPr lang="en-US" altLang="ja-JP" sz="1600">
                <a:latin typeface="Arial" charset="0"/>
              </a:rPr>
              <a:t>public class test02 {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    String sqlString = "DELETE mytbl";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    public ResultSet testMethod() throws SQLException { 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        ResultSet rs = stmt.execute(sqlString);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        ResultSet rs2= stmt.executeQuery("SELECT sysdate FROM dual");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        return rs;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    }</a:t>
            </a:r>
          </a:p>
          <a:p>
            <a:pPr eaLnBrk="1" hangingPunct="1"/>
            <a:r>
              <a:rPr lang="en-US" altLang="ja-JP" sz="1600">
                <a:latin typeface="Arial" charset="0"/>
              </a:rPr>
              <a:t>}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5032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ja-JP" smtClean="0"/>
              <a:t>This is a part of result.</a:t>
            </a:r>
          </a:p>
        </p:txBody>
      </p:sp>
      <p:sp>
        <p:nvSpPr>
          <p:cNvPr id="23555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r>
              <a:rPr lang="en-US" altLang="ja-JP"/>
              <a:t>How to use db_syntax_diff </a:t>
            </a:r>
            <a:r>
              <a:rPr lang="en-US" altLang="ja-JP" smtClean="0"/>
              <a:t>4/4</a:t>
            </a:r>
            <a:endParaRPr lang="ja-JP" altLang="en-US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647699" y="1700213"/>
            <a:ext cx="8101013" cy="446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&lt;?xml version="1.0" encoding="UTF-8"?&gt;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&lt;REPORT file_number="1" start_time="2016/2/25 19:12:06" finish_time="2016/2/25 19:12:07"&gt;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&lt;METADATA&gt;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&lt;PARAMETER&gt;-m java -e utf8 /</a:t>
            </a:r>
            <a:r>
              <a:rPr lang="en-US" altLang="ja-JP" sz="1200" smtClean="0">
                <a:latin typeface="Arial" charset="0"/>
              </a:rPr>
              <a:t>home/uehara/tmp/sample.java </a:t>
            </a:r>
            <a:r>
              <a:rPr lang="en-US" altLang="ja-JP" sz="1200">
                <a:latin typeface="Arial" charset="0"/>
              </a:rPr>
              <a:t>-o /</a:t>
            </a:r>
            <a:r>
              <a:rPr lang="en-US" altLang="ja-JP" sz="1200" smtClean="0">
                <a:latin typeface="Arial" charset="0"/>
              </a:rPr>
              <a:t>home/uehara/result.xml&lt;/</a:t>
            </a:r>
            <a:r>
              <a:rPr lang="en-US" altLang="ja-JP" sz="1200">
                <a:latin typeface="Arial" charset="0"/>
              </a:rPr>
              <a:t>PARAMETER&gt;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&lt;/METADATA&gt;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&lt;</a:t>
            </a:r>
            <a:r>
              <a:rPr lang="en-US" altLang="ja-JP" sz="1200">
                <a:solidFill>
                  <a:srgbClr val="FF0000"/>
                </a:solidFill>
                <a:latin typeface="Arial" charset="0"/>
              </a:rPr>
              <a:t>FILE name="/</a:t>
            </a:r>
            <a:r>
              <a:rPr lang="en-US" altLang="ja-JP" sz="1200" smtClean="0">
                <a:solidFill>
                  <a:srgbClr val="FF0000"/>
                </a:solidFill>
                <a:latin typeface="Arial" charset="0"/>
              </a:rPr>
              <a:t>home/uehara/tmp/sample.java</a:t>
            </a:r>
            <a:r>
              <a:rPr lang="en-US" altLang="ja-JP" sz="1200">
                <a:latin typeface="Arial" charset="0"/>
              </a:rPr>
              <a:t>" string_item_number="3" report_item_number="4" item_number="7"&gt;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&lt;STRING_ITEM line="testMethod:sqlString:7"&gt;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&lt;TARGET&gt;DELETE mytbl&lt;/TARGET&gt;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&lt;/STRING_ITEM&gt;</a:t>
            </a:r>
          </a:p>
          <a:p>
            <a:pPr eaLnBrk="1" hangingPunct="1">
              <a:defRPr/>
            </a:pPr>
            <a:r>
              <a:rPr lang="en-US" altLang="ja-JP" sz="1200" smtClean="0">
                <a:latin typeface="Arial" charset="0"/>
              </a:rPr>
              <a:t>   </a:t>
            </a:r>
            <a:r>
              <a:rPr lang="ja-JP" altLang="en-US" sz="1200" smtClean="0">
                <a:latin typeface="Arial" charset="0"/>
              </a:rPr>
              <a:t>・・・</a:t>
            </a:r>
            <a:endParaRPr lang="en-US" altLang="ja-JP" sz="1200" smtClean="0">
              <a:latin typeface="Arial" charset="0"/>
            </a:endParaRPr>
          </a:p>
          <a:p>
            <a:pPr eaLnBrk="1" hangingPunct="1">
              <a:defRPr/>
            </a:pPr>
            <a:r>
              <a:rPr lang="en-US" altLang="ja-JP" sz="1200" smtClean="0">
                <a:latin typeface="Arial" charset="0"/>
              </a:rPr>
              <a:t>    &lt;REPORT_ITEM </a:t>
            </a:r>
            <a:r>
              <a:rPr lang="en-US" altLang="ja-JP" sz="1200" smtClean="0">
                <a:solidFill>
                  <a:srgbClr val="FF0000"/>
                </a:solidFill>
                <a:latin typeface="Arial" charset="0"/>
              </a:rPr>
              <a:t>id="SQL-107-008" type="SQL" level="LOW2</a:t>
            </a:r>
            <a:r>
              <a:rPr lang="en-US" altLang="ja-JP" sz="1200" smtClean="0">
                <a:latin typeface="Arial" charset="0"/>
              </a:rPr>
              <a:t>"&gt;</a:t>
            </a:r>
          </a:p>
          <a:p>
            <a:pPr eaLnBrk="1" hangingPunct="1">
              <a:defRPr/>
            </a:pPr>
            <a:r>
              <a:rPr lang="en-US" altLang="ja-JP" sz="1200" smtClean="0">
                <a:latin typeface="Arial" charset="0"/>
              </a:rPr>
              <a:t>      </a:t>
            </a:r>
            <a:r>
              <a:rPr lang="en-US" altLang="ja-JP" sz="1200">
                <a:latin typeface="Arial" charset="0"/>
              </a:rPr>
              <a:t>&lt;SOURCE&gt;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  &lt;CLASS&gt;test02&lt;/CLASS&gt;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  &lt;METHOD&gt;testMethod&lt;/METHOD&gt;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  </a:t>
            </a:r>
            <a:r>
              <a:rPr lang="en-US" altLang="ja-JP" sz="1200">
                <a:solidFill>
                  <a:srgbClr val="FF0000"/>
                </a:solidFill>
                <a:latin typeface="Arial" charset="0"/>
              </a:rPr>
              <a:t>&lt;LINE&gt;5&lt;/LINE&gt;</a:t>
            </a:r>
          </a:p>
          <a:p>
            <a:pPr eaLnBrk="1" hangingPunct="1">
              <a:defRPr/>
            </a:pPr>
            <a:r>
              <a:rPr lang="en-US" altLang="ja-JP" sz="1200">
                <a:solidFill>
                  <a:srgbClr val="FF0000"/>
                </a:solidFill>
                <a:latin typeface="Arial" charset="0"/>
              </a:rPr>
              <a:t>        &lt;COLUMN&gt;7&lt;/COLUMN&gt;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  &lt;VARIABLE&gt;sqlString&lt;/VARIABLE&gt;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&lt;/SOURCE&gt;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&lt;STRUCT&gt;!(?:[^\w\d_]|\A)FROM(?:[^\w\d_]|\z)&lt;/STRUCT&gt;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&lt;TARGET&gt;</a:t>
            </a:r>
            <a:r>
              <a:rPr lang="en-US" altLang="ja-JP" sz="1200">
                <a:solidFill>
                  <a:srgbClr val="FF0000"/>
                </a:solidFill>
                <a:latin typeface="Arial" charset="0"/>
              </a:rPr>
              <a:t>DELETE mytbl</a:t>
            </a:r>
            <a:r>
              <a:rPr lang="en-US" altLang="ja-JP" sz="1200">
                <a:latin typeface="Arial" charset="0"/>
              </a:rPr>
              <a:t>&lt;/TARGET&gt;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</a:t>
            </a:r>
            <a:r>
              <a:rPr lang="en-US" altLang="ja-JP" sz="1200">
                <a:solidFill>
                  <a:srgbClr val="FF0000"/>
                </a:solidFill>
                <a:latin typeface="Arial" charset="0"/>
              </a:rPr>
              <a:t>&lt;MESSAGE&gt;FROM</a:t>
            </a:r>
            <a:r>
              <a:rPr lang="ja-JP" altLang="en-US" sz="1200">
                <a:solidFill>
                  <a:srgbClr val="FF0000"/>
                </a:solidFill>
                <a:latin typeface="Arial" charset="0"/>
              </a:rPr>
              <a:t>の省略は未サポートです。</a:t>
            </a:r>
            <a:r>
              <a:rPr lang="en-US" altLang="ja-JP" sz="1200">
                <a:solidFill>
                  <a:srgbClr val="FF0000"/>
                </a:solidFill>
                <a:latin typeface="Arial" charset="0"/>
              </a:rPr>
              <a:t>&lt;/MESSAGE&gt;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&lt;/REPORT_ITEM&gt;</a:t>
            </a: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&lt;REPORT_ITEM id="SQL-119-706" type="SQL" level="LOW1</a:t>
            </a:r>
            <a:r>
              <a:rPr lang="en-US" altLang="ja-JP" sz="1200" smtClean="0">
                <a:latin typeface="Arial" charset="0"/>
              </a:rPr>
              <a:t>"&gt;</a:t>
            </a:r>
            <a:endParaRPr lang="en-US" altLang="ja-JP" sz="1200">
              <a:latin typeface="Arial" charset="0"/>
            </a:endParaRPr>
          </a:p>
          <a:p>
            <a:pPr eaLnBrk="1" hangingPunct="1">
              <a:defRPr/>
            </a:pPr>
            <a:r>
              <a:rPr lang="en-US" altLang="ja-JP" sz="1200">
                <a:latin typeface="Arial" charset="0"/>
              </a:rPr>
              <a:t>      </a:t>
            </a:r>
            <a:r>
              <a:rPr lang="ja-JP" altLang="en-US" sz="1200" smtClean="0">
                <a:latin typeface="Arial" charset="0"/>
              </a:rPr>
              <a:t>・・・</a:t>
            </a:r>
            <a:endParaRPr lang="ja-JP" altLang="en-US" sz="12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200875" y="2915681"/>
            <a:ext cx="2088232" cy="389618"/>
          </a:xfrm>
          <a:prstGeom prst="wedgeRoundRectCallout">
            <a:avLst>
              <a:gd name="adj1" fmla="val -70547"/>
              <a:gd name="adj2" fmla="val -69386"/>
              <a:gd name="adj3" fmla="val 16667"/>
            </a:avLst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Which file?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5244991" y="5662679"/>
            <a:ext cx="3647489" cy="787047"/>
          </a:xfrm>
          <a:prstGeom prst="wedgeRoundRectCallout">
            <a:avLst>
              <a:gd name="adj1" fmla="val -67174"/>
              <a:gd name="adj2" fmla="val -65528"/>
              <a:gd name="adj3" fmla="val 16667"/>
            </a:avLst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What kind of </a:t>
            </a:r>
            <a:r>
              <a:rPr lang="en-US" altLang="ja-JP" smtClean="0"/>
              <a:t>incompatible SQL?</a:t>
            </a:r>
            <a:endParaRPr kumimoji="1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latin typeface="Arial" charset="0"/>
              </a:rPr>
              <a:t>Simple report is output.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5628210" y="3589175"/>
            <a:ext cx="2881049" cy="449358"/>
          </a:xfrm>
          <a:prstGeom prst="wedgeRoundRectCallout">
            <a:avLst>
              <a:gd name="adj1" fmla="val -60589"/>
              <a:gd name="adj2" fmla="val -40212"/>
              <a:gd name="adj3" fmla="val 16667"/>
            </a:avLst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mtClean="0">
                <a:latin typeface="Arial" charset="0"/>
              </a:rPr>
              <a:t>What</a:t>
            </a:r>
            <a:r>
              <a:rPr lang="ja-JP" altLang="en-US">
                <a:latin typeface="Arial" charset="0"/>
              </a:rPr>
              <a:t> </a:t>
            </a:r>
            <a:r>
              <a:rPr lang="en-US" altLang="ja-JP" smtClean="0">
                <a:latin typeface="Arial" charset="0"/>
              </a:rPr>
              <a:t>type? How difficult?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3492263" y="4137879"/>
            <a:ext cx="2411883" cy="449358"/>
          </a:xfrm>
          <a:prstGeom prst="wedgeRoundRectCallout">
            <a:avLst>
              <a:gd name="adj1" fmla="val -79434"/>
              <a:gd name="adj2" fmla="val 38216"/>
              <a:gd name="adj3" fmla="val 16667"/>
            </a:avLst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latin typeface="Arial" charset="0"/>
              </a:rPr>
              <a:t>What line/column?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4422268" y="4746772"/>
            <a:ext cx="2742020" cy="449358"/>
          </a:xfrm>
          <a:prstGeom prst="wedgeRoundRectCallout">
            <a:avLst>
              <a:gd name="adj1" fmla="val -99661"/>
              <a:gd name="adj2" fmla="val 73746"/>
              <a:gd name="adj3" fmla="val 16667"/>
            </a:avLst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Arial" charset="0"/>
              </a:rPr>
              <a:t>What </a:t>
            </a:r>
            <a:r>
              <a:rPr lang="en-US" altLang="ja-JP" smtClean="0">
                <a:latin typeface="Arial" charset="0"/>
              </a:rPr>
              <a:t>SQL</a:t>
            </a:r>
            <a:r>
              <a:rPr lang="ja-JP" altLang="en-US" smtClean="0">
                <a:latin typeface="Arial" charset="0"/>
              </a:rPr>
              <a:t> </a:t>
            </a:r>
            <a:r>
              <a:rPr lang="en-US" altLang="ja-JP" smtClean="0">
                <a:latin typeface="Arial" charset="0"/>
              </a:rPr>
              <a:t>statement?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55451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ja-JP" dirty="0" smtClean="0"/>
              <a:t>Self Introduction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ja-JP" dirty="0" smtClean="0"/>
              <a:t>Introduction of Today's</a:t>
            </a:r>
            <a:r>
              <a:rPr lang="ja-JP" altLang="en-US" dirty="0" smtClean="0"/>
              <a:t> </a:t>
            </a:r>
            <a:r>
              <a:rPr lang="en-US" altLang="ja-JP" dirty="0" smtClean="0"/>
              <a:t>topics</a:t>
            </a:r>
            <a:endParaRPr lang="en-US" altLang="ja-JP" dirty="0"/>
          </a:p>
          <a:p>
            <a:pPr>
              <a:buFont typeface="Arial" charset="0"/>
              <a:buChar char="•"/>
              <a:defRPr/>
            </a:pPr>
            <a:r>
              <a:rPr lang="en-US" altLang="ja-JP" dirty="0"/>
              <a:t>P</a:t>
            </a:r>
            <a:r>
              <a:rPr lang="en-US" altLang="ja-JP" dirty="0" smtClean="0"/>
              <a:t>roblems about Database migration.</a:t>
            </a:r>
            <a:endParaRPr lang="en-US" altLang="ja-JP" dirty="0"/>
          </a:p>
          <a:p>
            <a:pPr>
              <a:buFont typeface="Arial" charset="0"/>
              <a:buChar char="•"/>
              <a:defRPr/>
            </a:pPr>
            <a:r>
              <a:rPr lang="en-US" altLang="ja-JP" dirty="0" smtClean="0"/>
              <a:t>OSS Products </a:t>
            </a:r>
            <a:r>
              <a:rPr lang="en-US" altLang="ja-JP" dirty="0"/>
              <a:t>that support the </a:t>
            </a:r>
            <a:r>
              <a:rPr lang="en-US" altLang="ja-JP" dirty="0" smtClean="0"/>
              <a:t>Database </a:t>
            </a:r>
            <a:r>
              <a:rPr lang="en-US" altLang="ja-JP" dirty="0"/>
              <a:t>migration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ja-JP" dirty="0" smtClean="0"/>
              <a:t>Conclusion</a:t>
            </a:r>
            <a:endParaRPr lang="en-US" altLang="ja-JP" dirty="0"/>
          </a:p>
        </p:txBody>
      </p:sp>
      <p:sp>
        <p:nvSpPr>
          <p:cNvPr id="10243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r>
              <a:rPr lang="en-US" altLang="ja-JP" smtClean="0"/>
              <a:t>Agenda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71688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メモ 2"/>
          <p:cNvSpPr>
            <a:spLocks noChangeArrowheads="1"/>
          </p:cNvSpPr>
          <p:nvPr/>
        </p:nvSpPr>
        <p:spPr bwMode="auto">
          <a:xfrm>
            <a:off x="2239169" y="3614679"/>
            <a:ext cx="633411" cy="653082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dictionary</a:t>
            </a:r>
          </a:p>
          <a:p>
            <a:pPr algn="ctr" eaLnBrk="1" hangingPunct="1">
              <a:defRPr/>
            </a:pPr>
            <a:r>
              <a:rPr lang="en-US" altLang="ja-JP" smtClean="0"/>
              <a:t>file</a:t>
            </a:r>
            <a:endParaRPr lang="ja-JP" altLang="en-US" smtClean="0"/>
          </a:p>
        </p:txBody>
      </p:sp>
      <p:sp>
        <p:nvSpPr>
          <p:cNvPr id="25602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r>
              <a:rPr lang="en-US" altLang="ja-JP"/>
              <a:t>S</a:t>
            </a:r>
            <a:r>
              <a:rPr lang="en-US" altLang="ja-JP" smtClean="0"/>
              <a:t>pecifications of the wrapper tool</a:t>
            </a:r>
            <a:endParaRPr lang="ja-JP" altLang="en-US" smtClean="0"/>
          </a:p>
        </p:txBody>
      </p:sp>
      <p:sp>
        <p:nvSpPr>
          <p:cNvPr id="24579" name="メモ 2"/>
          <p:cNvSpPr>
            <a:spLocks noChangeArrowheads="1"/>
          </p:cNvSpPr>
          <p:nvPr/>
        </p:nvSpPr>
        <p:spPr bwMode="auto">
          <a:xfrm>
            <a:off x="1116013" y="1268413"/>
            <a:ext cx="576262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smtClean="0"/>
              <a:t>ｓｒｃ</a:t>
            </a:r>
          </a:p>
        </p:txBody>
      </p:sp>
      <p:sp>
        <p:nvSpPr>
          <p:cNvPr id="25604" name="下矢印 3"/>
          <p:cNvSpPr>
            <a:spLocks noChangeArrowheads="1"/>
          </p:cNvSpPr>
          <p:nvPr/>
        </p:nvSpPr>
        <p:spPr bwMode="auto">
          <a:xfrm>
            <a:off x="1295400" y="2205038"/>
            <a:ext cx="576263" cy="534987"/>
          </a:xfrm>
          <a:prstGeom prst="downArrow">
            <a:avLst>
              <a:gd name="adj1" fmla="val 50000"/>
              <a:gd name="adj2" fmla="val 49954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4581" name="角丸四角形 4"/>
          <p:cNvSpPr>
            <a:spLocks noChangeArrowheads="1"/>
          </p:cNvSpPr>
          <p:nvPr/>
        </p:nvSpPr>
        <p:spPr bwMode="auto">
          <a:xfrm>
            <a:off x="611188" y="3262313"/>
            <a:ext cx="1944687" cy="4841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db_syntax_diff</a:t>
            </a:r>
            <a:endParaRPr lang="ja-JP" altLang="en-US" smtClean="0"/>
          </a:p>
        </p:txBody>
      </p:sp>
      <p:sp>
        <p:nvSpPr>
          <p:cNvPr id="25606" name="下矢印 6"/>
          <p:cNvSpPr>
            <a:spLocks noChangeArrowheads="1"/>
          </p:cNvSpPr>
          <p:nvPr/>
        </p:nvSpPr>
        <p:spPr bwMode="auto">
          <a:xfrm>
            <a:off x="1295400" y="3817938"/>
            <a:ext cx="576263" cy="469900"/>
          </a:xfrm>
          <a:prstGeom prst="downArrow">
            <a:avLst>
              <a:gd name="adj1" fmla="val 50000"/>
              <a:gd name="adj2" fmla="val 49954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4584" name="強調線吹き出し 1 (枠付き) 5"/>
          <p:cNvSpPr>
            <a:spLocks/>
          </p:cNvSpPr>
          <p:nvPr/>
        </p:nvSpPr>
        <p:spPr bwMode="auto">
          <a:xfrm>
            <a:off x="3851275" y="5045075"/>
            <a:ext cx="4608513" cy="1336675"/>
          </a:xfrm>
          <a:prstGeom prst="accentBorderCallout1">
            <a:avLst>
              <a:gd name="adj1" fmla="val 18750"/>
              <a:gd name="adj2" fmla="val -8333"/>
              <a:gd name="adj3" fmla="val 57515"/>
              <a:gd name="adj4" fmla="val -40614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norm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mtClean="0"/>
              <a:t>Output files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/>
              <a:t>This file is XML </a:t>
            </a:r>
            <a:r>
              <a:rPr lang="en-US" altLang="ja-JP" smtClean="0"/>
              <a:t>format.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It </a:t>
            </a:r>
            <a:r>
              <a:rPr lang="en-US" altLang="ja-JP"/>
              <a:t>is aggregated in 4 patterns.</a:t>
            </a:r>
            <a:endParaRPr lang="en-US" altLang="ja-JP" smtClean="0"/>
          </a:p>
        </p:txBody>
      </p:sp>
      <p:sp>
        <p:nvSpPr>
          <p:cNvPr id="24585" name="強調線吹き出し 1 (枠付き) 10"/>
          <p:cNvSpPr>
            <a:spLocks/>
          </p:cNvSpPr>
          <p:nvPr/>
        </p:nvSpPr>
        <p:spPr bwMode="auto">
          <a:xfrm>
            <a:off x="3851276" y="2887662"/>
            <a:ext cx="4593478" cy="1693466"/>
          </a:xfrm>
          <a:prstGeom prst="accentBorderCallout1">
            <a:avLst>
              <a:gd name="adj1" fmla="val 18750"/>
              <a:gd name="adj2" fmla="val -8333"/>
              <a:gd name="adj3" fmla="val 22613"/>
              <a:gd name="adj4" fmla="val -13984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norm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/>
              <a:t>Outline of processing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This tool</a:t>
            </a:r>
            <a:r>
              <a:rPr lang="ja-JP" altLang="en-US"/>
              <a:t> </a:t>
            </a:r>
            <a:r>
              <a:rPr lang="en-US" altLang="ja-JP" smtClean="0"/>
              <a:t>operates db_syntax_diff.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In addition, This tool makes CSV files from XML file.</a:t>
            </a:r>
            <a:endParaRPr lang="ja-JP" altLang="en-US" smtClean="0"/>
          </a:p>
        </p:txBody>
      </p:sp>
      <p:sp>
        <p:nvSpPr>
          <p:cNvPr id="12" name="メモ 2"/>
          <p:cNvSpPr>
            <a:spLocks noChangeArrowheads="1"/>
          </p:cNvSpPr>
          <p:nvPr/>
        </p:nvSpPr>
        <p:spPr bwMode="auto">
          <a:xfrm>
            <a:off x="1346200" y="1341438"/>
            <a:ext cx="576263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smtClean="0"/>
              <a:t>ｓｒｃ</a:t>
            </a:r>
          </a:p>
        </p:txBody>
      </p:sp>
      <p:sp>
        <p:nvSpPr>
          <p:cNvPr id="13" name="メモ 2"/>
          <p:cNvSpPr>
            <a:spLocks noChangeArrowheads="1"/>
          </p:cNvSpPr>
          <p:nvPr/>
        </p:nvSpPr>
        <p:spPr bwMode="auto">
          <a:xfrm>
            <a:off x="1576388" y="1416050"/>
            <a:ext cx="576262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ja-JP" altLang="en-US" smtClean="0"/>
              <a:t>ｓｒｃ</a:t>
            </a:r>
          </a:p>
        </p:txBody>
      </p:sp>
      <p:sp>
        <p:nvSpPr>
          <p:cNvPr id="14" name="強調線吹き出し 1 (枠付き) 10"/>
          <p:cNvSpPr>
            <a:spLocks/>
          </p:cNvSpPr>
          <p:nvPr/>
        </p:nvSpPr>
        <p:spPr bwMode="auto">
          <a:xfrm>
            <a:off x="3851275" y="1168400"/>
            <a:ext cx="4608513" cy="893763"/>
          </a:xfrm>
          <a:prstGeom prst="accentBorderCallout1">
            <a:avLst>
              <a:gd name="adj1" fmla="val 18750"/>
              <a:gd name="adj2" fmla="val -8333"/>
              <a:gd name="adj3" fmla="val 108400"/>
              <a:gd name="adj4" fmla="val -32195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norm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mtClean="0"/>
              <a:t>Input files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ja-JP" smtClean="0"/>
              <a:t>You can input </a:t>
            </a:r>
            <a:r>
              <a:rPr lang="en-US" altLang="ja-JP"/>
              <a:t>single file or directory.</a:t>
            </a:r>
            <a:endParaRPr lang="ja-JP" altLang="en-US"/>
          </a:p>
        </p:txBody>
      </p:sp>
      <p:sp>
        <p:nvSpPr>
          <p:cNvPr id="15" name="メモ 7"/>
          <p:cNvSpPr>
            <a:spLocks noChangeArrowheads="1"/>
          </p:cNvSpPr>
          <p:nvPr/>
        </p:nvSpPr>
        <p:spPr bwMode="auto">
          <a:xfrm>
            <a:off x="1288257" y="5727701"/>
            <a:ext cx="576262" cy="7207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csv</a:t>
            </a:r>
            <a:endParaRPr lang="ja-JP" altLang="en-US" smtClean="0"/>
          </a:p>
        </p:txBody>
      </p:sp>
      <p:sp>
        <p:nvSpPr>
          <p:cNvPr id="18" name="メモ 7"/>
          <p:cNvSpPr>
            <a:spLocks noChangeArrowheads="1"/>
          </p:cNvSpPr>
          <p:nvPr/>
        </p:nvSpPr>
        <p:spPr bwMode="auto">
          <a:xfrm>
            <a:off x="1295400" y="4338638"/>
            <a:ext cx="576263" cy="568325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XML</a:t>
            </a:r>
            <a:endParaRPr lang="ja-JP" altLang="en-US" smtClean="0"/>
          </a:p>
        </p:txBody>
      </p:sp>
      <p:sp>
        <p:nvSpPr>
          <p:cNvPr id="19" name="角丸四角形 4"/>
          <p:cNvSpPr>
            <a:spLocks noChangeArrowheads="1"/>
          </p:cNvSpPr>
          <p:nvPr/>
        </p:nvSpPr>
        <p:spPr bwMode="auto">
          <a:xfrm>
            <a:off x="179512" y="2780928"/>
            <a:ext cx="2808287" cy="2263775"/>
          </a:xfrm>
          <a:prstGeom prst="roundRect">
            <a:avLst>
              <a:gd name="adj" fmla="val 16667"/>
            </a:avLst>
          </a:prstGeom>
          <a:solidFill>
            <a:schemeClr val="accent2">
              <a:alpha val="70000"/>
            </a:schemeClr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smtClean="0"/>
              <a:t>db_syntax_diff_wrapper</a:t>
            </a:r>
            <a:endParaRPr lang="ja-JP" altLang="en-US" smtClean="0"/>
          </a:p>
        </p:txBody>
      </p:sp>
      <p:sp>
        <p:nvSpPr>
          <p:cNvPr id="25618" name="下矢印 6"/>
          <p:cNvSpPr>
            <a:spLocks noChangeArrowheads="1"/>
          </p:cNvSpPr>
          <p:nvPr/>
        </p:nvSpPr>
        <p:spPr bwMode="auto">
          <a:xfrm>
            <a:off x="1295400" y="5151438"/>
            <a:ext cx="576263" cy="469900"/>
          </a:xfrm>
          <a:prstGeom prst="downArrow">
            <a:avLst>
              <a:gd name="adj1" fmla="val 50000"/>
              <a:gd name="adj2" fmla="val 49954"/>
            </a:avLst>
          </a:prstGeom>
          <a:solidFill>
            <a:srgbClr val="A0D4D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0" name="メモ 2"/>
          <p:cNvSpPr>
            <a:spLocks noChangeArrowheads="1"/>
          </p:cNvSpPr>
          <p:nvPr/>
        </p:nvSpPr>
        <p:spPr bwMode="auto">
          <a:xfrm>
            <a:off x="2330169" y="4640839"/>
            <a:ext cx="633411" cy="653082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/>
              <a:t>configuration</a:t>
            </a:r>
            <a:endParaRPr lang="en-US" altLang="ja-JP" smtClean="0"/>
          </a:p>
          <a:p>
            <a:pPr algn="ctr" eaLnBrk="1" hangingPunct="1">
              <a:defRPr/>
            </a:pPr>
            <a:r>
              <a:rPr lang="en-US" altLang="ja-JP" smtClean="0"/>
              <a:t>file</a:t>
            </a:r>
            <a:endParaRPr lang="ja-JP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4176464" cy="2160240"/>
          </a:xfrm>
        </p:spPr>
        <p:txBody>
          <a:bodyPr>
            <a:noAutofit/>
          </a:bodyPr>
          <a:lstStyle/>
          <a:p>
            <a:r>
              <a:rPr kumimoji="1" lang="en-US" altLang="ja-JP" sz="2800" smtClean="0"/>
              <a:t>result.csv</a:t>
            </a:r>
          </a:p>
          <a:p>
            <a:pPr lvl="1"/>
            <a:r>
              <a:rPr lang="en-US" altLang="ja-JP" sz="2400" smtClean="0"/>
              <a:t>file path of target file</a:t>
            </a:r>
          </a:p>
          <a:p>
            <a:pPr lvl="1"/>
            <a:r>
              <a:rPr lang="en-US" altLang="ja-JP" sz="2400" smtClean="0"/>
              <a:t>Number of line</a:t>
            </a:r>
          </a:p>
          <a:p>
            <a:pPr lvl="1"/>
            <a:r>
              <a:rPr kumimoji="1" lang="en-US" altLang="ja-JP" sz="2400" smtClean="0"/>
              <a:t>Number of columns</a:t>
            </a:r>
          </a:p>
          <a:p>
            <a:pPr lvl="1"/>
            <a:r>
              <a:rPr lang="en-US" altLang="ja-JP" sz="2400" smtClean="0"/>
              <a:t>ID (db_syntax_diff)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The results of wrapper tool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3529186"/>
            <a:ext cx="8848725" cy="1123950"/>
          </a:xfrm>
          <a:prstGeom prst="rect">
            <a:avLst/>
          </a:prstGeom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283968" y="1700808"/>
            <a:ext cx="446449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b="1" kern="1000" spc="10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5413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969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525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2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748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20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92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64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ja-JP" sz="2400"/>
              <a:t>T</a:t>
            </a:r>
            <a:r>
              <a:rPr lang="en-US" altLang="ja-JP" sz="2400" smtClean="0"/>
              <a:t>he classification </a:t>
            </a:r>
            <a:endParaRPr lang="en-US" altLang="ja-JP" sz="2400"/>
          </a:p>
          <a:p>
            <a:pPr lvl="1"/>
            <a:r>
              <a:rPr lang="en-US" altLang="ja-JP" sz="2400" smtClean="0"/>
              <a:t>Difficulty of migration</a:t>
            </a:r>
            <a:endParaRPr lang="en-US" altLang="ja-JP" sz="2400"/>
          </a:p>
          <a:p>
            <a:pPr lvl="1"/>
            <a:r>
              <a:rPr lang="en-US" altLang="ja-JP" sz="2400" smtClean="0"/>
              <a:t>simple report</a:t>
            </a:r>
            <a:endParaRPr lang="en-US" altLang="ja-JP" sz="2400"/>
          </a:p>
          <a:p>
            <a:pPr lvl="1"/>
            <a:r>
              <a:rPr lang="en-US" altLang="ja-JP" sz="2400" smtClean="0"/>
              <a:t>target query</a:t>
            </a:r>
            <a:endParaRPr lang="ja-JP" altLang="en-US" sz="240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5148064" y="5266505"/>
            <a:ext cx="3998176" cy="102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b="1" kern="1000" spc="10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5413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969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525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2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748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20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92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64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mtClean="0"/>
              <a:t>Middle</a:t>
            </a:r>
          </a:p>
          <a:p>
            <a:pPr lvl="1"/>
            <a:r>
              <a:rPr lang="en-US" altLang="ja-JP"/>
              <a:t>Y</a:t>
            </a:r>
            <a:r>
              <a:rPr lang="en-US" altLang="ja-JP" smtClean="0"/>
              <a:t>ou can't simple migrate.</a:t>
            </a:r>
          </a:p>
          <a:p>
            <a:r>
              <a:rPr lang="en-US" altLang="ja-JP" smtClean="0"/>
              <a:t>High</a:t>
            </a:r>
          </a:p>
          <a:p>
            <a:pPr lvl="1"/>
            <a:r>
              <a:rPr lang="en-US" altLang="ja-JP" smtClean="0"/>
              <a:t>migration is very difficult</a:t>
            </a:r>
            <a:r>
              <a:rPr lang="en-US" altLang="ja-JP"/>
              <a:t>.</a:t>
            </a:r>
            <a:endParaRPr lang="ja-JP" altLang="en-US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6" y="5229200"/>
            <a:ext cx="4751925" cy="10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b="1" kern="1000" spc="10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5413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969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525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2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748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20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92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64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mtClean="0"/>
              <a:t>Low1</a:t>
            </a:r>
            <a:endParaRPr lang="en-US" altLang="ja-JP"/>
          </a:p>
          <a:p>
            <a:pPr lvl="1"/>
            <a:r>
              <a:rPr lang="en-US" altLang="ja-JP" smtClean="0"/>
              <a:t>It's only necessary to delete or replace.</a:t>
            </a:r>
          </a:p>
          <a:p>
            <a:r>
              <a:rPr lang="en-US" altLang="ja-JP" smtClean="0"/>
              <a:t>Low2</a:t>
            </a:r>
            <a:endParaRPr lang="en-US" altLang="ja-JP"/>
          </a:p>
          <a:p>
            <a:pPr lvl="1"/>
            <a:r>
              <a:rPr lang="en-US" altLang="ja-JP" smtClean="0"/>
              <a:t>You can't replace, but migration is easy.</a:t>
            </a:r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323528" y="4768241"/>
            <a:ext cx="1440160" cy="388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b="1" kern="1000" spc="10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5413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969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525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2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748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20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92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64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sz="1800" smtClean="0"/>
              <a:t>Difficulty</a:t>
            </a:r>
          </a:p>
        </p:txBody>
      </p:sp>
    </p:spTree>
    <p:extLst>
      <p:ext uri="{BB962C8B-B14F-4D97-AF65-F5344CB8AC3E}">
        <p14:creationId xmlns:p14="http://schemas.microsoft.com/office/powerpoint/2010/main" val="377200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You can reduce the modification cost of SQL.</a:t>
            </a:r>
          </a:p>
          <a:p>
            <a:pPr lvl="1"/>
            <a:r>
              <a:rPr lang="en-US" altLang="ja-JP" smtClean="0"/>
              <a:t>The number of incompatible SQL decrease by using orafce.</a:t>
            </a:r>
            <a:endParaRPr lang="en-US" altLang="ja-JP"/>
          </a:p>
          <a:p>
            <a:pPr lvl="2"/>
            <a:endParaRPr lang="en-US" altLang="ja-JP" smtClean="0"/>
          </a:p>
          <a:p>
            <a:r>
              <a:rPr lang="en-US" altLang="ja-JP" smtClean="0"/>
              <a:t>Installation Instructions (Only 3 steps)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ja-JP" smtClean="0"/>
              <a:t>You can get a RPM file from PostgreSQL.org.</a:t>
            </a:r>
          </a:p>
          <a:p>
            <a:pPr lvl="2"/>
            <a:r>
              <a:rPr lang="en-US" altLang="ja-JP"/>
              <a:t>http://yum.postgresql.org/9.5/redhat/rhel-7-x86_64/repoview/orafce95.html</a:t>
            </a:r>
          </a:p>
          <a:p>
            <a:pPr lvl="2"/>
            <a:r>
              <a:rPr lang="en-US" altLang="ja-JP" smtClean="0"/>
              <a:t>Latest version(3.2.1) has been published.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ja-JP"/>
              <a:t>I</a:t>
            </a:r>
            <a:r>
              <a:rPr kumimoji="1" lang="en-US" altLang="ja-JP" smtClean="0"/>
              <a:t>nstall orafce RPM.</a:t>
            </a:r>
          </a:p>
          <a:p>
            <a:pPr marL="814388" lvl="1" indent="-457200">
              <a:buFont typeface="+mj-lt"/>
              <a:buAutoNum type="arabicPeriod"/>
            </a:pPr>
            <a:endParaRPr lang="en-US" altLang="ja-JP"/>
          </a:p>
          <a:p>
            <a:pPr marL="814388" lvl="1" indent="-457200">
              <a:buFont typeface="+mj-lt"/>
              <a:buAutoNum type="arabicPeriod"/>
            </a:pPr>
            <a:endParaRPr kumimoji="1" lang="en-US" altLang="ja-JP" smtClean="0"/>
          </a:p>
          <a:p>
            <a:pPr marL="2125663" lvl="5" indent="-228600">
              <a:buFont typeface="+mj-lt"/>
              <a:buAutoNum type="arabicPeriod"/>
            </a:pPr>
            <a:endParaRPr lang="en-US" altLang="ja-JP"/>
          </a:p>
          <a:p>
            <a:pPr marL="814388" lvl="1" indent="-457200">
              <a:buFont typeface="+mj-lt"/>
              <a:buAutoNum type="arabicPeriod"/>
            </a:pPr>
            <a:r>
              <a:rPr lang="en-US" altLang="ja-JP" smtClean="0"/>
              <a:t>After, you just run a query "CREATE EXTENSION orafce"</a:t>
            </a:r>
            <a:r>
              <a:rPr kumimoji="1" lang="en-US" altLang="ja-JP" smtClean="0"/>
              <a:t>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How to use orafce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115616" y="4797152"/>
            <a:ext cx="7668126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# rpm -ivh </a:t>
            </a:r>
            <a:r>
              <a:rPr lang="en-US" altLang="ja-JP" sz="160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orafce95-3.2.1-1.rhel7.x86_64.rpm</a:t>
            </a:r>
            <a:endParaRPr lang="en-US" altLang="ja-JP" sz="160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ja-JP" sz="160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Updating </a:t>
            </a:r>
            <a:r>
              <a:rPr lang="en-US" altLang="ja-JP" sz="160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/ installing...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  1:orafce95-3.2.1-1.rhel7           ################################# [100%]</a:t>
            </a:r>
            <a:endParaRPr lang="ja-JP" altLang="en-US" sz="160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4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A</a:t>
            </a:r>
            <a:r>
              <a:rPr lang="ja-JP" altLang="en-US"/>
              <a:t> </a:t>
            </a:r>
            <a:r>
              <a:rPr lang="en-US" altLang="ja-JP" smtClean="0"/>
              <a:t>simple</a:t>
            </a:r>
            <a:r>
              <a:rPr lang="ja-JP" altLang="en-US"/>
              <a:t> </a:t>
            </a:r>
            <a:r>
              <a:rPr lang="en-US" altLang="ja-JP" smtClean="0"/>
              <a:t>example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auto">
          <a:xfrm>
            <a:off x="467544" y="1340768"/>
            <a:ext cx="8280920" cy="49685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-bash-4.2$ psql postgres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psql (9.5.1)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Type "help" for help</a:t>
            </a: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.</a:t>
            </a: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</a:t>
            </a: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=# CREATE TABLE bar(i int,v VARCHAR2(20</a:t>
            </a: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));</a:t>
            </a: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 smtClean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75928" y="2393454"/>
            <a:ext cx="6040288" cy="1027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 sz="1600" b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ERROR</a:t>
            </a:r>
            <a:r>
              <a:rPr lang="en-US" altLang="ja-JP" sz="1600" b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:  type "varchar2" does not exist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LINE 1: CREATE TABLE bar(i int,v VARCHAR2(20));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                                 ^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</a:t>
            </a: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=#</a:t>
            </a:r>
            <a:endParaRPr lang="ja-JP" altLang="en-US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67544" y="3140968"/>
            <a:ext cx="5328592" cy="728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</a:t>
            </a: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=# CREATE EXTENSION orafce;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CREATE EXTENSION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</a:t>
            </a: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=#</a:t>
            </a:r>
            <a:endParaRPr lang="ja-JP" altLang="en-US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928" y="3645024"/>
            <a:ext cx="5536232" cy="728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</a:t>
            </a: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=# CREATE TABLE bar(i int,v VARCHAR2(20));</a:t>
            </a:r>
          </a:p>
          <a:p>
            <a:pPr eaLnBrk="1" hangingPunct="1">
              <a:defRPr/>
            </a:pPr>
            <a:r>
              <a:rPr lang="en-US" altLang="ja-JP" sz="1600" b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CREATE TABLE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</a:t>
            </a: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=#</a:t>
            </a:r>
            <a:endParaRPr lang="ja-JP" altLang="en-US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928" y="4172320"/>
            <a:ext cx="5536232" cy="18722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en-US" altLang="ja-JP" sz="160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</a:t>
            </a: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=# \d bar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        Table "public.bar"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 Column |     Type     | Modifiers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--------+--------------+-----------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 i      | integer      |</a:t>
            </a: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 v      | </a:t>
            </a:r>
            <a:r>
              <a:rPr lang="en-US" altLang="ja-JP" sz="1600" b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varchar2</a:t>
            </a: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(20) |</a:t>
            </a:r>
          </a:p>
          <a:p>
            <a:pPr eaLnBrk="1" hangingPunct="1">
              <a:defRPr/>
            </a:pPr>
            <a:endParaRPr lang="en-US" altLang="ja-JP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ja-JP" sz="160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postgres=#</a:t>
            </a:r>
            <a:endParaRPr lang="ja-JP" altLang="en-US" sz="160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5796136" y="1942356"/>
            <a:ext cx="2952328" cy="982588"/>
          </a:xfrm>
          <a:prstGeom prst="wedgeRoundRectCallout">
            <a:avLst>
              <a:gd name="adj1" fmla="val -64288"/>
              <a:gd name="adj2" fmla="val 31812"/>
              <a:gd name="adj3" fmla="val 16667"/>
            </a:avLst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latin typeface="Arial" charset="0"/>
              </a:rPr>
              <a:t>PostgreSQL doesn't have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data type 'VARCHAR2' 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4669632" y="4128888"/>
            <a:ext cx="2952328" cy="1152128"/>
          </a:xfrm>
          <a:prstGeom prst="wedgeRoundRectCallout">
            <a:avLst>
              <a:gd name="adj1" fmla="val -78256"/>
              <a:gd name="adj2" fmla="val 47374"/>
              <a:gd name="adj3" fmla="val 16667"/>
            </a:avLst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You</a:t>
            </a:r>
            <a:r>
              <a: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 </a:t>
            </a: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can</a:t>
            </a:r>
            <a:r>
              <a: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 </a:t>
            </a: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use</a:t>
            </a:r>
            <a:r>
              <a: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 </a:t>
            </a:r>
            <a:endParaRPr kumimoji="1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latin typeface="Arial" charset="0"/>
              </a:rPr>
              <a:t>data type 'V</a:t>
            </a: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ARCHAR2'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>
                <a:latin typeface="Arial" charset="0"/>
              </a:rPr>
              <a:t>in</a:t>
            </a:r>
            <a:r>
              <a:rPr lang="en-US" altLang="ja-JP" smtClean="0">
                <a:latin typeface="Arial" charset="0"/>
              </a:rPr>
              <a:t> PostgreSQL.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731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40"/>
          <p:cNvSpPr>
            <a:spLocks noChangeArrowheads="1"/>
          </p:cNvSpPr>
          <p:nvPr/>
        </p:nvSpPr>
        <p:spPr bwMode="auto">
          <a:xfrm>
            <a:off x="4103786" y="3315949"/>
            <a:ext cx="2484438" cy="2717800"/>
          </a:xfrm>
          <a:prstGeom prst="roundRect">
            <a:avLst>
              <a:gd name="adj" fmla="val 7278"/>
            </a:avLst>
          </a:prstGeom>
          <a:solidFill>
            <a:srgbClr val="FFCCCC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83070" tIns="43196" rIns="83070" bIns="43196" anchor="ctr"/>
          <a:lstStyle/>
          <a:p>
            <a:pPr algn="l" defTabSz="844550">
              <a:lnSpc>
                <a:spcPct val="110000"/>
              </a:lnSpc>
              <a:spcBef>
                <a:spcPct val="30000"/>
              </a:spcBef>
            </a:pPr>
            <a:endParaRPr lang="ja-JP" altLang="ja-JP" sz="1200">
              <a:solidFill>
                <a:srgbClr val="000000"/>
              </a:solidFill>
            </a:endParaRPr>
          </a:p>
        </p:txBody>
      </p:sp>
      <p:sp>
        <p:nvSpPr>
          <p:cNvPr id="6" name="Text Box 743"/>
          <p:cNvSpPr txBox="1">
            <a:spLocks noChangeArrowheads="1"/>
          </p:cNvSpPr>
          <p:nvPr/>
        </p:nvSpPr>
        <p:spPr bwMode="auto">
          <a:xfrm>
            <a:off x="4399061" y="5696206"/>
            <a:ext cx="1947862" cy="321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3070" tIns="43196" rIns="83070" bIns="43196"/>
          <a:lstStyle/>
          <a:p>
            <a:pPr algn="ctr" defTabSz="844550">
              <a:lnSpc>
                <a:spcPct val="80000"/>
              </a:lnSpc>
            </a:pPr>
            <a:r>
              <a:rPr kumimoji="0" lang="en-US" altLang="ja-JP" sz="1700">
                <a:solidFill>
                  <a:srgbClr val="000000"/>
                </a:solidFill>
              </a:rPr>
              <a:t>IT infrastructure</a:t>
            </a:r>
            <a:endParaRPr lang="ja-JP" altLang="en-US" sz="1700" dirty="0">
              <a:solidFill>
                <a:srgbClr val="000000"/>
              </a:solidFill>
            </a:endParaRPr>
          </a:p>
        </p:txBody>
      </p:sp>
      <p:sp>
        <p:nvSpPr>
          <p:cNvPr id="7" name="Line 750"/>
          <p:cNvSpPr>
            <a:spLocks noChangeShapeType="1"/>
          </p:cNvSpPr>
          <p:nvPr/>
        </p:nvSpPr>
        <p:spPr bwMode="auto">
          <a:xfrm>
            <a:off x="1797547" y="5289210"/>
            <a:ext cx="607288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10800" rIns="90000" bIns="46800" anchor="ctr"/>
          <a:lstStyle/>
          <a:p>
            <a:endParaRPr lang="ja-JP" altLang="en-US"/>
          </a:p>
        </p:txBody>
      </p:sp>
      <p:pic>
        <p:nvPicPr>
          <p:cNvPr id="8" name="Picture 11" descr="MCj04289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1584" y="4782799"/>
            <a:ext cx="715963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1"/>
          <p:cNvSpPr txBox="1">
            <a:spLocks noChangeArrowheads="1"/>
          </p:cNvSpPr>
          <p:nvPr/>
        </p:nvSpPr>
        <p:spPr bwMode="auto">
          <a:xfrm>
            <a:off x="827584" y="5673386"/>
            <a:ext cx="643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smtClean="0">
                <a:solidFill>
                  <a:srgbClr val="000000"/>
                </a:solidFill>
              </a:rPr>
              <a:t>Client</a:t>
            </a:r>
            <a:endParaRPr lang="ja-JP" altLang="en-US" sz="1400">
              <a:solidFill>
                <a:srgbClr val="000000"/>
              </a:solidFill>
            </a:endParaRPr>
          </a:p>
        </p:txBody>
      </p:sp>
      <p:sp>
        <p:nvSpPr>
          <p:cNvPr id="10" name="雲 110"/>
          <p:cNvSpPr>
            <a:spLocks/>
          </p:cNvSpPr>
          <p:nvPr/>
        </p:nvSpPr>
        <p:spPr bwMode="auto">
          <a:xfrm>
            <a:off x="2220114" y="4527211"/>
            <a:ext cx="1119808" cy="1287463"/>
          </a:xfrm>
          <a:custGeom>
            <a:avLst/>
            <a:gdLst>
              <a:gd name="T0" fmla="*/ 393372 w 43200"/>
              <a:gd name="T1" fmla="*/ 311150 h 43200"/>
              <a:gd name="T2" fmla="*/ 196850 w 43200"/>
              <a:gd name="T3" fmla="*/ 621637 h 43200"/>
              <a:gd name="T4" fmla="*/ 1221 w 43200"/>
              <a:gd name="T5" fmla="*/ 311150 h 43200"/>
              <a:gd name="T6" fmla="*/ 196850 w 43200"/>
              <a:gd name="T7" fmla="*/ 35581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FFF1C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ja-JP" altLang="en-US"/>
          </a:p>
        </p:txBody>
      </p:sp>
      <p:sp>
        <p:nvSpPr>
          <p:cNvPr id="12" name="AutoShape 208"/>
          <p:cNvSpPr>
            <a:spLocks noChangeArrowheads="1"/>
          </p:cNvSpPr>
          <p:nvPr/>
        </p:nvSpPr>
        <p:spPr bwMode="auto">
          <a:xfrm>
            <a:off x="4641949" y="5062199"/>
            <a:ext cx="898525" cy="473075"/>
          </a:xfrm>
          <a:prstGeom prst="cube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SW</a:t>
            </a:r>
          </a:p>
        </p:txBody>
      </p:sp>
      <p:cxnSp>
        <p:nvCxnSpPr>
          <p:cNvPr id="13" name="直線コネクタ 115"/>
          <p:cNvCxnSpPr>
            <a:cxnSpLocks noChangeShapeType="1"/>
            <a:endCxn id="12" idx="1"/>
          </p:cNvCxnSpPr>
          <p:nvPr/>
        </p:nvCxnSpPr>
        <p:spPr bwMode="auto">
          <a:xfrm flipH="1">
            <a:off x="5051524" y="4792324"/>
            <a:ext cx="6350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雲 13"/>
          <p:cNvSpPr/>
          <p:nvPr/>
        </p:nvSpPr>
        <p:spPr>
          <a:xfrm>
            <a:off x="6140270" y="4527211"/>
            <a:ext cx="1312049" cy="128746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6" name="Text Box 212"/>
          <p:cNvSpPr txBox="1">
            <a:spLocks noChangeArrowheads="1"/>
          </p:cNvSpPr>
          <p:nvPr/>
        </p:nvSpPr>
        <p:spPr bwMode="auto">
          <a:xfrm>
            <a:off x="5873849" y="3618257"/>
            <a:ext cx="1428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700"/>
              <a:t>Web/AP/DB</a:t>
            </a:r>
          </a:p>
        </p:txBody>
      </p:sp>
      <p:sp>
        <p:nvSpPr>
          <p:cNvPr id="17" name="Text Box 212"/>
          <p:cNvSpPr txBox="1">
            <a:spLocks noChangeArrowheads="1"/>
          </p:cNvSpPr>
          <p:nvPr/>
        </p:nvSpPr>
        <p:spPr bwMode="auto">
          <a:xfrm>
            <a:off x="6062761" y="4049374"/>
            <a:ext cx="266451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700" smtClean="0"/>
              <a:t>Job Management/Backup</a:t>
            </a:r>
            <a:endParaRPr lang="en-US" altLang="ja-JP" sz="1700"/>
          </a:p>
        </p:txBody>
      </p:sp>
      <p:pic>
        <p:nvPicPr>
          <p:cNvPr id="18" name="Picture 33" descr="MCj042896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433" y="4855824"/>
            <a:ext cx="5588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7643420" y="5635286"/>
            <a:ext cx="12490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smtClean="0">
                <a:solidFill>
                  <a:srgbClr val="000000"/>
                </a:solidFill>
              </a:rPr>
              <a:t>Other system</a:t>
            </a:r>
            <a:endParaRPr lang="ja-JP" altLang="en-US" sz="1400">
              <a:solidFill>
                <a:srgbClr val="000000"/>
              </a:solidFill>
            </a:endParaRPr>
          </a:p>
        </p:txBody>
      </p:sp>
      <p:sp>
        <p:nvSpPr>
          <p:cNvPr id="20" name="Text Box 755"/>
          <p:cNvSpPr txBox="1">
            <a:spLocks noChangeArrowheads="1"/>
          </p:cNvSpPr>
          <p:nvPr/>
        </p:nvSpPr>
        <p:spPr bwMode="auto">
          <a:xfrm>
            <a:off x="4399061" y="3684249"/>
            <a:ext cx="1347788" cy="119697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endParaRPr kumimoji="0" lang="ja-JP" altLang="ja-JP" sz="1200">
              <a:solidFill>
                <a:srgbClr val="000000"/>
              </a:solidFill>
            </a:endParaRPr>
          </a:p>
        </p:txBody>
      </p:sp>
      <p:sp>
        <p:nvSpPr>
          <p:cNvPr id="21" name="Text Box 756"/>
          <p:cNvSpPr txBox="1">
            <a:spLocks noChangeArrowheads="1"/>
          </p:cNvSpPr>
          <p:nvPr/>
        </p:nvSpPr>
        <p:spPr bwMode="auto">
          <a:xfrm>
            <a:off x="4524474" y="3787436"/>
            <a:ext cx="223837" cy="4953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2" name="Text Box 757"/>
          <p:cNvSpPr txBox="1">
            <a:spLocks noChangeArrowheads="1"/>
          </p:cNvSpPr>
          <p:nvPr/>
        </p:nvSpPr>
        <p:spPr bwMode="auto">
          <a:xfrm>
            <a:off x="4741961" y="3787436"/>
            <a:ext cx="222250" cy="4953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3" name="Text Box 758"/>
          <p:cNvSpPr txBox="1">
            <a:spLocks noChangeArrowheads="1"/>
          </p:cNvSpPr>
          <p:nvPr/>
        </p:nvSpPr>
        <p:spPr bwMode="auto">
          <a:xfrm>
            <a:off x="4964211" y="3787436"/>
            <a:ext cx="223838" cy="4953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4" name="Text Box 759"/>
          <p:cNvSpPr txBox="1">
            <a:spLocks noChangeArrowheads="1"/>
          </p:cNvSpPr>
          <p:nvPr/>
        </p:nvSpPr>
        <p:spPr bwMode="auto">
          <a:xfrm>
            <a:off x="5188049" y="3787436"/>
            <a:ext cx="223837" cy="4953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5" name="Text Box 760"/>
          <p:cNvSpPr txBox="1">
            <a:spLocks noChangeArrowheads="1"/>
          </p:cNvSpPr>
          <p:nvPr/>
        </p:nvSpPr>
        <p:spPr bwMode="auto">
          <a:xfrm>
            <a:off x="5411886" y="3787436"/>
            <a:ext cx="223838" cy="495300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6" name="Text Box 761"/>
          <p:cNvSpPr txBox="1">
            <a:spLocks noChangeArrowheads="1"/>
          </p:cNvSpPr>
          <p:nvPr/>
        </p:nvSpPr>
        <p:spPr bwMode="auto">
          <a:xfrm>
            <a:off x="4528614" y="4260511"/>
            <a:ext cx="220662" cy="509588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7" name="Text Box 762"/>
          <p:cNvSpPr txBox="1">
            <a:spLocks noChangeArrowheads="1"/>
          </p:cNvSpPr>
          <p:nvPr/>
        </p:nvSpPr>
        <p:spPr bwMode="auto">
          <a:xfrm>
            <a:off x="4745136" y="4260511"/>
            <a:ext cx="219075" cy="509588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8" name="Text Box 763"/>
          <p:cNvSpPr txBox="1">
            <a:spLocks noChangeArrowheads="1"/>
          </p:cNvSpPr>
          <p:nvPr/>
        </p:nvSpPr>
        <p:spPr bwMode="auto">
          <a:xfrm>
            <a:off x="4966764" y="4260511"/>
            <a:ext cx="220662" cy="509588"/>
          </a:xfrm>
          <a:prstGeom prst="rect">
            <a:avLst/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29" name="Text Box 764"/>
          <p:cNvSpPr txBox="1">
            <a:spLocks noChangeArrowheads="1"/>
          </p:cNvSpPr>
          <p:nvPr/>
        </p:nvSpPr>
        <p:spPr bwMode="auto">
          <a:xfrm>
            <a:off x="5192123" y="4260511"/>
            <a:ext cx="220662" cy="5095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30" name="Text Box 765"/>
          <p:cNvSpPr txBox="1">
            <a:spLocks noChangeArrowheads="1"/>
          </p:cNvSpPr>
          <p:nvPr/>
        </p:nvSpPr>
        <p:spPr bwMode="auto">
          <a:xfrm>
            <a:off x="5415061" y="4260511"/>
            <a:ext cx="220663" cy="509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kumimoji="0" lang="ja-JP" altLang="ja-JP" sz="1600">
              <a:solidFill>
                <a:srgbClr val="000000"/>
              </a:solidFill>
            </a:endParaRPr>
          </a:p>
        </p:txBody>
      </p:sp>
      <p:sp>
        <p:nvSpPr>
          <p:cNvPr id="31" name="Text Box 768"/>
          <p:cNvSpPr txBox="1">
            <a:spLocks noChangeArrowheads="1"/>
          </p:cNvSpPr>
          <p:nvPr/>
        </p:nvSpPr>
        <p:spPr bwMode="auto">
          <a:xfrm>
            <a:off x="4118074" y="3412786"/>
            <a:ext cx="1944687" cy="31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4399" tIns="42200" rIns="84399" bIns="42200">
            <a:spAutoFit/>
          </a:bodyPr>
          <a:lstStyle/>
          <a:p>
            <a:pPr algn="ctr" defTabSz="844550" eaLnBrk="0" hangingPunct="0"/>
            <a:r>
              <a:rPr kumimoji="0" lang="en-US" altLang="ja-JP" sz="1500" smtClean="0">
                <a:solidFill>
                  <a:srgbClr val="000000"/>
                </a:solidFill>
              </a:rPr>
              <a:t>Server Enclosure</a:t>
            </a:r>
            <a:endParaRPr kumimoji="0" lang="ja-JP" altLang="en-US" sz="1500">
              <a:solidFill>
                <a:srgbClr val="000000"/>
              </a:solidFill>
            </a:endParaRPr>
          </a:p>
        </p:txBody>
      </p:sp>
      <p:cxnSp>
        <p:nvCxnSpPr>
          <p:cNvPr id="32" name="直線コネクタ 184"/>
          <p:cNvCxnSpPr>
            <a:cxnSpLocks noChangeShapeType="1"/>
          </p:cNvCxnSpPr>
          <p:nvPr/>
        </p:nvCxnSpPr>
        <p:spPr bwMode="auto">
          <a:xfrm flipV="1">
            <a:off x="5270599" y="3938249"/>
            <a:ext cx="685800" cy="577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線コネクタ 189"/>
          <p:cNvCxnSpPr>
            <a:cxnSpLocks noChangeShapeType="1"/>
          </p:cNvCxnSpPr>
          <p:nvPr/>
        </p:nvCxnSpPr>
        <p:spPr bwMode="auto">
          <a:xfrm flipV="1">
            <a:off x="5519836" y="4282736"/>
            <a:ext cx="454025" cy="220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タイトル 2"/>
          <p:cNvSpPr txBox="1">
            <a:spLocks/>
          </p:cNvSpPr>
          <p:nvPr/>
        </p:nvSpPr>
        <p:spPr>
          <a:xfrm>
            <a:off x="395536" y="104217"/>
            <a:ext cx="8352928" cy="785453"/>
          </a:xfrm>
          <a:prstGeom prst="rect">
            <a:avLst/>
          </a:prstGeom>
        </p:spPr>
        <p:txBody>
          <a:bodyPr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r>
              <a:rPr lang="en-US" altLang="ja-JP" smtClean="0"/>
              <a:t>Case</a:t>
            </a:r>
            <a:r>
              <a:rPr lang="ja-JP" altLang="en-US" smtClean="0"/>
              <a:t> </a:t>
            </a:r>
            <a:r>
              <a:rPr lang="en-US" altLang="ja-JP" smtClean="0"/>
              <a:t>study</a:t>
            </a:r>
            <a:r>
              <a:rPr lang="ja-JP" altLang="en-US" smtClean="0"/>
              <a:t>　</a:t>
            </a:r>
            <a:r>
              <a:rPr lang="en-US" altLang="ja-JP" smtClean="0"/>
              <a:t>1/3</a:t>
            </a:r>
            <a:endParaRPr lang="ja-JP" altLang="en-US"/>
          </a:p>
        </p:txBody>
      </p:sp>
      <p:sp>
        <p:nvSpPr>
          <p:cNvPr id="3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1620653"/>
          </a:xfrm>
        </p:spPr>
        <p:txBody>
          <a:bodyPr>
            <a:normAutofit/>
          </a:bodyPr>
          <a:lstStyle/>
          <a:p>
            <a:r>
              <a:rPr lang="en-US" altLang="ja-JP" smtClean="0"/>
              <a:t>Billing system</a:t>
            </a:r>
          </a:p>
          <a:p>
            <a:pPr lvl="1"/>
            <a:r>
              <a:rPr lang="en-US" altLang="ja-JP" smtClean="0"/>
              <a:t>A managing system of business contract information</a:t>
            </a:r>
            <a:endParaRPr lang="ja-JP" altLang="en-US"/>
          </a:p>
          <a:p>
            <a:pPr lvl="1"/>
            <a:r>
              <a:rPr lang="en-US" altLang="ja-JP"/>
              <a:t>M</a:t>
            </a:r>
            <a:r>
              <a:rPr lang="en-US" altLang="ja-JP" smtClean="0"/>
              <a:t>igration from commercial product to RHEL / Apache / mod_jk / JBoss EAP / PostgreSQL</a:t>
            </a:r>
            <a:endParaRPr lang="en-US" altLang="ja-JP"/>
          </a:p>
        </p:txBody>
      </p:sp>
      <p:sp>
        <p:nvSpPr>
          <p:cNvPr id="37" name="Text Box 212"/>
          <p:cNvSpPr txBox="1">
            <a:spLocks noChangeArrowheads="1"/>
          </p:cNvSpPr>
          <p:nvPr/>
        </p:nvSpPr>
        <p:spPr bwMode="auto">
          <a:xfrm>
            <a:off x="2072132" y="4919859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 smtClean="0"/>
              <a:t>intracompany</a:t>
            </a:r>
          </a:p>
          <a:p>
            <a:pPr algn="ctr"/>
            <a:r>
              <a:rPr lang="en-US" altLang="ja-JP" sz="1600" smtClean="0"/>
              <a:t>network</a:t>
            </a:r>
            <a:endParaRPr lang="en-US" altLang="ja-JP" sz="1700"/>
          </a:p>
        </p:txBody>
      </p:sp>
      <p:sp>
        <p:nvSpPr>
          <p:cNvPr id="38" name="Text Box 212"/>
          <p:cNvSpPr txBox="1">
            <a:spLocks noChangeArrowheads="1"/>
          </p:cNvSpPr>
          <p:nvPr/>
        </p:nvSpPr>
        <p:spPr bwMode="auto">
          <a:xfrm>
            <a:off x="6088408" y="4909098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 smtClean="0"/>
              <a:t>intracompany</a:t>
            </a:r>
          </a:p>
          <a:p>
            <a:pPr algn="ctr"/>
            <a:r>
              <a:rPr lang="en-US" altLang="ja-JP" sz="1600" smtClean="0"/>
              <a:t>network</a:t>
            </a:r>
            <a:endParaRPr lang="en-US" altLang="ja-JP" sz="1700"/>
          </a:p>
        </p:txBody>
      </p:sp>
      <p:graphicFrame>
        <p:nvGraphicFramePr>
          <p:cNvPr id="39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38568"/>
              </p:ext>
            </p:extLst>
          </p:nvPr>
        </p:nvGraphicFramePr>
        <p:xfrm>
          <a:off x="484558" y="3328207"/>
          <a:ext cx="3512264" cy="1133840"/>
        </p:xfrm>
        <a:graphic>
          <a:graphicData uri="http://schemas.openxmlformats.org/drawingml/2006/table">
            <a:tbl>
              <a:tblPr/>
              <a:tblGrid>
                <a:gridCol w="919977"/>
                <a:gridCol w="1266905"/>
                <a:gridCol w="1325382"/>
              </a:tblGrid>
              <a:tr h="199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</a:t>
                      </a:r>
                      <a:endParaRPr kumimoji="1" lang="ja-JP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number of files</a:t>
                      </a:r>
                      <a:endParaRPr kumimoji="1" lang="ja-JP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Number of lines</a:t>
                      </a:r>
                      <a:endParaRPr kumimoji="1" lang="ja-JP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99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SQL/DDL</a:t>
                      </a:r>
                    </a:p>
                  </a:txBody>
                  <a:tcPr marL="99057" marR="99057" marT="49528" marB="495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about 740</a:t>
                      </a:r>
                      <a:r>
                        <a:rPr kumimoji="1" lang="ja-JP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files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about 250KL</a:t>
                      </a: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</a:txBody>
                  <a:tcPr marL="99057" marR="99057" marT="49528" marB="495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ｺﾞｼｯｸE" pitchFamily="50" charset="-128"/>
                        <a:ea typeface="HGSｺﾞｼｯｸE" pitchFamily="50" charset="-128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ｺﾞｼｯｸE" pitchFamily="50" charset="-128"/>
                        <a:ea typeface="HGSｺﾞｼｯｸE" pitchFamily="50" charset="-128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Pro*C</a:t>
                      </a:r>
                    </a:p>
                  </a:txBody>
                  <a:tcPr marL="99057" marR="99057" marT="49528" marB="495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ｺﾞｼｯｸE" pitchFamily="50" charset="-128"/>
                        <a:ea typeface="HGSｺﾞｼｯｸE" pitchFamily="50" charset="-128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ja-JP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GSｺﾞｼｯｸE" pitchFamily="50" charset="-128"/>
                        <a:ea typeface="HGSｺﾞｼｯｸE" pitchFamily="50" charset="-128"/>
                      </a:endParaRPr>
                    </a:p>
                  </a:txBody>
                  <a:tcPr marL="99057" marR="99057" marT="49528" marB="495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テキスト ボックス 63"/>
          <p:cNvSpPr txBox="1"/>
          <p:nvPr/>
        </p:nvSpPr>
        <p:spPr>
          <a:xfrm>
            <a:off x="180399" y="2996952"/>
            <a:ext cx="3159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900" kern="120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smtClean="0">
                <a:latin typeface="+mn-ea"/>
                <a:ea typeface="+mn-ea"/>
              </a:rPr>
              <a:t>Scale</a:t>
            </a:r>
            <a:r>
              <a:rPr lang="ja-JP" altLang="en-US" sz="1600">
                <a:latin typeface="+mn-ea"/>
                <a:ea typeface="+mn-ea"/>
              </a:rPr>
              <a:t> </a:t>
            </a:r>
            <a:r>
              <a:rPr lang="en-US" altLang="ja-JP" sz="1600" smtClean="0">
                <a:latin typeface="+mn-ea"/>
                <a:ea typeface="+mn-ea"/>
              </a:rPr>
              <a:t>of</a:t>
            </a:r>
            <a:r>
              <a:rPr lang="ja-JP" altLang="en-US" sz="1600">
                <a:latin typeface="+mn-ea"/>
                <a:ea typeface="+mn-ea"/>
              </a:rPr>
              <a:t> </a:t>
            </a:r>
            <a:r>
              <a:rPr lang="en-US" altLang="ja-JP" sz="1600" smtClean="0">
                <a:latin typeface="+mn-ea"/>
                <a:ea typeface="+mn-ea"/>
              </a:rPr>
              <a:t>Database</a:t>
            </a:r>
            <a:r>
              <a:rPr lang="ja-JP" altLang="en-US" sz="1600">
                <a:latin typeface="+mn-ea"/>
                <a:ea typeface="+mn-ea"/>
              </a:rPr>
              <a:t> </a:t>
            </a:r>
            <a:r>
              <a:rPr lang="en-US" altLang="ja-JP" sz="1600" smtClean="0">
                <a:latin typeface="+mn-ea"/>
                <a:ea typeface="+mn-ea"/>
              </a:rPr>
              <a:t>migration</a:t>
            </a:r>
            <a:endParaRPr lang="ja-JP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3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2016224"/>
          </a:xfrm>
        </p:spPr>
        <p:txBody>
          <a:bodyPr>
            <a:normAutofit/>
          </a:bodyPr>
          <a:lstStyle/>
          <a:p>
            <a:r>
              <a:rPr lang="en-US" altLang="ja-JP" smtClean="0"/>
              <a:t>We judged </a:t>
            </a:r>
            <a:r>
              <a:rPr lang="en-US" altLang="ja-JP"/>
              <a:t>that  there are not big problem in database </a:t>
            </a:r>
            <a:r>
              <a:rPr lang="en-US" altLang="ja-JP" smtClean="0"/>
              <a:t>migration</a:t>
            </a:r>
            <a:r>
              <a:rPr lang="ja-JP" altLang="en-US"/>
              <a:t> </a:t>
            </a:r>
            <a:r>
              <a:rPr lang="en-US" altLang="ja-JP" smtClean="0"/>
              <a:t>by using db_syntax_diff.</a:t>
            </a:r>
          </a:p>
          <a:p>
            <a:pPr lvl="1"/>
            <a:r>
              <a:rPr lang="en-US" altLang="ja-JP" smtClean="0"/>
              <a:t>We </a:t>
            </a:r>
            <a:r>
              <a:rPr lang="en-US" altLang="ja-JP"/>
              <a:t>extracted 10000</a:t>
            </a:r>
            <a:r>
              <a:rPr lang="ja-JP" altLang="en-US"/>
              <a:t> </a:t>
            </a:r>
            <a:r>
              <a:rPr lang="en-US" altLang="ja-JP"/>
              <a:t>pieces of incompatible </a:t>
            </a:r>
            <a:r>
              <a:rPr lang="en-US" altLang="ja-JP" smtClean="0"/>
              <a:t>SQL.</a:t>
            </a:r>
          </a:p>
          <a:p>
            <a:pPr lvl="1"/>
            <a:r>
              <a:rPr lang="en-US" altLang="ja-JP" smtClean="0"/>
              <a:t>But difficulty of alomost the whole incompatible SQL was Low1 or Low2. 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Case</a:t>
            </a:r>
            <a:r>
              <a:rPr lang="ja-JP" altLang="en-US"/>
              <a:t> </a:t>
            </a:r>
            <a:r>
              <a:rPr lang="en-US" altLang="ja-JP" smtClean="0"/>
              <a:t>study</a:t>
            </a:r>
            <a:r>
              <a:rPr lang="ja-JP" altLang="en-US" smtClean="0"/>
              <a:t>　</a:t>
            </a:r>
            <a:r>
              <a:rPr lang="en-US" altLang="ja-JP" smtClean="0"/>
              <a:t>2/3</a:t>
            </a:r>
            <a:endParaRPr kumimoji="1" lang="ja-JP" altLang="en-US"/>
          </a:p>
        </p:txBody>
      </p:sp>
      <p:graphicFrame>
        <p:nvGraphicFramePr>
          <p:cNvPr id="5" name="Group 3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03822"/>
              </p:ext>
            </p:extLst>
          </p:nvPr>
        </p:nvGraphicFramePr>
        <p:xfrm>
          <a:off x="560967" y="3549384"/>
          <a:ext cx="4731114" cy="2203680"/>
        </p:xfrm>
        <a:graphic>
          <a:graphicData uri="http://schemas.openxmlformats.org/drawingml/2006/table">
            <a:tbl>
              <a:tblPr/>
              <a:tblGrid>
                <a:gridCol w="525337"/>
                <a:gridCol w="1181440"/>
                <a:gridCol w="1296144"/>
                <a:gridCol w="792088"/>
                <a:gridCol w="936105"/>
              </a:tblGrid>
              <a:tr h="1291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difficulty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SQL/DDL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Pro*C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195"/>
                      </a:srgbClr>
                    </a:solidFill>
                  </a:tcPr>
                </a:tc>
              </a:tr>
              <a:tr h="21970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9057" marR="99057" marT="49528" marB="495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Low1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4,186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0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9057" marR="99057" marT="49528" marB="495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Low2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5,361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798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0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9057" marR="99057" marT="49528" marB="495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Middle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 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0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9057" marR="99057" marT="49528" marB="495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High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0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9,567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799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105</a:t>
                      </a:r>
                    </a:p>
                  </a:txBody>
                  <a:tcPr marL="99057" marR="99057" marT="49528" marB="495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 bwMode="auto">
          <a:xfrm>
            <a:off x="395536" y="3140968"/>
            <a:ext cx="1603619" cy="3078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tool's output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2" name="コンテンツ プレースホルダー 1"/>
          <p:cNvSpPr txBox="1">
            <a:spLocks/>
          </p:cNvSpPr>
          <p:nvPr/>
        </p:nvSpPr>
        <p:spPr bwMode="auto">
          <a:xfrm>
            <a:off x="5452223" y="3294888"/>
            <a:ext cx="3635896" cy="271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b="1" kern="1000" spc="10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541338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969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525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4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200" kern="1000" spc="100" baseline="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748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20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92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6463" indent="-1778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mtClean="0"/>
              <a:t>Low1</a:t>
            </a:r>
            <a:endParaRPr lang="en-US" altLang="ja-JP"/>
          </a:p>
          <a:p>
            <a:pPr lvl="1"/>
            <a:r>
              <a:rPr lang="en-US" altLang="ja-JP" smtClean="0"/>
              <a:t>It's only necessary to delete or replace.</a:t>
            </a:r>
          </a:p>
          <a:p>
            <a:r>
              <a:rPr lang="en-US" altLang="ja-JP" smtClean="0"/>
              <a:t>Low2</a:t>
            </a:r>
            <a:endParaRPr lang="en-US" altLang="ja-JP"/>
          </a:p>
          <a:p>
            <a:pPr lvl="1"/>
            <a:r>
              <a:rPr lang="en-US" altLang="ja-JP" smtClean="0"/>
              <a:t>You can't replace, but migration is easy.</a:t>
            </a:r>
          </a:p>
          <a:p>
            <a:r>
              <a:rPr lang="en-US" altLang="ja-JP"/>
              <a:t>Middle</a:t>
            </a:r>
          </a:p>
          <a:p>
            <a:pPr lvl="1"/>
            <a:r>
              <a:rPr lang="en-US" altLang="ja-JP"/>
              <a:t>You can't simple migrate.</a:t>
            </a:r>
          </a:p>
          <a:p>
            <a:r>
              <a:rPr lang="en-US" altLang="ja-JP"/>
              <a:t>High</a:t>
            </a:r>
          </a:p>
          <a:p>
            <a:pPr lvl="1"/>
            <a:r>
              <a:rPr lang="en-US" altLang="ja-JP"/>
              <a:t>migration is very difficult.</a:t>
            </a:r>
            <a:endParaRPr lang="ja-JP" altLang="en-US"/>
          </a:p>
          <a:p>
            <a:pPr lvl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6947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2736304"/>
          </a:xfrm>
        </p:spPr>
        <p:txBody>
          <a:bodyPr>
            <a:normAutofit/>
          </a:bodyPr>
          <a:lstStyle/>
          <a:p>
            <a:r>
              <a:rPr lang="en-US" altLang="ja-JP" smtClean="0"/>
              <a:t>We</a:t>
            </a:r>
            <a:r>
              <a:rPr lang="ja-JP" altLang="en-US" smtClean="0"/>
              <a:t> </a:t>
            </a:r>
            <a:r>
              <a:rPr lang="en-US" altLang="ja-JP" smtClean="0"/>
              <a:t>can</a:t>
            </a:r>
            <a:r>
              <a:rPr lang="ja-JP" altLang="en-US" smtClean="0"/>
              <a:t> </a:t>
            </a:r>
            <a:r>
              <a:rPr lang="en-US" altLang="ja-JP" smtClean="0"/>
              <a:t>reduce</a:t>
            </a:r>
            <a:r>
              <a:rPr lang="ja-JP" altLang="en-US" smtClean="0"/>
              <a:t> </a:t>
            </a:r>
            <a:r>
              <a:rPr lang="en-US" altLang="ja-JP" smtClean="0"/>
              <a:t>the number of incompatible </a:t>
            </a:r>
            <a:r>
              <a:rPr lang="en-US" altLang="ja-JP"/>
              <a:t>SQL </a:t>
            </a:r>
            <a:r>
              <a:rPr lang="en-US" altLang="ja-JP" smtClean="0"/>
              <a:t>by orafce.</a:t>
            </a:r>
          </a:p>
          <a:p>
            <a:pPr lvl="1"/>
            <a:r>
              <a:rPr lang="en-US" altLang="ja-JP"/>
              <a:t>In this case, </a:t>
            </a:r>
            <a:r>
              <a:rPr lang="en-US" altLang="ja-JP" smtClean="0"/>
              <a:t>it can reduce </a:t>
            </a:r>
            <a:r>
              <a:rPr lang="en-US" altLang="ja-JP"/>
              <a:t>to </a:t>
            </a:r>
            <a:r>
              <a:rPr lang="en-US" altLang="ja-JP" smtClean="0"/>
              <a:t>7000.</a:t>
            </a:r>
            <a:endParaRPr lang="ja-JP" altLang="en-US"/>
          </a:p>
          <a:p>
            <a:endParaRPr lang="en-US" altLang="ja-JP"/>
          </a:p>
          <a:p>
            <a:r>
              <a:rPr lang="en-US" altLang="ja-JP" smtClean="0"/>
              <a:t>Based </a:t>
            </a:r>
            <a:r>
              <a:rPr lang="en-US" altLang="ja-JP"/>
              <a:t>on our own experience, PostgreSQL can use 73% of Oracle's SQL by orafce</a:t>
            </a:r>
            <a:endParaRPr kumimoji="1" lang="en-US" altLang="ja-JP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Case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study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3/3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06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3888432"/>
          </a:xfrm>
        </p:spPr>
        <p:txBody>
          <a:bodyPr>
            <a:normAutofit lnSpcReduction="10000"/>
          </a:bodyPr>
          <a:lstStyle/>
          <a:p>
            <a:r>
              <a:rPr lang="en-US" altLang="ja-JP" smtClean="0"/>
              <a:t>The migration of SQL is the most difficult process in Database migration.</a:t>
            </a:r>
            <a:endParaRPr lang="en-US" altLang="ja-JP" dirty="0" smtClean="0"/>
          </a:p>
          <a:p>
            <a:pPr marL="814388" lvl="1" indent="-457200">
              <a:buFont typeface="+mj-lt"/>
              <a:buAutoNum type="arabicPeriod"/>
            </a:pPr>
            <a:r>
              <a:rPr lang="en-US" altLang="ja-JP" smtClean="0"/>
              <a:t>It </a:t>
            </a:r>
            <a:r>
              <a:rPr lang="en-US" altLang="ja-JP"/>
              <a:t>will require significant cost to estimate for the migration of SQL.</a:t>
            </a:r>
            <a:endParaRPr lang="en-US" altLang="ja-JP" dirty="0"/>
          </a:p>
          <a:p>
            <a:pPr marL="814388" lvl="1" indent="-457200">
              <a:buFont typeface="+mj-lt"/>
              <a:buAutoNum type="arabicPeriod"/>
            </a:pPr>
            <a:r>
              <a:rPr lang="en-US" altLang="ja-JP" smtClean="0"/>
              <a:t>It </a:t>
            </a:r>
            <a:r>
              <a:rPr lang="en-US" altLang="ja-JP"/>
              <a:t>will require significant cost to modify incompatible SQL.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en-US" altLang="ja-JP" smtClean="0"/>
              <a:t>These </a:t>
            </a:r>
            <a:r>
              <a:rPr lang="en-US" altLang="ja-JP" dirty="0" smtClean="0"/>
              <a:t>issues can be solved by </a:t>
            </a:r>
            <a:r>
              <a:rPr lang="en-US" altLang="ja-JP" dirty="0" err="1" smtClean="0"/>
              <a:t>db_syntax_diff</a:t>
            </a:r>
            <a:r>
              <a:rPr lang="en-US" altLang="ja-JP" dirty="0" smtClean="0"/>
              <a:t> and </a:t>
            </a:r>
            <a:r>
              <a:rPr lang="en-US" altLang="ja-JP" err="1" smtClean="0"/>
              <a:t>orafce</a:t>
            </a:r>
            <a:r>
              <a:rPr lang="en-US" altLang="ja-JP" smtClean="0"/>
              <a:t>.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en-US" altLang="ja-JP" smtClean="0"/>
              <a:t>Try </a:t>
            </a:r>
            <a:r>
              <a:rPr lang="en-US" altLang="ja-JP" dirty="0" smtClean="0"/>
              <a:t>Database migration, </a:t>
            </a:r>
            <a:r>
              <a:rPr lang="en-US" altLang="ja-JP" smtClean="0"/>
              <a:t>don’t hesitate.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Conclusio</a:t>
            </a:r>
            <a:r>
              <a:rPr lang="en-US" altLang="ja-JP"/>
              <a:t>n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 bwMode="auto">
          <a:xfrm>
            <a:off x="395536" y="5071864"/>
            <a:ext cx="8208912" cy="1309464"/>
          </a:xfrm>
          <a:prstGeom prst="round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If you have interest, please help the  development of </a:t>
            </a:r>
            <a:r>
              <a:rPr lang="en-US" altLang="ja-JP" sz="2400" smtClean="0"/>
              <a:t>db_syntax_diff.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400" smtClean="0"/>
              <a:t>To </a:t>
            </a:r>
            <a:r>
              <a:rPr lang="en-US" altLang="ja-JP" sz="2400"/>
              <a:t>start with translate manual into English.</a:t>
            </a: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36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954410" y="3013502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 smtClean="0"/>
              <a:t>Thank you!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765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7" y="1196974"/>
            <a:ext cx="8353425" cy="518435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ja-JP" smtClean="0"/>
              <a:t>Kazuki Uehara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From Japan</a:t>
            </a:r>
          </a:p>
          <a:p>
            <a:pPr lvl="3">
              <a:buFont typeface="Arial" charset="0"/>
              <a:buChar char="•"/>
              <a:defRPr/>
            </a:pPr>
            <a:endParaRPr lang="en-US" altLang="ja-JP" smtClean="0"/>
          </a:p>
          <a:p>
            <a:pPr>
              <a:buFont typeface="Arial" charset="0"/>
              <a:buChar char="•"/>
              <a:defRPr/>
            </a:pPr>
            <a:r>
              <a:rPr lang="en-US" altLang="ja-JP"/>
              <a:t>H</a:t>
            </a:r>
            <a:r>
              <a:rPr lang="en-US" altLang="ja-JP" smtClean="0"/>
              <a:t>obby</a:t>
            </a:r>
            <a:endParaRPr lang="en-US" altLang="ja-JP"/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Travelling by bicycle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Taking</a:t>
            </a:r>
            <a:r>
              <a:rPr lang="ja-JP" altLang="en-US"/>
              <a:t> </a:t>
            </a:r>
            <a:r>
              <a:rPr lang="en-US" altLang="ja-JP" smtClean="0"/>
              <a:t>pictures</a:t>
            </a:r>
          </a:p>
          <a:p>
            <a:pPr lvl="3">
              <a:buFont typeface="Arial" charset="0"/>
              <a:buChar char="•"/>
              <a:defRPr/>
            </a:pPr>
            <a:endParaRPr lang="en-US" altLang="ja-JP" smtClean="0"/>
          </a:p>
          <a:p>
            <a:pPr>
              <a:buFont typeface="Arial" charset="0"/>
              <a:buChar char="•"/>
              <a:defRPr/>
            </a:pPr>
            <a:r>
              <a:rPr lang="en-US" altLang="ja-JP" smtClean="0"/>
              <a:t>Work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technical support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technical consulting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functional verification and performance evaluation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Products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ja-JP" smtClean="0"/>
              <a:t>PostgreSQL</a:t>
            </a:r>
            <a:endParaRPr lang="en-US" altLang="ja-JP"/>
          </a:p>
          <a:p>
            <a:pPr lvl="2">
              <a:buFont typeface="Arial" charset="0"/>
              <a:buChar char="•"/>
              <a:defRPr/>
            </a:pPr>
            <a:r>
              <a:rPr lang="en-US" altLang="ja-JP" smtClean="0"/>
              <a:t>pgpool-II</a:t>
            </a:r>
            <a:r>
              <a:rPr lang="ja-JP" altLang="en-US" smtClean="0"/>
              <a:t>、</a:t>
            </a:r>
            <a:r>
              <a:rPr lang="en-US" altLang="ja-JP" smtClean="0"/>
              <a:t>Slony-I</a:t>
            </a:r>
            <a:endParaRPr lang="ja-JP" altLang="en-US"/>
          </a:p>
        </p:txBody>
      </p:sp>
      <p:sp>
        <p:nvSpPr>
          <p:cNvPr id="8195" name="タイトル 2"/>
          <p:cNvSpPr>
            <a:spLocks noGrp="1"/>
          </p:cNvSpPr>
          <p:nvPr>
            <p:ph type="title"/>
          </p:nvPr>
        </p:nvSpPr>
        <p:spPr>
          <a:xfrm>
            <a:off x="395288" y="124495"/>
            <a:ext cx="8353425" cy="784225"/>
          </a:xfrm>
          <a:ln/>
        </p:spPr>
        <p:txBody>
          <a:bodyPr/>
          <a:lstStyle/>
          <a:p>
            <a:r>
              <a:rPr lang="en-US" altLang="ja-JP" smtClean="0"/>
              <a:t>Who</a:t>
            </a:r>
            <a:r>
              <a:rPr lang="ja-JP" altLang="en-US" smtClean="0"/>
              <a:t> </a:t>
            </a:r>
            <a:r>
              <a:rPr lang="en-US" altLang="ja-JP" smtClean="0"/>
              <a:t>am</a:t>
            </a:r>
            <a:r>
              <a:rPr lang="ja-JP" altLang="en-US" smtClean="0"/>
              <a:t> </a:t>
            </a:r>
            <a:r>
              <a:rPr lang="en-US" altLang="ja-JP" smtClean="0"/>
              <a:t>I?</a:t>
            </a:r>
            <a:endParaRPr lang="ja-JP" altLang="en-US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5377603"/>
            <a:ext cx="1116249" cy="114796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105638"/>
            <a:ext cx="3536428" cy="23591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03" y="1052736"/>
            <a:ext cx="3307669" cy="23738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052737"/>
            <a:ext cx="8353425" cy="507184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ja-JP" dirty="0" smtClean="0"/>
              <a:t>Who we are?</a:t>
            </a:r>
          </a:p>
          <a:p>
            <a:pPr lvl="1">
              <a:defRPr/>
            </a:pPr>
            <a:r>
              <a:rPr lang="en-US" altLang="ja-JP" dirty="0" smtClean="0"/>
              <a:t>NTT</a:t>
            </a:r>
            <a:r>
              <a:rPr lang="ja-JP" altLang="en-US" dirty="0" smtClean="0"/>
              <a:t>（</a:t>
            </a:r>
            <a:r>
              <a:rPr lang="en-US" altLang="ja-JP" sz="1600" dirty="0" smtClean="0"/>
              <a:t>Nippon </a:t>
            </a:r>
            <a:r>
              <a:rPr lang="en-US" altLang="ja-JP" sz="1600" dirty="0"/>
              <a:t>Telegraph and Telephone </a:t>
            </a:r>
            <a:r>
              <a:rPr lang="en-US" altLang="ja-JP" sz="1600" dirty="0" smtClean="0"/>
              <a:t>Corporation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>
              <a:defRPr/>
            </a:pPr>
            <a:r>
              <a:rPr lang="en-US" altLang="ja-JP" dirty="0" smtClean="0"/>
              <a:t>National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flagship</a:t>
            </a:r>
            <a:r>
              <a:rPr lang="ja-JP" altLang="en-US" dirty="0" smtClean="0"/>
              <a:t> </a:t>
            </a:r>
            <a:r>
              <a:rPr lang="en-US" altLang="ja-JP" dirty="0" smtClean="0"/>
              <a:t>carrier</a:t>
            </a:r>
            <a:r>
              <a:rPr lang="ja-JP" altLang="en-US" dirty="0"/>
              <a:t> </a:t>
            </a:r>
            <a:r>
              <a:rPr lang="en-US" altLang="ja-JP" dirty="0" smtClean="0"/>
              <a:t>in Japan</a:t>
            </a:r>
            <a:endParaRPr lang="en-US" altLang="ja-JP" dirty="0"/>
          </a:p>
          <a:p>
            <a:pPr lvl="1">
              <a:defRPr/>
            </a:pPr>
            <a:endParaRPr lang="en-US" altLang="ja-JP" dirty="0" smtClean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 smtClean="0"/>
          </a:p>
          <a:p>
            <a:pPr lvl="4">
              <a:defRPr/>
            </a:pPr>
            <a:endParaRPr lang="en-US" altLang="ja-JP" dirty="0" smtClean="0"/>
          </a:p>
          <a:p>
            <a:pPr lvl="2">
              <a:defRPr/>
            </a:pPr>
            <a:endParaRPr lang="en-US" altLang="ja-JP" dirty="0"/>
          </a:p>
          <a:p>
            <a:pPr lvl="3"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NTT OSS</a:t>
            </a:r>
            <a:r>
              <a:rPr lang="ja-JP" altLang="en-US" dirty="0" smtClean="0"/>
              <a:t> </a:t>
            </a:r>
            <a:r>
              <a:rPr lang="en-US" altLang="ja-JP" dirty="0" smtClean="0"/>
              <a:t>Center is doing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lvl="1">
              <a:defRPr/>
            </a:pPr>
            <a:r>
              <a:rPr lang="en-US" altLang="ja-JP" dirty="0" smtClean="0"/>
              <a:t>Promotes </a:t>
            </a:r>
            <a:r>
              <a:rPr lang="en-US" altLang="ja-JP" dirty="0"/>
              <a:t>the </a:t>
            </a:r>
            <a:r>
              <a:rPr lang="en-US" altLang="ja-JP" dirty="0" smtClean="0"/>
              <a:t>adoption of OSS by the </a:t>
            </a:r>
            <a:r>
              <a:rPr lang="en-US" altLang="ja-JP" dirty="0"/>
              <a:t>group </a:t>
            </a:r>
            <a:r>
              <a:rPr lang="en-US" altLang="ja-JP" dirty="0" smtClean="0"/>
              <a:t>companies</a:t>
            </a:r>
            <a:endParaRPr lang="en-US" altLang="ja-JP" dirty="0"/>
          </a:p>
          <a:p>
            <a:pPr lvl="2">
              <a:defRPr/>
            </a:pPr>
            <a:r>
              <a:rPr lang="en-US" altLang="ja-JP" dirty="0" smtClean="0"/>
              <a:t>Total support </a:t>
            </a:r>
          </a:p>
          <a:p>
            <a:pPr lvl="3">
              <a:defRPr/>
            </a:pPr>
            <a:r>
              <a:rPr lang="en-US" altLang="ja-JP" sz="1700" dirty="0" smtClean="0"/>
              <a:t>support desk, </a:t>
            </a:r>
            <a:r>
              <a:rPr lang="en-US" altLang="ja-JP" sz="1700" dirty="0"/>
              <a:t>Introduction support, Product </a:t>
            </a:r>
            <a:r>
              <a:rPr lang="en-US" altLang="ja-JP" sz="1700" dirty="0" smtClean="0"/>
              <a:t>maintenance</a:t>
            </a:r>
          </a:p>
          <a:p>
            <a:pPr lvl="2">
              <a:defRPr/>
            </a:pPr>
            <a:r>
              <a:rPr lang="en-US" altLang="ja-JP" dirty="0" smtClean="0"/>
              <a:t>R&amp;D</a:t>
            </a:r>
          </a:p>
          <a:p>
            <a:pPr lvl="3">
              <a:defRPr/>
            </a:pPr>
            <a:r>
              <a:rPr lang="en-US" altLang="ja-JP" sz="1700" dirty="0" smtClean="0"/>
              <a:t>developing OSS and related tools with the communities</a:t>
            </a:r>
          </a:p>
          <a:p>
            <a:pPr lvl="1">
              <a:defRPr/>
            </a:pPr>
            <a:r>
              <a:rPr lang="en-US" altLang="ja-JP" dirty="0" smtClean="0"/>
              <a:t>Deals </a:t>
            </a:r>
            <a:r>
              <a:rPr lang="en-US" altLang="ja-JP" dirty="0"/>
              <a:t>with about </a:t>
            </a:r>
            <a:r>
              <a:rPr lang="en-US" altLang="ja-JP" dirty="0" smtClean="0"/>
              <a:t>60 OSS products.</a:t>
            </a:r>
            <a:endParaRPr lang="ja-JP" altLang="en-US" dirty="0"/>
          </a:p>
        </p:txBody>
      </p:sp>
      <p:sp>
        <p:nvSpPr>
          <p:cNvPr id="9219" name="タイトル 2"/>
          <p:cNvSpPr>
            <a:spLocks noGrp="1"/>
          </p:cNvSpPr>
          <p:nvPr>
            <p:ph type="title"/>
          </p:nvPr>
        </p:nvSpPr>
        <p:spPr>
          <a:xfrm>
            <a:off x="395288" y="124495"/>
            <a:ext cx="8353425" cy="784225"/>
          </a:xfrm>
          <a:ln/>
        </p:spPr>
        <p:txBody>
          <a:bodyPr/>
          <a:lstStyle/>
          <a:p>
            <a:r>
              <a:rPr lang="en-US" altLang="ja-JP"/>
              <a:t>A</a:t>
            </a:r>
            <a:r>
              <a:rPr lang="en-US" altLang="ja-JP" smtClean="0"/>
              <a:t>bout us</a:t>
            </a:r>
            <a:endParaRPr lang="ja-JP" altLang="en-US" smtClean="0"/>
          </a:p>
        </p:txBody>
      </p:sp>
      <p:pic>
        <p:nvPicPr>
          <p:cNvPr id="4" name="Picture 2" descr="http://www.hk.ntt.com/uploads/pics/top_presence_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98552"/>
            <a:ext cx="4968553" cy="141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 2"/>
          <p:cNvSpPr/>
          <p:nvPr/>
        </p:nvSpPr>
        <p:spPr bwMode="auto">
          <a:xfrm>
            <a:off x="6304590" y="1772816"/>
            <a:ext cx="2372615" cy="18722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NTT</a:t>
            </a:r>
            <a:r>
              <a: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 </a:t>
            </a: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group</a:t>
            </a:r>
          </a:p>
          <a:p>
            <a:pPr algn="ctr" eaLnBrk="1" hangingPunct="1"/>
            <a:r>
              <a:rPr lang="en-US" altLang="ja-JP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subsidiary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66144"/>
            <a:ext cx="1552224" cy="33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0D4D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43686"/>
            <a:ext cx="1522412" cy="2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0D4D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 bwMode="auto">
          <a:xfrm>
            <a:off x="6732240" y="3223033"/>
            <a:ext cx="1551474" cy="36230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mtClean="0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about 900 companies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052" y="5921037"/>
            <a:ext cx="1008614" cy="46763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3522" y="6135102"/>
            <a:ext cx="873079" cy="58099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1711" y="5921037"/>
            <a:ext cx="783056" cy="805303"/>
          </a:xfrm>
          <a:prstGeom prst="rect">
            <a:avLst/>
          </a:prstGeom>
        </p:spPr>
      </p:pic>
      <p:pic>
        <p:nvPicPr>
          <p:cNvPr id="15" name="Picture 25" descr="LOGO_COLOR_01_w6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05" y="5839835"/>
            <a:ext cx="1391385" cy="69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2428" y="5921037"/>
            <a:ext cx="616031" cy="61603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3678" y="6087261"/>
            <a:ext cx="572559" cy="666151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3244321" y="2148897"/>
            <a:ext cx="1008112" cy="3982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NTT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756033" y="2149265"/>
            <a:ext cx="2576520" cy="631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831670" y="2298828"/>
            <a:ext cx="751397" cy="36271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NTT</a:t>
            </a: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7" name="線吹き出し 1 (枠付き) 6"/>
          <p:cNvSpPr/>
          <p:nvPr/>
        </p:nvSpPr>
        <p:spPr bwMode="auto">
          <a:xfrm>
            <a:off x="3964401" y="2395493"/>
            <a:ext cx="1244080" cy="326230"/>
          </a:xfrm>
          <a:prstGeom prst="borderCallout1">
            <a:avLst>
              <a:gd name="adj1" fmla="val 60079"/>
              <a:gd name="adj2" fmla="val -9670"/>
              <a:gd name="adj3" fmla="val 24614"/>
              <a:gd name="adj4" fmla="val -3584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GP創英角ｺﾞｼｯｸUB" pitchFamily="50" charset="-128"/>
              </a:rPr>
              <a:t>OSS</a:t>
            </a:r>
            <a:r>
              <a:rPr lang="ja-JP" altLang="en-US" sz="1600">
                <a:latin typeface="Arial" charset="0"/>
              </a:rPr>
              <a:t> </a:t>
            </a:r>
            <a:r>
              <a:rPr lang="en-US" altLang="ja-JP" sz="1600" smtClean="0">
                <a:latin typeface="Arial" charset="0"/>
              </a:rPr>
              <a:t>Center</a:t>
            </a: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線吹き出し 1 (枠付き) 18"/>
          <p:cNvSpPr/>
          <p:nvPr/>
        </p:nvSpPr>
        <p:spPr bwMode="auto">
          <a:xfrm>
            <a:off x="3964401" y="2309593"/>
            <a:ext cx="1244080" cy="45719"/>
          </a:xfrm>
          <a:prstGeom prst="borderCallout1">
            <a:avLst>
              <a:gd name="adj1" fmla="val 60079"/>
              <a:gd name="adj2" fmla="val -9670"/>
              <a:gd name="adj3" fmla="val 226234"/>
              <a:gd name="adj4" fmla="val -3584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3969982" y="2220904"/>
            <a:ext cx="1244080" cy="45719"/>
          </a:xfrm>
          <a:prstGeom prst="borderCallout1">
            <a:avLst>
              <a:gd name="adj1" fmla="val 60079"/>
              <a:gd name="adj2" fmla="val -9670"/>
              <a:gd name="adj3" fmla="val 279569"/>
              <a:gd name="adj4" fmla="val -33880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2010585"/>
          </a:xfrm>
        </p:spPr>
        <p:txBody>
          <a:bodyPr>
            <a:normAutofit/>
          </a:bodyPr>
          <a:lstStyle/>
          <a:p>
            <a:r>
              <a:rPr lang="en-US" altLang="ja-JP"/>
              <a:t>The world's most advanced OSS </a:t>
            </a:r>
            <a:r>
              <a:rPr lang="en-US" altLang="ja-JP" smtClean="0"/>
              <a:t>DBMS.</a:t>
            </a:r>
            <a:endParaRPr lang="en-US" altLang="ja-JP"/>
          </a:p>
          <a:p>
            <a:r>
              <a:rPr lang="en-US" altLang="ja-JP"/>
              <a:t>Continued featuere/performance improvement by the </a:t>
            </a:r>
            <a:r>
              <a:rPr lang="en-US" altLang="ja-JP" smtClean="0"/>
              <a:t>community.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123267"/>
            <a:ext cx="8352928" cy="785453"/>
          </a:xfrm>
        </p:spPr>
        <p:txBody>
          <a:bodyPr/>
          <a:lstStyle/>
          <a:p>
            <a:r>
              <a:rPr kumimoji="1" lang="en-US" altLang="ja-JP" smtClean="0"/>
              <a:t>We involve in PostgreSQL</a:t>
            </a:r>
            <a:endParaRPr kumimoji="1" lang="ja-JP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49" y="2852936"/>
            <a:ext cx="5694648" cy="3328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爆発 1 8"/>
          <p:cNvSpPr/>
          <p:nvPr/>
        </p:nvSpPr>
        <p:spPr bwMode="auto">
          <a:xfrm>
            <a:off x="539552" y="3344076"/>
            <a:ext cx="3168352" cy="216024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smtClean="0">
                <a:solidFill>
                  <a:schemeClr val="tx1"/>
                </a:solidFill>
                <a:latin typeface="Arial" charset="0"/>
              </a:rPr>
              <a:t>600 systems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smtClean="0">
                <a:solidFill>
                  <a:schemeClr val="tx1"/>
                </a:solidFill>
                <a:latin typeface="Arial" charset="0"/>
              </a:rPr>
              <a:t>for the last seven years.</a:t>
            </a:r>
            <a:endParaRPr kumimoji="1" lang="ja-JP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565560" y="2852936"/>
            <a:ext cx="4012880" cy="7764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Number of adoptions of </a:t>
            </a:r>
            <a:r>
              <a:rPr lang="en-US" altLang="ja-JP" smtClean="0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PostgreSQL</a:t>
            </a:r>
          </a:p>
          <a:p>
            <a:pPr algn="ctr" eaLnBrk="1" hangingPunct="1"/>
            <a:r>
              <a:rPr lang="en-US" altLang="ja-JP" smtClean="0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 </a:t>
            </a:r>
            <a:r>
              <a:rPr lang="en-US" altLang="ja-JP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in the group companies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V="1">
            <a:off x="6948264" y="3754591"/>
            <a:ext cx="423033" cy="21602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 bwMode="auto">
          <a:xfrm>
            <a:off x="4212344" y="6198121"/>
            <a:ext cx="623257" cy="2957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ja-JP" smtClean="0">
                <a:solidFill>
                  <a:schemeClr val="tx1"/>
                </a:solidFill>
                <a:latin typeface="Arial" charset="0"/>
                <a:ea typeface="HGP創英角ｺﾞｼｯｸUB" pitchFamily="50" charset="-128"/>
              </a:rPr>
              <a:t>year</a:t>
            </a: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19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PostgreSQL</a:t>
            </a:r>
            <a:r>
              <a:rPr lang="ja-JP" altLang="en-US" smtClean="0"/>
              <a:t> </a:t>
            </a:r>
            <a:r>
              <a:rPr lang="en-US" altLang="ja-JP" smtClean="0"/>
              <a:t>vs Oracle</a:t>
            </a:r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60656"/>
              </p:ext>
            </p:extLst>
          </p:nvPr>
        </p:nvGraphicFramePr>
        <p:xfrm>
          <a:off x="395535" y="2060849"/>
          <a:ext cx="8496945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/>
                <a:gridCol w="3024336"/>
                <a:gridCol w="2952328"/>
              </a:tblGrid>
              <a:tr h="301216"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PostgreSQL</a:t>
                      </a:r>
                      <a:r>
                        <a:rPr kumimoji="1" lang="ja-JP" altLang="en-US" sz="1600" baseline="0" smtClean="0"/>
                        <a:t> </a:t>
                      </a:r>
                      <a:r>
                        <a:rPr kumimoji="1" lang="en-US" altLang="ja-JP" sz="1600" baseline="0" smtClean="0"/>
                        <a:t>9.5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Oracle 12c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3012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 </a:t>
                      </a:r>
                      <a:r>
                        <a:rPr kumimoji="1" lang="en-US" altLang="ja-JP" sz="1600" smtClean="0"/>
                        <a:t>(ISO SQL 2011)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 </a:t>
                      </a:r>
                      <a:r>
                        <a:rPr kumimoji="1" lang="en-US" altLang="ja-JP" sz="1600" smtClean="0"/>
                        <a:t>(ISO SQL 2011)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3012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stored procedure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 </a:t>
                      </a:r>
                      <a:r>
                        <a:rPr kumimoji="1" lang="en-US" altLang="ja-JP" sz="1600" smtClean="0"/>
                        <a:t>(PL/pgsql,Java,perl,...)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 </a:t>
                      </a:r>
                      <a:r>
                        <a:rPr kumimoji="1" lang="en-US" altLang="ja-JP" sz="1600" smtClean="0"/>
                        <a:t>(PL/sql,Java,...)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3012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trigger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3012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Online Backup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3012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partitionig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4929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Replication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en-US" altLang="ja-JP" sz="1600" smtClean="0"/>
                    </a:p>
                    <a:p>
                      <a:pPr algn="ctr"/>
                      <a:r>
                        <a:rPr kumimoji="1" lang="en-US" altLang="ja-JP" sz="1400" smtClean="0"/>
                        <a:t>(S</a:t>
                      </a:r>
                      <a:r>
                        <a:rPr kumimoji="1" lang="en-US" altLang="ja-JP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ynchronous/Asynchronous</a:t>
                      </a:r>
                      <a:r>
                        <a:rPr kumimoji="1" lang="en-US" altLang="ja-JP" sz="1400" smtClean="0"/>
                        <a:t>)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endParaRPr kumimoji="1" lang="en-US" altLang="ja-JP" sz="16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smtClean="0"/>
                        <a:t>(S</a:t>
                      </a:r>
                      <a:r>
                        <a:rPr kumimoji="1" lang="en-US" altLang="ja-JP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ynchronous/Asynchronous</a:t>
                      </a:r>
                      <a:r>
                        <a:rPr kumimoji="1" lang="en-US" altLang="ja-JP" sz="1400" smtClean="0"/>
                        <a:t>)</a:t>
                      </a:r>
                      <a:endParaRPr kumimoji="1" lang="ja-JP" altLang="en-US" sz="1400" smtClean="0"/>
                    </a:p>
                  </a:txBody>
                  <a:tcPr anchor="ctr"/>
                </a:tc>
              </a:tr>
              <a:tr h="3012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HA</a:t>
                      </a:r>
                      <a:r>
                        <a:rPr kumimoji="1" lang="ja-JP" altLang="en-US" sz="1600" baseline="0" smtClean="0"/>
                        <a:t> </a:t>
                      </a:r>
                      <a:r>
                        <a:rPr kumimoji="1" lang="en-US" altLang="ja-JP" sz="1600" baseline="0" smtClean="0"/>
                        <a:t>Cluster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 </a:t>
                      </a:r>
                      <a:r>
                        <a:rPr kumimoji="1" lang="en-US" altLang="ja-JP" sz="1600" smtClean="0"/>
                        <a:t>(pacemaker,pgpool-II,...)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 </a:t>
                      </a:r>
                      <a:r>
                        <a:rPr kumimoji="1" lang="en-US" altLang="ja-JP" sz="1600" smtClean="0"/>
                        <a:t>(VCS, MSCS,...)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52028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clustered systems with shared disk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×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 </a:t>
                      </a:r>
                      <a:r>
                        <a:rPr kumimoji="1" lang="en-US" altLang="ja-JP" sz="1600" smtClean="0"/>
                        <a:t>(RAC)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  <a:tr h="19768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License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BSD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Named User</a:t>
                      </a:r>
                      <a:r>
                        <a:rPr kumimoji="1" lang="en-US" altLang="ja-JP" sz="1400" baseline="0" smtClean="0"/>
                        <a:t> Plus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License</a:t>
                      </a:r>
                    </a:p>
                    <a:p>
                      <a:pPr algn="ctr"/>
                      <a:r>
                        <a:rPr kumimoji="1" lang="en-US" altLang="ja-JP" sz="1400" baseline="0" smtClean="0"/>
                        <a:t>/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Processor Lincense</a:t>
                      </a:r>
                      <a:endParaRPr kumimoji="1" lang="ja-JP" altLang="en-US" sz="1400"/>
                    </a:p>
                  </a:txBody>
                  <a:tcPr anchor="ctr"/>
                </a:tc>
              </a:tr>
              <a:tr h="30121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smtClean="0"/>
                        <a:t>License</a:t>
                      </a:r>
                      <a:r>
                        <a:rPr kumimoji="1" lang="ja-JP" altLang="en-US" sz="1600" smtClean="0"/>
                        <a:t> </a:t>
                      </a:r>
                      <a:r>
                        <a:rPr kumimoji="1" lang="en-US" altLang="ja-JP" sz="1600" smtClean="0"/>
                        <a:t>Fee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/>
                        <a:t>○</a:t>
                      </a:r>
                      <a:r>
                        <a:rPr kumimoji="1" lang="ja-JP" altLang="en-US" sz="1600" baseline="0" smtClean="0"/>
                        <a:t> </a:t>
                      </a:r>
                      <a:r>
                        <a:rPr kumimoji="1" lang="en-US" altLang="ja-JP" sz="1600" smtClean="0"/>
                        <a:t>free of charge</a:t>
                      </a:r>
                      <a:endParaRPr kumimoji="1" lang="ja-JP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× Compensation</a:t>
                      </a:r>
                      <a:endParaRPr kumimoji="1" lang="ja-JP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47146" y="1196751"/>
            <a:ext cx="8445334" cy="936105"/>
          </a:xfrm>
        </p:spPr>
        <p:txBody>
          <a:bodyPr>
            <a:normAutofit/>
          </a:bodyPr>
          <a:lstStyle/>
          <a:p>
            <a:r>
              <a:rPr lang="en-US" altLang="ja-JP" smtClean="0"/>
              <a:t>No </a:t>
            </a:r>
            <a:r>
              <a:rPr lang="en-US" altLang="ja-JP"/>
              <a:t>big </a:t>
            </a:r>
            <a:r>
              <a:rPr lang="en-US" altLang="ja-JP" smtClean="0"/>
              <a:t>difference.</a:t>
            </a:r>
          </a:p>
          <a:p>
            <a:r>
              <a:rPr lang="en-US" altLang="ja-JP" smtClean="0"/>
              <a:t>You can use PostgreSQL at many systems.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03698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536" y="2852936"/>
            <a:ext cx="8352928" cy="36004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mtClean="0"/>
              <a:t>Focus on Database migration technique from Oracle to</a:t>
            </a:r>
            <a:r>
              <a:rPr lang="ja-JP" altLang="en-US" smtClean="0"/>
              <a:t> </a:t>
            </a:r>
            <a:r>
              <a:rPr lang="en-US" altLang="ja-JP" smtClean="0"/>
              <a:t>PostgreSQL.</a:t>
            </a:r>
            <a:endParaRPr lang="en-US" altLang="ja-JP"/>
          </a:p>
          <a:p>
            <a:pPr lvl="3"/>
            <a:endParaRPr kumimoji="1" lang="en-US" altLang="ja-JP" smtClean="0"/>
          </a:p>
          <a:p>
            <a:r>
              <a:rPr kumimoji="1" lang="en-US" altLang="ja-JP" smtClean="0"/>
              <a:t>What is system migration?</a:t>
            </a:r>
          </a:p>
          <a:p>
            <a:pPr lvl="1"/>
            <a:r>
              <a:rPr lang="en-US" altLang="ja-JP" smtClean="0"/>
              <a:t>Migration </a:t>
            </a:r>
            <a:r>
              <a:rPr lang="en-US" altLang="ja-JP"/>
              <a:t>is the process of transferring the system and data to another </a:t>
            </a:r>
            <a:r>
              <a:rPr lang="en-US" altLang="ja-JP" smtClean="0"/>
              <a:t>environment.</a:t>
            </a:r>
          </a:p>
          <a:p>
            <a:pPr lvl="1"/>
            <a:r>
              <a:rPr kumimoji="1" lang="en-US" altLang="ja-JP" smtClean="0"/>
              <a:t>Three categories of system migration:</a:t>
            </a:r>
          </a:p>
          <a:p>
            <a:pPr lvl="2"/>
            <a:r>
              <a:rPr lang="en-US" altLang="ja-JP" smtClean="0"/>
              <a:t>rehost	</a:t>
            </a:r>
            <a:r>
              <a:rPr lang="ja-JP" altLang="en-US" smtClean="0"/>
              <a:t>・・・</a:t>
            </a:r>
            <a:r>
              <a:rPr lang="en-US" altLang="ja-JP" smtClean="0"/>
              <a:t>To replace only platform hardware</a:t>
            </a:r>
          </a:p>
          <a:p>
            <a:pPr lvl="2"/>
            <a:r>
              <a:rPr lang="en-US" altLang="ja-JP" smtClean="0"/>
              <a:t>rewrite	</a:t>
            </a:r>
            <a:r>
              <a:rPr kumimoji="1" lang="ja-JP" altLang="en-US" smtClean="0"/>
              <a:t>・・・</a:t>
            </a:r>
            <a:r>
              <a:rPr lang="en-US" altLang="ja-JP" smtClean="0"/>
              <a:t>To replace </a:t>
            </a:r>
            <a:r>
              <a:rPr lang="en-US" altLang="ja-JP"/>
              <a:t>OS and </a:t>
            </a:r>
            <a:r>
              <a:rPr lang="en-US" altLang="ja-JP" smtClean="0"/>
              <a:t>programing languages</a:t>
            </a:r>
            <a:endParaRPr kumimoji="1" lang="en-US" altLang="ja-JP" smtClean="0"/>
          </a:p>
          <a:p>
            <a:pPr lvl="2"/>
            <a:r>
              <a:rPr lang="en-US" altLang="ja-JP" smtClean="0"/>
              <a:t>rebuild	</a:t>
            </a:r>
            <a:r>
              <a:rPr lang="ja-JP" altLang="en-US" smtClean="0"/>
              <a:t>・・・</a:t>
            </a:r>
            <a:r>
              <a:rPr lang="en-US" altLang="ja-JP" smtClean="0"/>
              <a:t>Remake </a:t>
            </a:r>
            <a:r>
              <a:rPr lang="en-US" altLang="ja-JP"/>
              <a:t>the entire </a:t>
            </a:r>
            <a:r>
              <a:rPr lang="en-US" altLang="ja-JP" smtClean="0"/>
              <a:t>system</a:t>
            </a:r>
            <a:endParaRPr lang="en-US" altLang="ja-JP"/>
          </a:p>
          <a:p>
            <a:pPr lvl="1"/>
            <a:r>
              <a:rPr kumimoji="1" lang="en-US" altLang="ja-JP" smtClean="0"/>
              <a:t>Database migration is needed in 'rewrite' or 'rebuild'.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Today's topics</a:t>
            </a:r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 bwMode="auto">
          <a:xfrm>
            <a:off x="611560" y="1268760"/>
            <a:ext cx="7920880" cy="1296144"/>
          </a:xfrm>
          <a:prstGeom prst="roundRect">
            <a:avLst/>
          </a:prstGeom>
          <a:solidFill>
            <a:srgbClr val="A0D4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ja-JP" sz="2800" dirty="0" smtClean="0">
                <a:latin typeface="Arial" charset="0"/>
              </a:rPr>
              <a:t>Problems </a:t>
            </a:r>
            <a:r>
              <a:rPr lang="en-US" altLang="ja-JP" sz="2800" dirty="0">
                <a:latin typeface="Arial" charset="0"/>
              </a:rPr>
              <a:t>in the </a:t>
            </a:r>
            <a:r>
              <a:rPr lang="en-US" altLang="ja-JP" sz="2800" dirty="0" smtClean="0">
                <a:latin typeface="Arial" charset="0"/>
              </a:rPr>
              <a:t>Database migration</a:t>
            </a:r>
            <a:endParaRPr lang="en-US" altLang="ja-JP" sz="2800" dirty="0">
              <a:latin typeface="Arial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ja-JP" sz="2800" dirty="0">
                <a:latin typeface="Arial" charset="0"/>
              </a:rPr>
              <a:t>How </a:t>
            </a:r>
            <a:r>
              <a:rPr lang="en-US" altLang="ja-JP" sz="2800" dirty="0" smtClean="0">
                <a:latin typeface="Arial" charset="0"/>
              </a:rPr>
              <a:t>you can solve</a:t>
            </a:r>
            <a:r>
              <a:rPr lang="en-US" altLang="ja-JP" sz="2800" dirty="0">
                <a:latin typeface="Arial" charset="0"/>
              </a:rPr>
              <a:t> </a:t>
            </a:r>
            <a:r>
              <a:rPr lang="en-US" altLang="ja-JP" sz="2800" dirty="0" smtClean="0">
                <a:latin typeface="Arial" charset="0"/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61966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55451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ja-JP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Today's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topic</a:t>
            </a:r>
          </a:p>
          <a:p>
            <a:pPr>
              <a:buFont typeface="Arial" charset="0"/>
              <a:buChar char="•"/>
              <a:defRPr/>
            </a:pPr>
            <a:r>
              <a:rPr lang="en-US" altLang="ja-JP" smtClean="0"/>
              <a:t>Problem </a:t>
            </a:r>
            <a:r>
              <a:rPr lang="en-US" altLang="ja-JP"/>
              <a:t>about </a:t>
            </a:r>
            <a:r>
              <a:rPr lang="en-US" altLang="ja-JP" smtClean="0"/>
              <a:t>Database migration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Why </a:t>
            </a:r>
            <a:r>
              <a:rPr lang="en-US" altLang="ja-JP"/>
              <a:t>you need Database migration?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The</a:t>
            </a:r>
            <a:r>
              <a:rPr lang="ja-JP" altLang="en-US" smtClean="0"/>
              <a:t> </a:t>
            </a:r>
            <a:r>
              <a:rPr lang="en-US" altLang="ja-JP" smtClean="0"/>
              <a:t>items </a:t>
            </a:r>
            <a:r>
              <a:rPr lang="en-US" altLang="ja-JP"/>
              <a:t>to be considered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the</a:t>
            </a:r>
            <a:r>
              <a:rPr lang="ja-JP" altLang="en-US"/>
              <a:t> </a:t>
            </a:r>
            <a:r>
              <a:rPr lang="en-US" altLang="ja-JP"/>
              <a:t>Database</a:t>
            </a:r>
            <a:r>
              <a:rPr lang="ja-JP" altLang="en-US"/>
              <a:t> </a:t>
            </a:r>
            <a:r>
              <a:rPr lang="en-US" altLang="ja-JP"/>
              <a:t>migration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ja-JP" smtClean="0"/>
              <a:t>Issues on Database migration</a:t>
            </a:r>
            <a:endParaRPr lang="en-US" altLang="ja-JP"/>
          </a:p>
          <a:p>
            <a:pPr>
              <a:buFont typeface="Arial" charset="0"/>
              <a:buChar char="•"/>
              <a:defRPr/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OSS Products that support the DB migration</a:t>
            </a:r>
          </a:p>
          <a:p>
            <a:pPr>
              <a:buFont typeface="Arial" charset="0"/>
              <a:buChar char="•"/>
              <a:defRPr/>
            </a:pPr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>
              <a:buFont typeface="Arial" charset="0"/>
              <a:buChar char="•"/>
              <a:defRPr/>
            </a:pPr>
            <a:endParaRPr lang="ja-JP" altLang="en-US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Arial" charset="0"/>
              <a:buChar char="•"/>
              <a:defRPr/>
            </a:pPr>
            <a:endParaRPr lang="ja-JP" altLang="en-US"/>
          </a:p>
        </p:txBody>
      </p:sp>
      <p:sp>
        <p:nvSpPr>
          <p:cNvPr id="7171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401494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95288" y="1196973"/>
            <a:ext cx="8641208" cy="53283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mtClean="0"/>
              <a:t>Your system is obsolete</a:t>
            </a:r>
          </a:p>
          <a:p>
            <a:pPr lvl="1">
              <a:defRPr/>
            </a:pPr>
            <a:r>
              <a:rPr lang="en-US" altLang="ja-JP" smtClean="0"/>
              <a:t>Support of </a:t>
            </a:r>
            <a:r>
              <a:rPr lang="en-US" altLang="ja-JP"/>
              <a:t>HW </a:t>
            </a:r>
            <a:r>
              <a:rPr lang="en-US" altLang="ja-JP" smtClean="0"/>
              <a:t>expired.</a:t>
            </a:r>
          </a:p>
          <a:p>
            <a:pPr lvl="1">
              <a:defRPr/>
            </a:pPr>
            <a:r>
              <a:rPr lang="en-US" altLang="ja-JP" smtClean="0"/>
              <a:t>Maintenance costs rise due to aging </a:t>
            </a:r>
            <a:r>
              <a:rPr lang="en-US" altLang="ja-JP"/>
              <a:t>of </a:t>
            </a:r>
            <a:r>
              <a:rPr lang="en-US" altLang="ja-JP" smtClean="0"/>
              <a:t>equipment.</a:t>
            </a:r>
          </a:p>
          <a:p>
            <a:pPr>
              <a:defRPr/>
            </a:pPr>
            <a:endParaRPr lang="en-US" altLang="ja-JP" smtClean="0"/>
          </a:p>
          <a:p>
            <a:pPr>
              <a:defRPr/>
            </a:pPr>
            <a:r>
              <a:rPr lang="en-US" altLang="ja-JP" smtClean="0"/>
              <a:t>Your Database is expensive or poorly operating</a:t>
            </a:r>
          </a:p>
          <a:p>
            <a:pPr lvl="1">
              <a:defRPr/>
            </a:pPr>
            <a:r>
              <a:rPr lang="en-US" altLang="ja-JP" smtClean="0"/>
              <a:t>You want to cut the license cost</a:t>
            </a:r>
          </a:p>
          <a:p>
            <a:pPr lvl="1">
              <a:defRPr/>
            </a:pPr>
            <a:r>
              <a:rPr lang="en-US" altLang="ja-JP" smtClean="0"/>
              <a:t>You want to improve performance of middleware.</a:t>
            </a:r>
          </a:p>
          <a:p>
            <a:pPr lvl="2">
              <a:defRPr/>
            </a:pPr>
            <a:r>
              <a:rPr lang="en-US" altLang="ja-JP" smtClean="0"/>
              <a:t>You can downsize HW.</a:t>
            </a:r>
          </a:p>
          <a:p>
            <a:pPr lvl="1">
              <a:defRPr/>
            </a:pPr>
            <a:r>
              <a:rPr lang="en-US" altLang="ja-JP"/>
              <a:t>Y</a:t>
            </a:r>
            <a:r>
              <a:rPr lang="en-US" altLang="ja-JP" smtClean="0"/>
              <a:t>ou want to use new features.</a:t>
            </a:r>
          </a:p>
          <a:p>
            <a:pPr lvl="1">
              <a:defRPr/>
            </a:pPr>
            <a:r>
              <a:rPr lang="en-US" altLang="ja-JP" smtClean="0"/>
              <a:t>You found your commercial Database was over spec</a:t>
            </a:r>
          </a:p>
          <a:p>
            <a:pPr lvl="2">
              <a:defRPr/>
            </a:pPr>
            <a:r>
              <a:rPr lang="en-US" altLang="ja-JP" smtClean="0"/>
              <a:t>didn't use the proper functionalities of the commercial product.</a:t>
            </a:r>
          </a:p>
        </p:txBody>
      </p:sp>
      <p:sp>
        <p:nvSpPr>
          <p:cNvPr id="11267" name="タイトル 2"/>
          <p:cNvSpPr>
            <a:spLocks noGrp="1"/>
          </p:cNvSpPr>
          <p:nvPr>
            <p:ph type="title"/>
          </p:nvPr>
        </p:nvSpPr>
        <p:spPr>
          <a:xfrm>
            <a:off x="395288" y="104775"/>
            <a:ext cx="8353425" cy="784225"/>
          </a:xfrm>
          <a:ln/>
        </p:spPr>
        <p:txBody>
          <a:bodyPr/>
          <a:lstStyle/>
          <a:p>
            <a:pPr lvl="1"/>
            <a:r>
              <a:rPr lang="en-US" altLang="ja-JP" smtClean="0"/>
              <a:t>Why you need Database migration?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014449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90909_01_PFLab_PPT_Template_Pre_Version_for_ALL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26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0D4D8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0D4D8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20090909_01_PFLab_PPT_Template_Pre_Version_for_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14097</TotalTime>
  <Words>4975</Words>
  <Application>Microsoft Office PowerPoint</Application>
  <PresentationFormat>画面に合わせる (4:3)</PresentationFormat>
  <Paragraphs>809</Paragraphs>
  <Slides>28</Slides>
  <Notes>28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20090909_01_PFLab_PPT_Template_Pre_Version_for_ALL</vt:lpstr>
      <vt:lpstr>Migration from Oracle to PostgreSQL  - The problems and the solutions  -</vt:lpstr>
      <vt:lpstr>Agenda</vt:lpstr>
      <vt:lpstr>Who am I?</vt:lpstr>
      <vt:lpstr>About us</vt:lpstr>
      <vt:lpstr>We involve in PostgreSQL</vt:lpstr>
      <vt:lpstr>PostgreSQL vs Oracle</vt:lpstr>
      <vt:lpstr>Today's topics</vt:lpstr>
      <vt:lpstr>PowerPoint プレゼンテーション</vt:lpstr>
      <vt:lpstr>Why you need Database migration?</vt:lpstr>
      <vt:lpstr>The items to be considered for the Database migration</vt:lpstr>
      <vt:lpstr>What is the problems?</vt:lpstr>
      <vt:lpstr>What kind of SQL should you modify?</vt:lpstr>
      <vt:lpstr>PowerPoint プレゼンテーション</vt:lpstr>
      <vt:lpstr>To solve the problem …</vt:lpstr>
      <vt:lpstr>An overall outline of db_syntax_diff</vt:lpstr>
      <vt:lpstr>How to use db_syntax_diff 1/4</vt:lpstr>
      <vt:lpstr>How to use db_syntax_diff 2/4</vt:lpstr>
      <vt:lpstr>How to use db_syntax_diff 3/4</vt:lpstr>
      <vt:lpstr>How to use db_syntax_diff 4/4</vt:lpstr>
      <vt:lpstr>Specifications of the wrapper tool</vt:lpstr>
      <vt:lpstr>The results of wrapper tool</vt:lpstr>
      <vt:lpstr>How to use orafce</vt:lpstr>
      <vt:lpstr>A simple example</vt:lpstr>
      <vt:lpstr>PowerPoint プレゼンテーション</vt:lpstr>
      <vt:lpstr>Case study　2/3</vt:lpstr>
      <vt:lpstr>Case study　3/3</vt:lpstr>
      <vt:lpstr>Conclusion</vt:lpstr>
      <vt:lpstr>PowerPoint プレゼンテーション</vt:lpstr>
    </vt:vector>
  </TitlesOfParts>
  <Company>NTT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saito</cp:lastModifiedBy>
  <cp:revision>1167</cp:revision>
  <dcterms:created xsi:type="dcterms:W3CDTF">2009-09-09T08:59:19Z</dcterms:created>
  <dcterms:modified xsi:type="dcterms:W3CDTF">2016-03-15T07:11:49Z</dcterms:modified>
</cp:coreProperties>
</file>