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87" r:id="rId2"/>
    <p:sldId id="388" r:id="rId3"/>
    <p:sldId id="389" r:id="rId4"/>
    <p:sldId id="418" r:id="rId5"/>
    <p:sldId id="423" r:id="rId6"/>
    <p:sldId id="392" r:id="rId7"/>
    <p:sldId id="393" r:id="rId8"/>
    <p:sldId id="419" r:id="rId9"/>
    <p:sldId id="395" r:id="rId10"/>
    <p:sldId id="396" r:id="rId11"/>
    <p:sldId id="420" r:id="rId12"/>
    <p:sldId id="416" r:id="rId13"/>
    <p:sldId id="421" r:id="rId14"/>
    <p:sldId id="398" r:id="rId15"/>
    <p:sldId id="399" r:id="rId16"/>
    <p:sldId id="400" r:id="rId17"/>
    <p:sldId id="401" r:id="rId18"/>
    <p:sldId id="402" r:id="rId19"/>
    <p:sldId id="403" r:id="rId20"/>
    <p:sldId id="404" r:id="rId21"/>
    <p:sldId id="405" r:id="rId22"/>
    <p:sldId id="406" r:id="rId23"/>
    <p:sldId id="407" r:id="rId24"/>
    <p:sldId id="408" r:id="rId25"/>
    <p:sldId id="422" r:id="rId26"/>
    <p:sldId id="414" r:id="rId27"/>
    <p:sldId id="417" r:id="rId28"/>
    <p:sldId id="415" r:id="rId29"/>
  </p:sldIdLst>
  <p:sldSz cx="12188825"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969"/>
    <a:srgbClr val="5F5F5F"/>
    <a:srgbClr val="7F7F7F"/>
    <a:srgbClr val="FFFFFF"/>
    <a:srgbClr val="808F92"/>
    <a:srgbClr val="D0DBD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6951" autoAdjust="0"/>
  </p:normalViewPr>
  <p:slideViewPr>
    <p:cSldViewPr snapToGrid="0">
      <p:cViewPr varScale="1">
        <p:scale>
          <a:sx n="96" d="100"/>
          <a:sy n="96" d="100"/>
        </p:scale>
        <p:origin x="540" y="78"/>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7512"/>
    </p:cViewPr>
  </p:sorterViewPr>
  <p:notesViewPr>
    <p:cSldViewPr snapToGrid="0">
      <p:cViewPr varScale="1">
        <p:scale>
          <a:sx n="103" d="100"/>
          <a:sy n="103" d="100"/>
        </p:scale>
        <p:origin x="-43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3/10/2016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Revrec-americasiebc_us@oracle.co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my.oracle.com/site/fin/gfo/GlobalProcesses/cnt452504.pdf"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92500" lnSpcReduction="10000"/>
          </a:bodyPr>
          <a:lstStyle/>
          <a:p>
            <a:r>
              <a:rPr lang="en-US" dirty="0" smtClean="0"/>
              <a:t>This is a </a:t>
            </a:r>
            <a:r>
              <a:rPr lang="en-US" b="1" dirty="0" smtClean="0"/>
              <a:t>Title Slide with Picture </a:t>
            </a:r>
            <a:r>
              <a:rPr lang="en-US" b="0" dirty="0" smtClean="0"/>
              <a:t>slide</a:t>
            </a:r>
            <a:r>
              <a:rPr lang="en-US" b="1" dirty="0" smtClean="0"/>
              <a:t> </a:t>
            </a:r>
            <a:r>
              <a:rPr lang="en-US" baseline="0" dirty="0" smtClean="0"/>
              <a:t>ideal for including a picture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a:p>
            <a:pPr marL="0" indent="0">
              <a:buNone/>
            </a:pPr>
            <a:endParaRPr lang="en-US" baseline="0" dirty="0" smtClean="0"/>
          </a:p>
          <a:p>
            <a:pPr marL="0" indent="0">
              <a:buNone/>
            </a:pPr>
            <a:r>
              <a:rPr lang="en-US" sz="1100" b="0" kern="1200" dirty="0" smtClean="0">
                <a:solidFill>
                  <a:schemeClr val="tx1"/>
                </a:solidFill>
                <a:latin typeface="+mn-lt"/>
                <a:ea typeface="+mn-ea"/>
                <a:cs typeface="+mn-cs"/>
              </a:rPr>
              <a:t>To </a:t>
            </a:r>
            <a:r>
              <a:rPr lang="en-US" sz="1100" b="1" kern="1200" dirty="0" smtClean="0">
                <a:solidFill>
                  <a:schemeClr val="tx1"/>
                </a:solidFill>
                <a:latin typeface="+mn-lt"/>
                <a:ea typeface="+mn-ea"/>
                <a:cs typeface="+mn-cs"/>
              </a:rPr>
              <a:t>copy the Customized Background </a:t>
            </a:r>
            <a:r>
              <a:rPr lang="en-US" sz="1100" b="0" kern="1200" dirty="0" smtClean="0">
                <a:solidFill>
                  <a:schemeClr val="tx1"/>
                </a:solidFill>
                <a:latin typeface="+mn-lt"/>
                <a:ea typeface="+mn-ea"/>
                <a:cs typeface="+mn-cs"/>
              </a:rPr>
              <a:t>from Another Presentation on </a:t>
            </a:r>
            <a:r>
              <a:rPr lang="en-US" sz="1100" b="1" kern="1200" dirty="0" smtClean="0">
                <a:solidFill>
                  <a:schemeClr val="tx1"/>
                </a:solidFill>
                <a:latin typeface="+mn-lt"/>
                <a:ea typeface="+mn-ea"/>
                <a:cs typeface="+mn-cs"/>
              </a:rPr>
              <a:t>PC</a:t>
            </a:r>
            <a:endParaRPr lang="en-US" sz="1100" b="0" kern="1200" dirty="0" smtClean="0">
              <a:solidFill>
                <a:schemeClr val="tx1"/>
              </a:solidFill>
              <a:latin typeface="+mn-lt"/>
              <a:ea typeface="+mn-ea"/>
              <a:cs typeface="+mn-cs"/>
            </a:endParaRPr>
          </a:p>
          <a:p>
            <a:pPr marL="228600" indent="-228600">
              <a:buFont typeface="+mj-lt"/>
              <a:buAutoNum type="arabicPeriod"/>
            </a:pPr>
            <a:r>
              <a:rPr lang="en-US" sz="1100" b="0" kern="1200" dirty="0" smtClean="0">
                <a:solidFill>
                  <a:schemeClr val="tx1"/>
                </a:solidFill>
                <a:latin typeface="+mn-lt"/>
                <a:ea typeface="+mn-ea"/>
                <a:cs typeface="+mn-cs"/>
              </a:rPr>
              <a:t>Click </a:t>
            </a:r>
            <a:r>
              <a:rPr lang="en-US" sz="1100" b="1" kern="1200" dirty="0" smtClean="0">
                <a:solidFill>
                  <a:schemeClr val="tx1"/>
                </a:solidFill>
                <a:latin typeface="+mn-lt"/>
                <a:ea typeface="+mn-ea"/>
                <a:cs typeface="+mn-cs"/>
              </a:rPr>
              <a:t>New Slide</a:t>
            </a:r>
            <a:r>
              <a:rPr lang="en-US" sz="1100" b="0" kern="1200" dirty="0" smtClean="0">
                <a:solidFill>
                  <a:schemeClr val="tx1"/>
                </a:solidFill>
                <a:latin typeface="+mn-lt"/>
                <a:ea typeface="+mn-ea"/>
                <a:cs typeface="+mn-cs"/>
              </a:rPr>
              <a:t> from the </a:t>
            </a:r>
            <a:r>
              <a:rPr lang="en-US" sz="1100" b="1" kern="1200" dirty="0" smtClean="0">
                <a:solidFill>
                  <a:schemeClr val="tx1"/>
                </a:solidFill>
                <a:latin typeface="+mn-lt"/>
                <a:ea typeface="+mn-ea"/>
                <a:cs typeface="+mn-cs"/>
              </a:rPr>
              <a:t>Home</a:t>
            </a:r>
            <a:r>
              <a:rPr lang="en-US" sz="1100" b="0" kern="1200" dirty="0" smtClean="0">
                <a:solidFill>
                  <a:schemeClr val="tx1"/>
                </a:solidFill>
                <a:latin typeface="+mn-lt"/>
                <a:ea typeface="+mn-ea"/>
                <a:cs typeface="+mn-cs"/>
              </a:rPr>
              <a:t> tab's </a:t>
            </a:r>
            <a:r>
              <a:rPr lang="en-US" sz="1100" b="1" kern="1200" dirty="0" smtClean="0">
                <a:solidFill>
                  <a:schemeClr val="tx1"/>
                </a:solidFill>
                <a:latin typeface="+mn-lt"/>
                <a:ea typeface="+mn-ea"/>
                <a:cs typeface="+mn-cs"/>
              </a:rPr>
              <a:t>Slides</a:t>
            </a:r>
            <a:r>
              <a:rPr lang="en-US" sz="1100" b="0" kern="1200" dirty="0" smtClean="0">
                <a:solidFill>
                  <a:schemeClr val="tx1"/>
                </a:solidFill>
                <a:latin typeface="+mn-lt"/>
                <a:ea typeface="+mn-ea"/>
                <a:cs typeface="+mn-cs"/>
              </a:rPr>
              <a:t> group and select </a:t>
            </a:r>
            <a:r>
              <a:rPr lang="en-US" sz="1100" b="1" kern="1200" dirty="0" smtClean="0">
                <a:solidFill>
                  <a:schemeClr val="tx1"/>
                </a:solidFill>
                <a:latin typeface="+mn-lt"/>
                <a:ea typeface="+mn-ea"/>
                <a:cs typeface="+mn-cs"/>
              </a:rPr>
              <a:t>Reuse Slides</a:t>
            </a:r>
            <a:r>
              <a:rPr lang="en-US" sz="1100" b="0" kern="1200" dirty="0" smtClean="0">
                <a:solidFill>
                  <a:schemeClr val="tx1"/>
                </a:solidFill>
                <a:latin typeface="+mn-lt"/>
                <a:ea typeface="+mn-ea"/>
                <a:cs typeface="+mn-cs"/>
              </a:rPr>
              <a:t>.</a:t>
            </a:r>
          </a:p>
          <a:p>
            <a:pPr marL="228600" indent="-228600">
              <a:buFont typeface="+mj-lt"/>
              <a:buAutoNum type="arabicPeriod"/>
            </a:pPr>
            <a:r>
              <a:rPr lang="en-US" sz="1100" b="0" kern="1200" dirty="0" smtClean="0">
                <a:solidFill>
                  <a:schemeClr val="tx1"/>
                </a:solidFill>
                <a:latin typeface="+mn-lt"/>
                <a:ea typeface="+mn-ea"/>
                <a:cs typeface="+mn-cs"/>
              </a:rPr>
              <a:t>Click </a:t>
            </a:r>
            <a:r>
              <a:rPr lang="en-US" sz="1100" b="1" kern="1200" dirty="0" smtClean="0">
                <a:solidFill>
                  <a:schemeClr val="tx1"/>
                </a:solidFill>
                <a:latin typeface="+mn-lt"/>
                <a:ea typeface="+mn-ea"/>
                <a:cs typeface="+mn-cs"/>
              </a:rPr>
              <a:t>Browse</a:t>
            </a:r>
            <a:r>
              <a:rPr lang="en-US" sz="1100" b="0" kern="1200" dirty="0" smtClean="0">
                <a:solidFill>
                  <a:schemeClr val="tx1"/>
                </a:solidFill>
                <a:latin typeface="+mn-lt"/>
                <a:ea typeface="+mn-ea"/>
                <a:cs typeface="+mn-cs"/>
              </a:rPr>
              <a:t> in the </a:t>
            </a:r>
            <a:r>
              <a:rPr lang="en-US" sz="1100" b="1" kern="1200" dirty="0" smtClean="0">
                <a:solidFill>
                  <a:schemeClr val="tx1"/>
                </a:solidFill>
                <a:latin typeface="+mn-lt"/>
                <a:ea typeface="+mn-ea"/>
                <a:cs typeface="+mn-cs"/>
              </a:rPr>
              <a:t>Reuse Slides </a:t>
            </a:r>
            <a:r>
              <a:rPr lang="en-US" sz="1100" b="0" kern="1200" dirty="0" smtClean="0">
                <a:solidFill>
                  <a:schemeClr val="tx1"/>
                </a:solidFill>
                <a:latin typeface="+mn-lt"/>
                <a:ea typeface="+mn-ea"/>
                <a:cs typeface="+mn-cs"/>
              </a:rPr>
              <a:t>panel and select </a:t>
            </a:r>
            <a:r>
              <a:rPr lang="en-US" sz="1100" b="1" kern="1200" dirty="0" smtClean="0">
                <a:solidFill>
                  <a:schemeClr val="tx1"/>
                </a:solidFill>
                <a:latin typeface="+mn-lt"/>
                <a:ea typeface="+mn-ea"/>
                <a:cs typeface="+mn-cs"/>
              </a:rPr>
              <a:t>Browse Files</a:t>
            </a:r>
            <a:r>
              <a:rPr lang="en-US" sz="1100" b="0" kern="1200" dirty="0" smtClean="0">
                <a:solidFill>
                  <a:schemeClr val="tx1"/>
                </a:solidFill>
                <a:latin typeface="+mn-lt"/>
                <a:ea typeface="+mn-ea"/>
                <a:cs typeface="+mn-cs"/>
              </a:rPr>
              <a:t>. Double-click the PowerPoint presentation that contains the background you wish to copy.</a:t>
            </a:r>
          </a:p>
          <a:p>
            <a:pPr marL="228600" indent="-228600">
              <a:buFont typeface="+mj-lt"/>
              <a:buAutoNum type="arabicPeriod"/>
            </a:pPr>
            <a:r>
              <a:rPr lang="en-US" sz="1100" b="0" kern="1200" dirty="0" smtClean="0">
                <a:solidFill>
                  <a:schemeClr val="tx1"/>
                </a:solidFill>
                <a:latin typeface="+mn-lt"/>
                <a:ea typeface="+mn-ea"/>
                <a:cs typeface="+mn-cs"/>
              </a:rPr>
              <a:t>Check</a:t>
            </a:r>
            <a:r>
              <a:rPr lang="en-US" sz="1100" b="0"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Keep Source Formatting</a:t>
            </a:r>
            <a:r>
              <a:rPr lang="en-US" sz="1100" b="0" kern="1200" dirty="0" smtClean="0">
                <a:solidFill>
                  <a:schemeClr val="tx1"/>
                </a:solidFill>
                <a:latin typeface="+mn-lt"/>
                <a:ea typeface="+mn-ea"/>
                <a:cs typeface="+mn-cs"/>
              </a:rPr>
              <a:t> and click the slide that contains the background you want.</a:t>
            </a:r>
          </a:p>
          <a:p>
            <a:pPr marL="228600" indent="-228600">
              <a:buFont typeface="+mj-lt"/>
              <a:buAutoNum type="arabicPeriod"/>
            </a:pPr>
            <a:r>
              <a:rPr lang="en-US" sz="1100" b="0" kern="1200" dirty="0" smtClean="0">
                <a:solidFill>
                  <a:schemeClr val="tx1"/>
                </a:solidFill>
                <a:latin typeface="+mn-lt"/>
                <a:ea typeface="+mn-ea"/>
                <a:cs typeface="+mn-cs"/>
              </a:rPr>
              <a:t>Click the left-hand slide preview to which you wish to apply the new master layout. </a:t>
            </a:r>
          </a:p>
          <a:p>
            <a:pPr marL="228600" indent="-228600">
              <a:buFont typeface="+mj-lt"/>
              <a:buAutoNum type="arabicPeriod"/>
            </a:pPr>
            <a:r>
              <a:rPr lang="en-US" sz="1100" b="1" kern="1200" dirty="0" smtClean="0">
                <a:solidFill>
                  <a:schemeClr val="tx1"/>
                </a:solidFill>
                <a:latin typeface="+mn-lt"/>
                <a:ea typeface="+mn-ea"/>
                <a:cs typeface="+mn-cs"/>
              </a:rPr>
              <a:t>Apply New Layout (Important): Right-click</a:t>
            </a:r>
            <a:r>
              <a:rPr lang="en-US" sz="1100" b="0" kern="1200" dirty="0" smtClean="0">
                <a:solidFill>
                  <a:schemeClr val="tx1"/>
                </a:solidFill>
                <a:latin typeface="+mn-lt"/>
                <a:ea typeface="+mn-ea"/>
                <a:cs typeface="+mn-cs"/>
              </a:rPr>
              <a:t> any selected slide, point to </a:t>
            </a:r>
            <a:r>
              <a:rPr lang="en-US" sz="1100" b="1" kern="1200" dirty="0" smtClean="0">
                <a:solidFill>
                  <a:schemeClr val="tx1"/>
                </a:solidFill>
                <a:latin typeface="+mn-lt"/>
                <a:ea typeface="+mn-ea"/>
                <a:cs typeface="+mn-cs"/>
              </a:rPr>
              <a:t>Layout</a:t>
            </a:r>
            <a:r>
              <a:rPr lang="en-US" sz="1100" b="0" kern="1200" dirty="0" smtClean="0">
                <a:solidFill>
                  <a:schemeClr val="tx1"/>
                </a:solidFill>
                <a:latin typeface="+mn-lt"/>
                <a:ea typeface="+mn-ea"/>
                <a:cs typeface="+mn-cs"/>
              </a:rPr>
              <a:t>, and click the slide containing the desired layout from the layout gallery. </a:t>
            </a:r>
          </a:p>
          <a:p>
            <a:pPr marL="228600" indent="-228600">
              <a:buFont typeface="+mj-lt"/>
              <a:buAutoNum type="arabicPeriod"/>
            </a:pPr>
            <a:r>
              <a:rPr lang="en-US" sz="1100" b="0" kern="1200" dirty="0" smtClean="0">
                <a:solidFill>
                  <a:schemeClr val="tx1"/>
                </a:solidFill>
                <a:latin typeface="+mn-lt"/>
                <a:ea typeface="+mn-ea"/>
                <a:cs typeface="+mn-cs"/>
              </a:rPr>
              <a:t>Delete any unwanted slides or duplicates.</a:t>
            </a:r>
          </a:p>
          <a:p>
            <a:pPr marL="228600" indent="-228600">
              <a:buFont typeface="+mj-lt"/>
              <a:buAutoNum type="arabicPeriod"/>
            </a:pPr>
            <a:endParaRPr lang="en-US" sz="1100" b="0" kern="1200" dirty="0" smtClean="0">
              <a:solidFill>
                <a:schemeClr val="tx1"/>
              </a:solidFill>
              <a:latin typeface="+mn-lt"/>
              <a:ea typeface="+mn-ea"/>
              <a:cs typeface="+mn-cs"/>
            </a:endParaRPr>
          </a:p>
          <a:p>
            <a:pPr marL="0" indent="0">
              <a:buFont typeface="+mj-lt"/>
              <a:buNone/>
            </a:pPr>
            <a:r>
              <a:rPr lang="en-US" sz="1100" b="0" kern="1200" dirty="0" smtClean="0">
                <a:solidFill>
                  <a:schemeClr val="tx1"/>
                </a:solidFill>
                <a:latin typeface="+mn-lt"/>
                <a:ea typeface="+mn-ea"/>
                <a:cs typeface="+mn-cs"/>
              </a:rPr>
              <a:t>To </a:t>
            </a:r>
            <a:r>
              <a:rPr lang="en-US" sz="1100" b="1" kern="1200" dirty="0" smtClean="0">
                <a:solidFill>
                  <a:schemeClr val="tx1"/>
                </a:solidFill>
                <a:latin typeface="+mn-lt"/>
                <a:ea typeface="+mn-ea"/>
                <a:cs typeface="+mn-cs"/>
              </a:rPr>
              <a:t>copy the Customized Background</a:t>
            </a:r>
            <a:r>
              <a:rPr lang="en-US" sz="1100" b="0" kern="1200" dirty="0" smtClean="0">
                <a:solidFill>
                  <a:schemeClr val="tx1"/>
                </a:solidFill>
                <a:latin typeface="+mn-lt"/>
                <a:ea typeface="+mn-ea"/>
                <a:cs typeface="+mn-cs"/>
              </a:rPr>
              <a:t> from Another Presentation on </a:t>
            </a:r>
            <a:r>
              <a:rPr lang="en-US" sz="1100" b="1" kern="1200" dirty="0" smtClean="0">
                <a:solidFill>
                  <a:schemeClr val="tx1"/>
                </a:solidFill>
                <a:latin typeface="+mn-lt"/>
                <a:ea typeface="+mn-ea"/>
                <a:cs typeface="+mn-cs"/>
              </a:rPr>
              <a:t>Mac</a:t>
            </a:r>
          </a:p>
          <a:p>
            <a:pPr marL="228600" indent="-228600">
              <a:buFont typeface="+mj-lt"/>
              <a:buAutoNum type="arabicPeriod"/>
            </a:pPr>
            <a:r>
              <a:rPr lang="en-US" sz="1100" b="0" kern="1200" dirty="0" smtClean="0">
                <a:solidFill>
                  <a:schemeClr val="tx1"/>
                </a:solidFill>
                <a:latin typeface="+mn-lt"/>
                <a:ea typeface="+mn-ea"/>
                <a:cs typeface="+mn-cs"/>
              </a:rPr>
              <a:t>Click </a:t>
            </a:r>
            <a:r>
              <a:rPr lang="en-US" sz="1100" b="1" kern="1200" dirty="0" smtClean="0">
                <a:solidFill>
                  <a:schemeClr val="tx1"/>
                </a:solidFill>
                <a:latin typeface="+mn-lt"/>
                <a:ea typeface="+mn-ea"/>
                <a:cs typeface="+mn-cs"/>
              </a:rPr>
              <a:t>New Slide</a:t>
            </a:r>
            <a:r>
              <a:rPr lang="en-US" sz="1100" b="0" kern="1200" dirty="0" smtClean="0">
                <a:solidFill>
                  <a:schemeClr val="tx1"/>
                </a:solidFill>
                <a:latin typeface="+mn-lt"/>
                <a:ea typeface="+mn-ea"/>
                <a:cs typeface="+mn-cs"/>
              </a:rPr>
              <a:t> from the </a:t>
            </a:r>
            <a:r>
              <a:rPr lang="en-US" sz="1100" b="1" kern="1200" dirty="0" smtClean="0">
                <a:solidFill>
                  <a:schemeClr val="tx1"/>
                </a:solidFill>
                <a:latin typeface="+mn-lt"/>
                <a:ea typeface="+mn-ea"/>
                <a:cs typeface="+mn-cs"/>
              </a:rPr>
              <a:t>Home</a:t>
            </a:r>
            <a:r>
              <a:rPr lang="en-US" sz="1100" b="0" kern="1200" dirty="0" smtClean="0">
                <a:solidFill>
                  <a:schemeClr val="tx1"/>
                </a:solidFill>
                <a:latin typeface="+mn-lt"/>
                <a:ea typeface="+mn-ea"/>
                <a:cs typeface="+mn-cs"/>
              </a:rPr>
              <a:t> tab's </a:t>
            </a:r>
            <a:r>
              <a:rPr lang="en-US" sz="1100" b="1" kern="1200" dirty="0" smtClean="0">
                <a:solidFill>
                  <a:schemeClr val="tx1"/>
                </a:solidFill>
                <a:latin typeface="+mn-lt"/>
                <a:ea typeface="+mn-ea"/>
                <a:cs typeface="+mn-cs"/>
              </a:rPr>
              <a:t>Slides</a:t>
            </a:r>
            <a:r>
              <a:rPr lang="en-US" sz="1100" b="0" kern="1200" dirty="0" smtClean="0">
                <a:solidFill>
                  <a:schemeClr val="tx1"/>
                </a:solidFill>
                <a:latin typeface="+mn-lt"/>
                <a:ea typeface="+mn-ea"/>
                <a:cs typeface="+mn-cs"/>
              </a:rPr>
              <a:t> group and select </a:t>
            </a:r>
            <a:r>
              <a:rPr lang="en-US" sz="1100" b="1" kern="1200" dirty="0" smtClean="0">
                <a:solidFill>
                  <a:schemeClr val="tx1"/>
                </a:solidFill>
                <a:latin typeface="+mn-lt"/>
                <a:ea typeface="+mn-ea"/>
                <a:cs typeface="+mn-cs"/>
              </a:rPr>
              <a:t>Insert Slides from Other Presentation…</a:t>
            </a:r>
            <a:endParaRPr lang="en-US" sz="1100" b="0" kern="1200" dirty="0" smtClean="0">
              <a:solidFill>
                <a:schemeClr val="tx1"/>
              </a:solidFill>
              <a:latin typeface="+mn-lt"/>
              <a:ea typeface="+mn-ea"/>
              <a:cs typeface="+mn-cs"/>
            </a:endParaRPr>
          </a:p>
          <a:p>
            <a:pPr marL="228600" indent="-228600">
              <a:buFont typeface="+mj-lt"/>
              <a:buAutoNum type="arabicPeriod"/>
            </a:pPr>
            <a:r>
              <a:rPr lang="en-US" sz="1100" b="0" kern="1200" dirty="0" smtClean="0">
                <a:solidFill>
                  <a:schemeClr val="tx1"/>
                </a:solidFill>
                <a:latin typeface="+mn-lt"/>
                <a:ea typeface="+mn-ea"/>
                <a:cs typeface="+mn-cs"/>
              </a:rPr>
              <a:t>Navigate to the PowerPoint presentation file that contains the background you wish to copy. Double-click or press </a:t>
            </a:r>
            <a:r>
              <a:rPr lang="en-US" sz="1100" b="1" kern="1200" dirty="0" smtClean="0">
                <a:solidFill>
                  <a:schemeClr val="tx1"/>
                </a:solidFill>
                <a:latin typeface="+mn-lt"/>
                <a:ea typeface="+mn-ea"/>
                <a:cs typeface="+mn-cs"/>
              </a:rPr>
              <a:t>Insert. </a:t>
            </a:r>
            <a:r>
              <a:rPr lang="en-US" sz="1100" b="0" kern="1200" dirty="0" smtClean="0">
                <a:solidFill>
                  <a:schemeClr val="tx1"/>
                </a:solidFill>
                <a:latin typeface="+mn-lt"/>
                <a:ea typeface="+mn-ea"/>
                <a:cs typeface="+mn-cs"/>
              </a:rPr>
              <a:t>This prompts the </a:t>
            </a:r>
            <a:r>
              <a:rPr lang="en-US" sz="1100" b="1" kern="1200" dirty="0" smtClean="0">
                <a:solidFill>
                  <a:schemeClr val="tx1"/>
                </a:solidFill>
                <a:latin typeface="+mn-lt"/>
                <a:ea typeface="+mn-ea"/>
                <a:cs typeface="+mn-cs"/>
              </a:rPr>
              <a:t>Slide Finder</a:t>
            </a:r>
            <a:r>
              <a:rPr lang="en-US" sz="1100" b="0" kern="1200" dirty="0" smtClean="0">
                <a:solidFill>
                  <a:schemeClr val="tx1"/>
                </a:solidFill>
                <a:latin typeface="+mn-lt"/>
                <a:ea typeface="+mn-ea"/>
                <a:cs typeface="+mn-cs"/>
              </a:rPr>
              <a:t> dialogue box.</a:t>
            </a:r>
          </a:p>
          <a:p>
            <a:pPr marL="228600" indent="-228600">
              <a:buFont typeface="+mj-lt"/>
              <a:buAutoNum type="arabicPeriod"/>
            </a:pPr>
            <a:r>
              <a:rPr lang="en-US" sz="1100" b="0" kern="1200" dirty="0" smtClean="0">
                <a:solidFill>
                  <a:schemeClr val="tx1"/>
                </a:solidFill>
                <a:latin typeface="+mn-lt"/>
                <a:ea typeface="+mn-ea"/>
                <a:cs typeface="+mn-cs"/>
              </a:rPr>
              <a:t>Make sure </a:t>
            </a:r>
            <a:r>
              <a:rPr lang="en-US" sz="1100" b="1" kern="1200" dirty="0" smtClean="0">
                <a:solidFill>
                  <a:schemeClr val="tx1"/>
                </a:solidFill>
                <a:latin typeface="+mn-lt"/>
                <a:ea typeface="+mn-ea"/>
                <a:cs typeface="+mn-cs"/>
              </a:rPr>
              <a:t>Keep design of original slides</a:t>
            </a:r>
            <a:r>
              <a:rPr lang="en-US" sz="1100" b="0" kern="1200" dirty="0" smtClean="0">
                <a:solidFill>
                  <a:schemeClr val="tx1"/>
                </a:solidFill>
                <a:latin typeface="+mn-lt"/>
                <a:ea typeface="+mn-ea"/>
                <a:cs typeface="+mn-cs"/>
              </a:rPr>
              <a:t> is </a:t>
            </a:r>
            <a:r>
              <a:rPr lang="en-US" sz="1100" b="1" kern="1200" dirty="0" smtClean="0">
                <a:solidFill>
                  <a:schemeClr val="tx1"/>
                </a:solidFill>
                <a:latin typeface="+mn-lt"/>
                <a:ea typeface="+mn-ea"/>
                <a:cs typeface="+mn-cs"/>
              </a:rPr>
              <a:t>unchecked</a:t>
            </a:r>
            <a:r>
              <a:rPr lang="en-US" sz="1100" b="0" kern="1200" dirty="0" smtClean="0">
                <a:solidFill>
                  <a:schemeClr val="tx1"/>
                </a:solidFill>
                <a:latin typeface="+mn-lt"/>
                <a:ea typeface="+mn-ea"/>
                <a:cs typeface="+mn-cs"/>
              </a:rPr>
              <a:t> and click the slide(s) that contains the background you want. Hold Shift key to select multiple slides.</a:t>
            </a:r>
          </a:p>
          <a:p>
            <a:pPr marL="228600" indent="-228600">
              <a:buFont typeface="+mj-lt"/>
              <a:buAutoNum type="arabicPeriod"/>
            </a:pPr>
            <a:r>
              <a:rPr lang="en-US" sz="1100" b="0" kern="1200" dirty="0" smtClean="0">
                <a:solidFill>
                  <a:schemeClr val="tx1"/>
                </a:solidFill>
                <a:latin typeface="+mn-lt"/>
                <a:ea typeface="+mn-ea"/>
                <a:cs typeface="+mn-cs"/>
              </a:rPr>
              <a:t>Click the left-hand slide preview to which you wish to apply the new master layout. </a:t>
            </a:r>
          </a:p>
          <a:p>
            <a:pPr marL="228600" indent="-228600">
              <a:buFont typeface="+mj-lt"/>
              <a:buAutoNum type="arabicPeriod"/>
            </a:pPr>
            <a:r>
              <a:rPr lang="en-US" sz="1100" b="1" kern="1200" dirty="0" smtClean="0">
                <a:solidFill>
                  <a:schemeClr val="tx1"/>
                </a:solidFill>
                <a:latin typeface="+mn-lt"/>
                <a:ea typeface="+mn-ea"/>
                <a:cs typeface="+mn-cs"/>
              </a:rPr>
              <a:t>Apply New Layout (Important): </a:t>
            </a:r>
            <a:r>
              <a:rPr lang="en-US" sz="1100" b="0" kern="1200" dirty="0" smtClean="0">
                <a:solidFill>
                  <a:schemeClr val="tx1"/>
                </a:solidFill>
                <a:latin typeface="+mn-lt"/>
                <a:ea typeface="+mn-ea"/>
                <a:cs typeface="+mn-cs"/>
              </a:rPr>
              <a:t>Click </a:t>
            </a:r>
            <a:r>
              <a:rPr lang="en-US" sz="1100" b="1" kern="1200" dirty="0" smtClean="0">
                <a:solidFill>
                  <a:schemeClr val="tx1"/>
                </a:solidFill>
                <a:latin typeface="+mn-lt"/>
                <a:ea typeface="+mn-ea"/>
                <a:cs typeface="+mn-cs"/>
              </a:rPr>
              <a:t>Layout</a:t>
            </a:r>
            <a:r>
              <a:rPr lang="en-US" sz="1100" b="0" kern="1200" dirty="0" smtClean="0">
                <a:solidFill>
                  <a:schemeClr val="tx1"/>
                </a:solidFill>
                <a:latin typeface="+mn-lt"/>
                <a:ea typeface="+mn-ea"/>
                <a:cs typeface="+mn-cs"/>
              </a:rPr>
              <a:t> from the </a:t>
            </a:r>
            <a:r>
              <a:rPr lang="en-US" sz="1100" b="1" kern="1200" dirty="0" smtClean="0">
                <a:solidFill>
                  <a:schemeClr val="tx1"/>
                </a:solidFill>
                <a:latin typeface="+mn-lt"/>
                <a:ea typeface="+mn-ea"/>
                <a:cs typeface="+mn-cs"/>
              </a:rPr>
              <a:t>Home</a:t>
            </a:r>
            <a:r>
              <a:rPr lang="en-US" sz="1100" b="0" kern="1200" dirty="0" smtClean="0">
                <a:solidFill>
                  <a:schemeClr val="tx1"/>
                </a:solidFill>
                <a:latin typeface="+mn-lt"/>
                <a:ea typeface="+mn-ea"/>
                <a:cs typeface="+mn-cs"/>
              </a:rPr>
              <a:t> tab's </a:t>
            </a:r>
            <a:r>
              <a:rPr lang="en-US" sz="1100" b="1" kern="1200" dirty="0" smtClean="0">
                <a:solidFill>
                  <a:schemeClr val="tx1"/>
                </a:solidFill>
                <a:latin typeface="+mn-lt"/>
                <a:ea typeface="+mn-ea"/>
                <a:cs typeface="+mn-cs"/>
              </a:rPr>
              <a:t>Slides</a:t>
            </a:r>
            <a:r>
              <a:rPr lang="en-US" sz="1100" b="0" kern="1200" dirty="0" smtClean="0">
                <a:solidFill>
                  <a:schemeClr val="tx1"/>
                </a:solidFill>
                <a:latin typeface="+mn-lt"/>
                <a:ea typeface="+mn-ea"/>
                <a:cs typeface="+mn-cs"/>
              </a:rPr>
              <a:t> group, and click the slide containing the desired layout from the layout gallery. </a:t>
            </a:r>
          </a:p>
          <a:p>
            <a:pPr marL="228600" indent="-228600">
              <a:buFont typeface="+mj-lt"/>
              <a:buAutoNum type="arabicPeriod"/>
            </a:pPr>
            <a:r>
              <a:rPr lang="en-US" sz="1100" b="0" kern="1200" dirty="0" smtClean="0">
                <a:solidFill>
                  <a:schemeClr val="tx1"/>
                </a:solidFill>
                <a:latin typeface="+mn-lt"/>
                <a:ea typeface="+mn-ea"/>
                <a:cs typeface="+mn-cs"/>
              </a:rPr>
              <a:t>Delete any unwanted slides or duplicates.</a:t>
            </a:r>
            <a:endParaRPr lang="en-US" baseline="0" dirty="0" smtClean="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248517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10</a:t>
            </a:fld>
            <a:endParaRPr lang="en-US" dirty="0">
              <a:solidFill>
                <a:srgbClr val="5F5F5F"/>
              </a:solidFill>
            </a:endParaRPr>
          </a:p>
        </p:txBody>
      </p:sp>
    </p:spTree>
    <p:extLst>
      <p:ext uri="{BB962C8B-B14F-4D97-AF65-F5344CB8AC3E}">
        <p14:creationId xmlns:p14="http://schemas.microsoft.com/office/powerpoint/2010/main" val="1964798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11</a:t>
            </a:fld>
            <a:endParaRPr lang="en-US" dirty="0"/>
          </a:p>
        </p:txBody>
      </p:sp>
    </p:spTree>
    <p:extLst>
      <p:ext uri="{BB962C8B-B14F-4D97-AF65-F5344CB8AC3E}">
        <p14:creationId xmlns:p14="http://schemas.microsoft.com/office/powerpoint/2010/main" val="294559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13</a:t>
            </a:fld>
            <a:endParaRPr lang="en-US" dirty="0"/>
          </a:p>
        </p:txBody>
      </p:sp>
    </p:spTree>
    <p:extLst>
      <p:ext uri="{BB962C8B-B14F-4D97-AF65-F5344CB8AC3E}">
        <p14:creationId xmlns:p14="http://schemas.microsoft.com/office/powerpoint/2010/main" val="333357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14</a:t>
            </a:fld>
            <a:endParaRPr lang="en-US" dirty="0">
              <a:solidFill>
                <a:srgbClr val="5F5F5F"/>
              </a:solidFill>
            </a:endParaRPr>
          </a:p>
        </p:txBody>
      </p:sp>
    </p:spTree>
    <p:extLst>
      <p:ext uri="{BB962C8B-B14F-4D97-AF65-F5344CB8AC3E}">
        <p14:creationId xmlns:p14="http://schemas.microsoft.com/office/powerpoint/2010/main" val="360984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15</a:t>
            </a:fld>
            <a:endParaRPr lang="en-US" dirty="0">
              <a:solidFill>
                <a:srgbClr val="5F5F5F"/>
              </a:solidFill>
            </a:endParaRPr>
          </a:p>
        </p:txBody>
      </p:sp>
    </p:spTree>
    <p:extLst>
      <p:ext uri="{BB962C8B-B14F-4D97-AF65-F5344CB8AC3E}">
        <p14:creationId xmlns:p14="http://schemas.microsoft.com/office/powerpoint/2010/main" val="2835467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16</a:t>
            </a:fld>
            <a:endParaRPr lang="en-US" dirty="0">
              <a:solidFill>
                <a:srgbClr val="5F5F5F"/>
              </a:solidFill>
            </a:endParaRPr>
          </a:p>
        </p:txBody>
      </p:sp>
    </p:spTree>
    <p:extLst>
      <p:ext uri="{BB962C8B-B14F-4D97-AF65-F5344CB8AC3E}">
        <p14:creationId xmlns:p14="http://schemas.microsoft.com/office/powerpoint/2010/main" val="98293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17</a:t>
            </a:fld>
            <a:endParaRPr lang="en-US" dirty="0">
              <a:solidFill>
                <a:srgbClr val="5F5F5F"/>
              </a:solidFill>
            </a:endParaRPr>
          </a:p>
        </p:txBody>
      </p:sp>
    </p:spTree>
    <p:extLst>
      <p:ext uri="{BB962C8B-B14F-4D97-AF65-F5344CB8AC3E}">
        <p14:creationId xmlns:p14="http://schemas.microsoft.com/office/powerpoint/2010/main" val="3348662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18</a:t>
            </a:fld>
            <a:endParaRPr lang="en-US" dirty="0">
              <a:solidFill>
                <a:srgbClr val="5F5F5F"/>
              </a:solidFill>
            </a:endParaRPr>
          </a:p>
        </p:txBody>
      </p:sp>
    </p:spTree>
    <p:extLst>
      <p:ext uri="{BB962C8B-B14F-4D97-AF65-F5344CB8AC3E}">
        <p14:creationId xmlns:p14="http://schemas.microsoft.com/office/powerpoint/2010/main" val="13015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19</a:t>
            </a:fld>
            <a:endParaRPr lang="en-US" dirty="0">
              <a:solidFill>
                <a:srgbClr val="5F5F5F"/>
              </a:solidFill>
            </a:endParaRPr>
          </a:p>
        </p:txBody>
      </p:sp>
    </p:spTree>
    <p:extLst>
      <p:ext uri="{BB962C8B-B14F-4D97-AF65-F5344CB8AC3E}">
        <p14:creationId xmlns:p14="http://schemas.microsoft.com/office/powerpoint/2010/main" val="4161978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20</a:t>
            </a:fld>
            <a:endParaRPr lang="en-US" dirty="0">
              <a:solidFill>
                <a:srgbClr val="5F5F5F"/>
              </a:solidFill>
            </a:endParaRPr>
          </a:p>
        </p:txBody>
      </p:sp>
    </p:spTree>
    <p:extLst>
      <p:ext uri="{BB962C8B-B14F-4D97-AF65-F5344CB8AC3E}">
        <p14:creationId xmlns:p14="http://schemas.microsoft.com/office/powerpoint/2010/main" val="181427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a:t>
            </a:r>
            <a:r>
              <a:rPr lang="en-US" baseline="0" dirty="0" smtClean="0"/>
              <a:t> is a </a:t>
            </a:r>
            <a:r>
              <a:rPr lang="en-US" b="1" baseline="0" dirty="0" smtClean="0"/>
              <a:t>Safe Harbor Front </a:t>
            </a:r>
            <a:r>
              <a:rPr lang="en-US" baseline="0" dirty="0" smtClean="0"/>
              <a:t>slide, one of two Safe Harbor Statement slides included in this template. </a:t>
            </a:r>
          </a:p>
          <a:p>
            <a:endParaRPr lang="en-US" baseline="0" dirty="0" smtClean="0"/>
          </a:p>
          <a:p>
            <a:r>
              <a:rPr lang="en-US" dirty="0" smtClean="0"/>
              <a:t>One of the Safe Harbor slides must be used if your presentation covers material affected by Oracle’s Revenue Recognition Policy </a:t>
            </a:r>
          </a:p>
          <a:p>
            <a:endParaRPr lang="en-US" dirty="0" smtClean="0"/>
          </a:p>
          <a:p>
            <a:r>
              <a:rPr lang="en-US" dirty="0" smtClean="0"/>
              <a:t>To learn more about this policy, e-mail: </a:t>
            </a:r>
            <a:r>
              <a:rPr lang="en-US" dirty="0" smtClean="0">
                <a:hlinkClick r:id="rId3"/>
              </a:rPr>
              <a:t>Revrec-americasiebc_us@oracle.com </a:t>
            </a:r>
            <a:endParaRPr lang="en-US" dirty="0" smtClean="0"/>
          </a:p>
          <a:p>
            <a:endParaRPr lang="en-US" dirty="0" smtClean="0"/>
          </a:p>
          <a:p>
            <a:r>
              <a:rPr lang="en-US" sz="1100" kern="1200" dirty="0" smtClean="0">
                <a:solidFill>
                  <a:schemeClr val="tx1"/>
                </a:solidFill>
                <a:latin typeface="+mn-lt"/>
                <a:ea typeface="+mn-ea"/>
                <a:cs typeface="+mn-cs"/>
              </a:rPr>
              <a:t>For internal communication, Safe Harbor Statements are not required. However, there is an applicable disclaimer (Exhibit E) that should be used, found in the Oracle Revenue Recognition Policy for Future Product Communications. Copy and paste this link into a web browser, to find out more information.  </a:t>
            </a:r>
          </a:p>
          <a:p>
            <a:endParaRPr lang="en-US" sz="1100" kern="1200" dirty="0" smtClean="0">
              <a:solidFill>
                <a:schemeClr val="tx1"/>
              </a:solidFill>
              <a:latin typeface="+mn-lt"/>
              <a:ea typeface="+mn-ea"/>
              <a:cs typeface="+mn-cs"/>
            </a:endParaRPr>
          </a:p>
          <a:p>
            <a:r>
              <a:rPr lang="en-US" sz="1100" u="sng" kern="1200" dirty="0" smtClean="0">
                <a:solidFill>
                  <a:schemeClr val="tx1"/>
                </a:solidFill>
                <a:latin typeface="+mn-lt"/>
                <a:ea typeface="+mn-ea"/>
                <a:cs typeface="+mn-cs"/>
                <a:hlinkClick r:id="rId4"/>
              </a:rPr>
              <a:t>http://my.oracle.com/site/fin/gfo/GlobalProcesses/cnt452504.pdf</a:t>
            </a:r>
            <a:endParaRPr lang="en-US" sz="1100" u="sng" kern="1200" dirty="0" smtClean="0">
              <a:solidFill>
                <a:schemeClr val="tx1"/>
              </a:solidFill>
              <a:latin typeface="+mn-lt"/>
              <a:ea typeface="+mn-ea"/>
              <a:cs typeface="+mn-cs"/>
            </a:endParaRPr>
          </a:p>
          <a:p>
            <a:endParaRPr lang="en-US" sz="1100"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1100" kern="1200" dirty="0" smtClean="0">
                <a:solidFill>
                  <a:schemeClr val="tx1"/>
                </a:solidFill>
                <a:latin typeface="+mn-lt"/>
                <a:ea typeface="+mn-ea"/>
                <a:cs typeface="+mn-cs"/>
              </a:rPr>
              <a:t>For all external communications such as press release, roadmaps, PowerPoint presentations, Safe Harbor Statements are required. You can refer to the link mentioned above to find out additional information/disclaimers required depending on your audience.</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dirty="0"/>
          </a:p>
        </p:txBody>
      </p:sp>
    </p:spTree>
    <p:extLst>
      <p:ext uri="{BB962C8B-B14F-4D97-AF65-F5344CB8AC3E}">
        <p14:creationId xmlns:p14="http://schemas.microsoft.com/office/powerpoint/2010/main" val="402397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21</a:t>
            </a:fld>
            <a:endParaRPr lang="en-US" dirty="0">
              <a:solidFill>
                <a:srgbClr val="5F5F5F"/>
              </a:solidFill>
            </a:endParaRPr>
          </a:p>
        </p:txBody>
      </p:sp>
    </p:spTree>
    <p:extLst>
      <p:ext uri="{BB962C8B-B14F-4D97-AF65-F5344CB8AC3E}">
        <p14:creationId xmlns:p14="http://schemas.microsoft.com/office/powerpoint/2010/main" val="2964918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22</a:t>
            </a:fld>
            <a:endParaRPr lang="en-US" dirty="0">
              <a:solidFill>
                <a:srgbClr val="5F5F5F"/>
              </a:solidFill>
            </a:endParaRPr>
          </a:p>
        </p:txBody>
      </p:sp>
    </p:spTree>
    <p:extLst>
      <p:ext uri="{BB962C8B-B14F-4D97-AF65-F5344CB8AC3E}">
        <p14:creationId xmlns:p14="http://schemas.microsoft.com/office/powerpoint/2010/main" val="2784553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23</a:t>
            </a:fld>
            <a:endParaRPr lang="en-US" dirty="0">
              <a:solidFill>
                <a:srgbClr val="5F5F5F"/>
              </a:solidFill>
            </a:endParaRPr>
          </a:p>
        </p:txBody>
      </p:sp>
    </p:spTree>
    <p:extLst>
      <p:ext uri="{BB962C8B-B14F-4D97-AF65-F5344CB8AC3E}">
        <p14:creationId xmlns:p14="http://schemas.microsoft.com/office/powerpoint/2010/main" val="4014168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24</a:t>
            </a:fld>
            <a:endParaRPr lang="en-US" dirty="0">
              <a:solidFill>
                <a:srgbClr val="5F5F5F"/>
              </a:solidFill>
            </a:endParaRPr>
          </a:p>
        </p:txBody>
      </p:sp>
    </p:spTree>
    <p:extLst>
      <p:ext uri="{BB962C8B-B14F-4D97-AF65-F5344CB8AC3E}">
        <p14:creationId xmlns:p14="http://schemas.microsoft.com/office/powerpoint/2010/main" val="4246317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25</a:t>
            </a:fld>
            <a:endParaRPr lang="en-US" dirty="0"/>
          </a:p>
        </p:txBody>
      </p:sp>
    </p:spTree>
    <p:extLst>
      <p:ext uri="{BB962C8B-B14F-4D97-AF65-F5344CB8AC3E}">
        <p14:creationId xmlns:p14="http://schemas.microsoft.com/office/powerpoint/2010/main" val="4016303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26</a:t>
            </a:fld>
            <a:endParaRPr lang="en-US" dirty="0">
              <a:solidFill>
                <a:srgbClr val="5F5F5F"/>
              </a:solidFill>
            </a:endParaRPr>
          </a:p>
        </p:txBody>
      </p:sp>
    </p:spTree>
    <p:extLst>
      <p:ext uri="{BB962C8B-B14F-4D97-AF65-F5344CB8AC3E}">
        <p14:creationId xmlns:p14="http://schemas.microsoft.com/office/powerpoint/2010/main" val="1835469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92500" lnSpcReduction="10000"/>
          </a:bodyPr>
          <a:lstStyle/>
          <a:p>
            <a:r>
              <a:rPr lang="en-US" dirty="0" smtClean="0"/>
              <a:t>This is a </a:t>
            </a:r>
            <a:r>
              <a:rPr lang="en-US" b="1" dirty="0" smtClean="0"/>
              <a:t>Title Slide with Picture </a:t>
            </a:r>
            <a:r>
              <a:rPr lang="en-US" b="0" dirty="0" smtClean="0"/>
              <a:t>slide</a:t>
            </a:r>
            <a:r>
              <a:rPr lang="en-US" b="1" dirty="0" smtClean="0"/>
              <a:t> </a:t>
            </a:r>
            <a:r>
              <a:rPr lang="en-US" baseline="0" dirty="0" smtClean="0"/>
              <a:t>ideal for including a picture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a:p>
            <a:pPr marL="0" indent="0">
              <a:buNone/>
            </a:pPr>
            <a:endParaRPr lang="en-US" baseline="0" dirty="0" smtClean="0"/>
          </a:p>
          <a:p>
            <a:pPr marL="0" indent="0">
              <a:buNone/>
            </a:pPr>
            <a:r>
              <a:rPr lang="en-US" sz="1100" b="0" kern="1200" dirty="0" smtClean="0">
                <a:solidFill>
                  <a:schemeClr val="tx1"/>
                </a:solidFill>
                <a:latin typeface="+mn-lt"/>
                <a:ea typeface="+mn-ea"/>
                <a:cs typeface="+mn-cs"/>
              </a:rPr>
              <a:t>To </a:t>
            </a:r>
            <a:r>
              <a:rPr lang="en-US" sz="1100" b="1" kern="1200" dirty="0" smtClean="0">
                <a:solidFill>
                  <a:schemeClr val="tx1"/>
                </a:solidFill>
                <a:latin typeface="+mn-lt"/>
                <a:ea typeface="+mn-ea"/>
                <a:cs typeface="+mn-cs"/>
              </a:rPr>
              <a:t>copy the Customized Background </a:t>
            </a:r>
            <a:r>
              <a:rPr lang="en-US" sz="1100" b="0" kern="1200" dirty="0" smtClean="0">
                <a:solidFill>
                  <a:schemeClr val="tx1"/>
                </a:solidFill>
                <a:latin typeface="+mn-lt"/>
                <a:ea typeface="+mn-ea"/>
                <a:cs typeface="+mn-cs"/>
              </a:rPr>
              <a:t>from Another Presentation on </a:t>
            </a:r>
            <a:r>
              <a:rPr lang="en-US" sz="1100" b="1" kern="1200" dirty="0" smtClean="0">
                <a:solidFill>
                  <a:schemeClr val="tx1"/>
                </a:solidFill>
                <a:latin typeface="+mn-lt"/>
                <a:ea typeface="+mn-ea"/>
                <a:cs typeface="+mn-cs"/>
              </a:rPr>
              <a:t>PC</a:t>
            </a:r>
            <a:endParaRPr lang="en-US" sz="1100" b="0" kern="1200" dirty="0" smtClean="0">
              <a:solidFill>
                <a:schemeClr val="tx1"/>
              </a:solidFill>
              <a:latin typeface="+mn-lt"/>
              <a:ea typeface="+mn-ea"/>
              <a:cs typeface="+mn-cs"/>
            </a:endParaRPr>
          </a:p>
          <a:p>
            <a:pPr marL="228600" indent="-228600">
              <a:buFont typeface="+mj-lt"/>
              <a:buAutoNum type="arabicPeriod"/>
            </a:pPr>
            <a:r>
              <a:rPr lang="en-US" sz="1100" b="0" kern="1200" dirty="0" smtClean="0">
                <a:solidFill>
                  <a:schemeClr val="tx1"/>
                </a:solidFill>
                <a:latin typeface="+mn-lt"/>
                <a:ea typeface="+mn-ea"/>
                <a:cs typeface="+mn-cs"/>
              </a:rPr>
              <a:t>Click </a:t>
            </a:r>
            <a:r>
              <a:rPr lang="en-US" sz="1100" b="1" kern="1200" dirty="0" smtClean="0">
                <a:solidFill>
                  <a:schemeClr val="tx1"/>
                </a:solidFill>
                <a:latin typeface="+mn-lt"/>
                <a:ea typeface="+mn-ea"/>
                <a:cs typeface="+mn-cs"/>
              </a:rPr>
              <a:t>New Slide</a:t>
            </a:r>
            <a:r>
              <a:rPr lang="en-US" sz="1100" b="0" kern="1200" dirty="0" smtClean="0">
                <a:solidFill>
                  <a:schemeClr val="tx1"/>
                </a:solidFill>
                <a:latin typeface="+mn-lt"/>
                <a:ea typeface="+mn-ea"/>
                <a:cs typeface="+mn-cs"/>
              </a:rPr>
              <a:t> from the </a:t>
            </a:r>
            <a:r>
              <a:rPr lang="en-US" sz="1100" b="1" kern="1200" dirty="0" smtClean="0">
                <a:solidFill>
                  <a:schemeClr val="tx1"/>
                </a:solidFill>
                <a:latin typeface="+mn-lt"/>
                <a:ea typeface="+mn-ea"/>
                <a:cs typeface="+mn-cs"/>
              </a:rPr>
              <a:t>Home</a:t>
            </a:r>
            <a:r>
              <a:rPr lang="en-US" sz="1100" b="0" kern="1200" dirty="0" smtClean="0">
                <a:solidFill>
                  <a:schemeClr val="tx1"/>
                </a:solidFill>
                <a:latin typeface="+mn-lt"/>
                <a:ea typeface="+mn-ea"/>
                <a:cs typeface="+mn-cs"/>
              </a:rPr>
              <a:t> tab's </a:t>
            </a:r>
            <a:r>
              <a:rPr lang="en-US" sz="1100" b="1" kern="1200" dirty="0" smtClean="0">
                <a:solidFill>
                  <a:schemeClr val="tx1"/>
                </a:solidFill>
                <a:latin typeface="+mn-lt"/>
                <a:ea typeface="+mn-ea"/>
                <a:cs typeface="+mn-cs"/>
              </a:rPr>
              <a:t>Slides</a:t>
            </a:r>
            <a:r>
              <a:rPr lang="en-US" sz="1100" b="0" kern="1200" dirty="0" smtClean="0">
                <a:solidFill>
                  <a:schemeClr val="tx1"/>
                </a:solidFill>
                <a:latin typeface="+mn-lt"/>
                <a:ea typeface="+mn-ea"/>
                <a:cs typeface="+mn-cs"/>
              </a:rPr>
              <a:t> group and select </a:t>
            </a:r>
            <a:r>
              <a:rPr lang="en-US" sz="1100" b="1" kern="1200" dirty="0" smtClean="0">
                <a:solidFill>
                  <a:schemeClr val="tx1"/>
                </a:solidFill>
                <a:latin typeface="+mn-lt"/>
                <a:ea typeface="+mn-ea"/>
                <a:cs typeface="+mn-cs"/>
              </a:rPr>
              <a:t>Reuse Slides</a:t>
            </a:r>
            <a:r>
              <a:rPr lang="en-US" sz="1100" b="0" kern="1200" dirty="0" smtClean="0">
                <a:solidFill>
                  <a:schemeClr val="tx1"/>
                </a:solidFill>
                <a:latin typeface="+mn-lt"/>
                <a:ea typeface="+mn-ea"/>
                <a:cs typeface="+mn-cs"/>
              </a:rPr>
              <a:t>.</a:t>
            </a:r>
          </a:p>
          <a:p>
            <a:pPr marL="228600" indent="-228600">
              <a:buFont typeface="+mj-lt"/>
              <a:buAutoNum type="arabicPeriod"/>
            </a:pPr>
            <a:r>
              <a:rPr lang="en-US" sz="1100" b="0" kern="1200" dirty="0" smtClean="0">
                <a:solidFill>
                  <a:schemeClr val="tx1"/>
                </a:solidFill>
                <a:latin typeface="+mn-lt"/>
                <a:ea typeface="+mn-ea"/>
                <a:cs typeface="+mn-cs"/>
              </a:rPr>
              <a:t>Click </a:t>
            </a:r>
            <a:r>
              <a:rPr lang="en-US" sz="1100" b="1" kern="1200" dirty="0" smtClean="0">
                <a:solidFill>
                  <a:schemeClr val="tx1"/>
                </a:solidFill>
                <a:latin typeface="+mn-lt"/>
                <a:ea typeface="+mn-ea"/>
                <a:cs typeface="+mn-cs"/>
              </a:rPr>
              <a:t>Browse</a:t>
            </a:r>
            <a:r>
              <a:rPr lang="en-US" sz="1100" b="0" kern="1200" dirty="0" smtClean="0">
                <a:solidFill>
                  <a:schemeClr val="tx1"/>
                </a:solidFill>
                <a:latin typeface="+mn-lt"/>
                <a:ea typeface="+mn-ea"/>
                <a:cs typeface="+mn-cs"/>
              </a:rPr>
              <a:t> in the </a:t>
            </a:r>
            <a:r>
              <a:rPr lang="en-US" sz="1100" b="1" kern="1200" dirty="0" smtClean="0">
                <a:solidFill>
                  <a:schemeClr val="tx1"/>
                </a:solidFill>
                <a:latin typeface="+mn-lt"/>
                <a:ea typeface="+mn-ea"/>
                <a:cs typeface="+mn-cs"/>
              </a:rPr>
              <a:t>Reuse Slides </a:t>
            </a:r>
            <a:r>
              <a:rPr lang="en-US" sz="1100" b="0" kern="1200" dirty="0" smtClean="0">
                <a:solidFill>
                  <a:schemeClr val="tx1"/>
                </a:solidFill>
                <a:latin typeface="+mn-lt"/>
                <a:ea typeface="+mn-ea"/>
                <a:cs typeface="+mn-cs"/>
              </a:rPr>
              <a:t>panel and select </a:t>
            </a:r>
            <a:r>
              <a:rPr lang="en-US" sz="1100" b="1" kern="1200" dirty="0" smtClean="0">
                <a:solidFill>
                  <a:schemeClr val="tx1"/>
                </a:solidFill>
                <a:latin typeface="+mn-lt"/>
                <a:ea typeface="+mn-ea"/>
                <a:cs typeface="+mn-cs"/>
              </a:rPr>
              <a:t>Browse Files</a:t>
            </a:r>
            <a:r>
              <a:rPr lang="en-US" sz="1100" b="0" kern="1200" dirty="0" smtClean="0">
                <a:solidFill>
                  <a:schemeClr val="tx1"/>
                </a:solidFill>
                <a:latin typeface="+mn-lt"/>
                <a:ea typeface="+mn-ea"/>
                <a:cs typeface="+mn-cs"/>
              </a:rPr>
              <a:t>. Double-click the PowerPoint presentation that contains the background you wish to copy.</a:t>
            </a:r>
          </a:p>
          <a:p>
            <a:pPr marL="228600" indent="-228600">
              <a:buFont typeface="+mj-lt"/>
              <a:buAutoNum type="arabicPeriod"/>
            </a:pPr>
            <a:r>
              <a:rPr lang="en-US" sz="1100" b="0" kern="1200" dirty="0" smtClean="0">
                <a:solidFill>
                  <a:schemeClr val="tx1"/>
                </a:solidFill>
                <a:latin typeface="+mn-lt"/>
                <a:ea typeface="+mn-ea"/>
                <a:cs typeface="+mn-cs"/>
              </a:rPr>
              <a:t>Check</a:t>
            </a:r>
            <a:r>
              <a:rPr lang="en-US" sz="1100" b="0"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Keep Source Formatting</a:t>
            </a:r>
            <a:r>
              <a:rPr lang="en-US" sz="1100" b="0" kern="1200" dirty="0" smtClean="0">
                <a:solidFill>
                  <a:schemeClr val="tx1"/>
                </a:solidFill>
                <a:latin typeface="+mn-lt"/>
                <a:ea typeface="+mn-ea"/>
                <a:cs typeface="+mn-cs"/>
              </a:rPr>
              <a:t> and click the slide that contains the background you want.</a:t>
            </a:r>
          </a:p>
          <a:p>
            <a:pPr marL="228600" indent="-228600">
              <a:buFont typeface="+mj-lt"/>
              <a:buAutoNum type="arabicPeriod"/>
            </a:pPr>
            <a:r>
              <a:rPr lang="en-US" sz="1100" b="0" kern="1200" dirty="0" smtClean="0">
                <a:solidFill>
                  <a:schemeClr val="tx1"/>
                </a:solidFill>
                <a:latin typeface="+mn-lt"/>
                <a:ea typeface="+mn-ea"/>
                <a:cs typeface="+mn-cs"/>
              </a:rPr>
              <a:t>Click the left-hand slide preview to which you wish to apply the new master layout. </a:t>
            </a:r>
          </a:p>
          <a:p>
            <a:pPr marL="228600" indent="-228600">
              <a:buFont typeface="+mj-lt"/>
              <a:buAutoNum type="arabicPeriod"/>
            </a:pPr>
            <a:r>
              <a:rPr lang="en-US" sz="1100" b="1" kern="1200" dirty="0" smtClean="0">
                <a:solidFill>
                  <a:schemeClr val="tx1"/>
                </a:solidFill>
                <a:latin typeface="+mn-lt"/>
                <a:ea typeface="+mn-ea"/>
                <a:cs typeface="+mn-cs"/>
              </a:rPr>
              <a:t>Apply New Layout (Important): Right-click</a:t>
            </a:r>
            <a:r>
              <a:rPr lang="en-US" sz="1100" b="0" kern="1200" dirty="0" smtClean="0">
                <a:solidFill>
                  <a:schemeClr val="tx1"/>
                </a:solidFill>
                <a:latin typeface="+mn-lt"/>
                <a:ea typeface="+mn-ea"/>
                <a:cs typeface="+mn-cs"/>
              </a:rPr>
              <a:t> any selected slide, point to </a:t>
            </a:r>
            <a:r>
              <a:rPr lang="en-US" sz="1100" b="1" kern="1200" dirty="0" smtClean="0">
                <a:solidFill>
                  <a:schemeClr val="tx1"/>
                </a:solidFill>
                <a:latin typeface="+mn-lt"/>
                <a:ea typeface="+mn-ea"/>
                <a:cs typeface="+mn-cs"/>
              </a:rPr>
              <a:t>Layout</a:t>
            </a:r>
            <a:r>
              <a:rPr lang="en-US" sz="1100" b="0" kern="1200" dirty="0" smtClean="0">
                <a:solidFill>
                  <a:schemeClr val="tx1"/>
                </a:solidFill>
                <a:latin typeface="+mn-lt"/>
                <a:ea typeface="+mn-ea"/>
                <a:cs typeface="+mn-cs"/>
              </a:rPr>
              <a:t>, and click the slide containing the desired layout from the layout gallery. </a:t>
            </a:r>
          </a:p>
          <a:p>
            <a:pPr marL="228600" indent="-228600">
              <a:buFont typeface="+mj-lt"/>
              <a:buAutoNum type="arabicPeriod"/>
            </a:pPr>
            <a:r>
              <a:rPr lang="en-US" sz="1100" b="0" kern="1200" dirty="0" smtClean="0">
                <a:solidFill>
                  <a:schemeClr val="tx1"/>
                </a:solidFill>
                <a:latin typeface="+mn-lt"/>
                <a:ea typeface="+mn-ea"/>
                <a:cs typeface="+mn-cs"/>
              </a:rPr>
              <a:t>Delete any unwanted slides or duplicates.</a:t>
            </a:r>
          </a:p>
          <a:p>
            <a:pPr marL="228600" indent="-228600">
              <a:buFont typeface="+mj-lt"/>
              <a:buAutoNum type="arabicPeriod"/>
            </a:pPr>
            <a:endParaRPr lang="en-US" sz="1100" b="0" kern="1200" dirty="0" smtClean="0">
              <a:solidFill>
                <a:schemeClr val="tx1"/>
              </a:solidFill>
              <a:latin typeface="+mn-lt"/>
              <a:ea typeface="+mn-ea"/>
              <a:cs typeface="+mn-cs"/>
            </a:endParaRPr>
          </a:p>
          <a:p>
            <a:pPr marL="0" indent="0">
              <a:buFont typeface="+mj-lt"/>
              <a:buNone/>
            </a:pPr>
            <a:r>
              <a:rPr lang="en-US" sz="1100" b="0" kern="1200" dirty="0" smtClean="0">
                <a:solidFill>
                  <a:schemeClr val="tx1"/>
                </a:solidFill>
                <a:latin typeface="+mn-lt"/>
                <a:ea typeface="+mn-ea"/>
                <a:cs typeface="+mn-cs"/>
              </a:rPr>
              <a:t>To </a:t>
            </a:r>
            <a:r>
              <a:rPr lang="en-US" sz="1100" b="1" kern="1200" dirty="0" smtClean="0">
                <a:solidFill>
                  <a:schemeClr val="tx1"/>
                </a:solidFill>
                <a:latin typeface="+mn-lt"/>
                <a:ea typeface="+mn-ea"/>
                <a:cs typeface="+mn-cs"/>
              </a:rPr>
              <a:t>copy the Customized Background</a:t>
            </a:r>
            <a:r>
              <a:rPr lang="en-US" sz="1100" b="0" kern="1200" dirty="0" smtClean="0">
                <a:solidFill>
                  <a:schemeClr val="tx1"/>
                </a:solidFill>
                <a:latin typeface="+mn-lt"/>
                <a:ea typeface="+mn-ea"/>
                <a:cs typeface="+mn-cs"/>
              </a:rPr>
              <a:t> from Another Presentation on </a:t>
            </a:r>
            <a:r>
              <a:rPr lang="en-US" sz="1100" b="1" kern="1200" dirty="0" smtClean="0">
                <a:solidFill>
                  <a:schemeClr val="tx1"/>
                </a:solidFill>
                <a:latin typeface="+mn-lt"/>
                <a:ea typeface="+mn-ea"/>
                <a:cs typeface="+mn-cs"/>
              </a:rPr>
              <a:t>Mac</a:t>
            </a:r>
          </a:p>
          <a:p>
            <a:pPr marL="228600" indent="-228600">
              <a:buFont typeface="+mj-lt"/>
              <a:buAutoNum type="arabicPeriod"/>
            </a:pPr>
            <a:r>
              <a:rPr lang="en-US" sz="1100" b="0" kern="1200" dirty="0" smtClean="0">
                <a:solidFill>
                  <a:schemeClr val="tx1"/>
                </a:solidFill>
                <a:latin typeface="+mn-lt"/>
                <a:ea typeface="+mn-ea"/>
                <a:cs typeface="+mn-cs"/>
              </a:rPr>
              <a:t>Click </a:t>
            </a:r>
            <a:r>
              <a:rPr lang="en-US" sz="1100" b="1" kern="1200" dirty="0" smtClean="0">
                <a:solidFill>
                  <a:schemeClr val="tx1"/>
                </a:solidFill>
                <a:latin typeface="+mn-lt"/>
                <a:ea typeface="+mn-ea"/>
                <a:cs typeface="+mn-cs"/>
              </a:rPr>
              <a:t>New Slide</a:t>
            </a:r>
            <a:r>
              <a:rPr lang="en-US" sz="1100" b="0" kern="1200" dirty="0" smtClean="0">
                <a:solidFill>
                  <a:schemeClr val="tx1"/>
                </a:solidFill>
                <a:latin typeface="+mn-lt"/>
                <a:ea typeface="+mn-ea"/>
                <a:cs typeface="+mn-cs"/>
              </a:rPr>
              <a:t> from the </a:t>
            </a:r>
            <a:r>
              <a:rPr lang="en-US" sz="1100" b="1" kern="1200" dirty="0" smtClean="0">
                <a:solidFill>
                  <a:schemeClr val="tx1"/>
                </a:solidFill>
                <a:latin typeface="+mn-lt"/>
                <a:ea typeface="+mn-ea"/>
                <a:cs typeface="+mn-cs"/>
              </a:rPr>
              <a:t>Home</a:t>
            </a:r>
            <a:r>
              <a:rPr lang="en-US" sz="1100" b="0" kern="1200" dirty="0" smtClean="0">
                <a:solidFill>
                  <a:schemeClr val="tx1"/>
                </a:solidFill>
                <a:latin typeface="+mn-lt"/>
                <a:ea typeface="+mn-ea"/>
                <a:cs typeface="+mn-cs"/>
              </a:rPr>
              <a:t> tab's </a:t>
            </a:r>
            <a:r>
              <a:rPr lang="en-US" sz="1100" b="1" kern="1200" dirty="0" smtClean="0">
                <a:solidFill>
                  <a:schemeClr val="tx1"/>
                </a:solidFill>
                <a:latin typeface="+mn-lt"/>
                <a:ea typeface="+mn-ea"/>
                <a:cs typeface="+mn-cs"/>
              </a:rPr>
              <a:t>Slides</a:t>
            </a:r>
            <a:r>
              <a:rPr lang="en-US" sz="1100" b="0" kern="1200" dirty="0" smtClean="0">
                <a:solidFill>
                  <a:schemeClr val="tx1"/>
                </a:solidFill>
                <a:latin typeface="+mn-lt"/>
                <a:ea typeface="+mn-ea"/>
                <a:cs typeface="+mn-cs"/>
              </a:rPr>
              <a:t> group and select </a:t>
            </a:r>
            <a:r>
              <a:rPr lang="en-US" sz="1100" b="1" kern="1200" dirty="0" smtClean="0">
                <a:solidFill>
                  <a:schemeClr val="tx1"/>
                </a:solidFill>
                <a:latin typeface="+mn-lt"/>
                <a:ea typeface="+mn-ea"/>
                <a:cs typeface="+mn-cs"/>
              </a:rPr>
              <a:t>Insert Slides from Other Presentation…</a:t>
            </a:r>
            <a:endParaRPr lang="en-US" sz="1100" b="0" kern="1200" dirty="0" smtClean="0">
              <a:solidFill>
                <a:schemeClr val="tx1"/>
              </a:solidFill>
              <a:latin typeface="+mn-lt"/>
              <a:ea typeface="+mn-ea"/>
              <a:cs typeface="+mn-cs"/>
            </a:endParaRPr>
          </a:p>
          <a:p>
            <a:pPr marL="228600" indent="-228600">
              <a:buFont typeface="+mj-lt"/>
              <a:buAutoNum type="arabicPeriod"/>
            </a:pPr>
            <a:r>
              <a:rPr lang="en-US" sz="1100" b="0" kern="1200" dirty="0" smtClean="0">
                <a:solidFill>
                  <a:schemeClr val="tx1"/>
                </a:solidFill>
                <a:latin typeface="+mn-lt"/>
                <a:ea typeface="+mn-ea"/>
                <a:cs typeface="+mn-cs"/>
              </a:rPr>
              <a:t>Navigate to the PowerPoint presentation file that contains the background you wish to copy. Double-click or press </a:t>
            </a:r>
            <a:r>
              <a:rPr lang="en-US" sz="1100" b="1" kern="1200" dirty="0" smtClean="0">
                <a:solidFill>
                  <a:schemeClr val="tx1"/>
                </a:solidFill>
                <a:latin typeface="+mn-lt"/>
                <a:ea typeface="+mn-ea"/>
                <a:cs typeface="+mn-cs"/>
              </a:rPr>
              <a:t>Insert. </a:t>
            </a:r>
            <a:r>
              <a:rPr lang="en-US" sz="1100" b="0" kern="1200" dirty="0" smtClean="0">
                <a:solidFill>
                  <a:schemeClr val="tx1"/>
                </a:solidFill>
                <a:latin typeface="+mn-lt"/>
                <a:ea typeface="+mn-ea"/>
                <a:cs typeface="+mn-cs"/>
              </a:rPr>
              <a:t>This prompts the </a:t>
            </a:r>
            <a:r>
              <a:rPr lang="en-US" sz="1100" b="1" kern="1200" dirty="0" smtClean="0">
                <a:solidFill>
                  <a:schemeClr val="tx1"/>
                </a:solidFill>
                <a:latin typeface="+mn-lt"/>
                <a:ea typeface="+mn-ea"/>
                <a:cs typeface="+mn-cs"/>
              </a:rPr>
              <a:t>Slide Finder</a:t>
            </a:r>
            <a:r>
              <a:rPr lang="en-US" sz="1100" b="0" kern="1200" dirty="0" smtClean="0">
                <a:solidFill>
                  <a:schemeClr val="tx1"/>
                </a:solidFill>
                <a:latin typeface="+mn-lt"/>
                <a:ea typeface="+mn-ea"/>
                <a:cs typeface="+mn-cs"/>
              </a:rPr>
              <a:t> dialogue box.</a:t>
            </a:r>
          </a:p>
          <a:p>
            <a:pPr marL="228600" indent="-228600">
              <a:buFont typeface="+mj-lt"/>
              <a:buAutoNum type="arabicPeriod"/>
            </a:pPr>
            <a:r>
              <a:rPr lang="en-US" sz="1100" b="0" kern="1200" dirty="0" smtClean="0">
                <a:solidFill>
                  <a:schemeClr val="tx1"/>
                </a:solidFill>
                <a:latin typeface="+mn-lt"/>
                <a:ea typeface="+mn-ea"/>
                <a:cs typeface="+mn-cs"/>
              </a:rPr>
              <a:t>Make sure </a:t>
            </a:r>
            <a:r>
              <a:rPr lang="en-US" sz="1100" b="1" kern="1200" dirty="0" smtClean="0">
                <a:solidFill>
                  <a:schemeClr val="tx1"/>
                </a:solidFill>
                <a:latin typeface="+mn-lt"/>
                <a:ea typeface="+mn-ea"/>
                <a:cs typeface="+mn-cs"/>
              </a:rPr>
              <a:t>Keep design of original slides</a:t>
            </a:r>
            <a:r>
              <a:rPr lang="en-US" sz="1100" b="0" kern="1200" dirty="0" smtClean="0">
                <a:solidFill>
                  <a:schemeClr val="tx1"/>
                </a:solidFill>
                <a:latin typeface="+mn-lt"/>
                <a:ea typeface="+mn-ea"/>
                <a:cs typeface="+mn-cs"/>
              </a:rPr>
              <a:t> is </a:t>
            </a:r>
            <a:r>
              <a:rPr lang="en-US" sz="1100" b="1" kern="1200" dirty="0" smtClean="0">
                <a:solidFill>
                  <a:schemeClr val="tx1"/>
                </a:solidFill>
                <a:latin typeface="+mn-lt"/>
                <a:ea typeface="+mn-ea"/>
                <a:cs typeface="+mn-cs"/>
              </a:rPr>
              <a:t>unchecked</a:t>
            </a:r>
            <a:r>
              <a:rPr lang="en-US" sz="1100" b="0" kern="1200" dirty="0" smtClean="0">
                <a:solidFill>
                  <a:schemeClr val="tx1"/>
                </a:solidFill>
                <a:latin typeface="+mn-lt"/>
                <a:ea typeface="+mn-ea"/>
                <a:cs typeface="+mn-cs"/>
              </a:rPr>
              <a:t> and click the slide(s) that contains the background you want. Hold Shift key to select multiple slides.</a:t>
            </a:r>
          </a:p>
          <a:p>
            <a:pPr marL="228600" indent="-228600">
              <a:buFont typeface="+mj-lt"/>
              <a:buAutoNum type="arabicPeriod"/>
            </a:pPr>
            <a:r>
              <a:rPr lang="en-US" sz="1100" b="0" kern="1200" dirty="0" smtClean="0">
                <a:solidFill>
                  <a:schemeClr val="tx1"/>
                </a:solidFill>
                <a:latin typeface="+mn-lt"/>
                <a:ea typeface="+mn-ea"/>
                <a:cs typeface="+mn-cs"/>
              </a:rPr>
              <a:t>Click the left-hand slide preview to which you wish to apply the new master layout. </a:t>
            </a:r>
          </a:p>
          <a:p>
            <a:pPr marL="228600" indent="-228600">
              <a:buFont typeface="+mj-lt"/>
              <a:buAutoNum type="arabicPeriod"/>
            </a:pPr>
            <a:r>
              <a:rPr lang="en-US" sz="1100" b="1" kern="1200" dirty="0" smtClean="0">
                <a:solidFill>
                  <a:schemeClr val="tx1"/>
                </a:solidFill>
                <a:latin typeface="+mn-lt"/>
                <a:ea typeface="+mn-ea"/>
                <a:cs typeface="+mn-cs"/>
              </a:rPr>
              <a:t>Apply New Layout (Important): </a:t>
            </a:r>
            <a:r>
              <a:rPr lang="en-US" sz="1100" b="0" kern="1200" dirty="0" smtClean="0">
                <a:solidFill>
                  <a:schemeClr val="tx1"/>
                </a:solidFill>
                <a:latin typeface="+mn-lt"/>
                <a:ea typeface="+mn-ea"/>
                <a:cs typeface="+mn-cs"/>
              </a:rPr>
              <a:t>Click </a:t>
            </a:r>
            <a:r>
              <a:rPr lang="en-US" sz="1100" b="1" kern="1200" dirty="0" smtClean="0">
                <a:solidFill>
                  <a:schemeClr val="tx1"/>
                </a:solidFill>
                <a:latin typeface="+mn-lt"/>
                <a:ea typeface="+mn-ea"/>
                <a:cs typeface="+mn-cs"/>
              </a:rPr>
              <a:t>Layout</a:t>
            </a:r>
            <a:r>
              <a:rPr lang="en-US" sz="1100" b="0" kern="1200" dirty="0" smtClean="0">
                <a:solidFill>
                  <a:schemeClr val="tx1"/>
                </a:solidFill>
                <a:latin typeface="+mn-lt"/>
                <a:ea typeface="+mn-ea"/>
                <a:cs typeface="+mn-cs"/>
              </a:rPr>
              <a:t> from the </a:t>
            </a:r>
            <a:r>
              <a:rPr lang="en-US" sz="1100" b="1" kern="1200" dirty="0" smtClean="0">
                <a:solidFill>
                  <a:schemeClr val="tx1"/>
                </a:solidFill>
                <a:latin typeface="+mn-lt"/>
                <a:ea typeface="+mn-ea"/>
                <a:cs typeface="+mn-cs"/>
              </a:rPr>
              <a:t>Home</a:t>
            </a:r>
            <a:r>
              <a:rPr lang="en-US" sz="1100" b="0" kern="1200" dirty="0" smtClean="0">
                <a:solidFill>
                  <a:schemeClr val="tx1"/>
                </a:solidFill>
                <a:latin typeface="+mn-lt"/>
                <a:ea typeface="+mn-ea"/>
                <a:cs typeface="+mn-cs"/>
              </a:rPr>
              <a:t> tab's </a:t>
            </a:r>
            <a:r>
              <a:rPr lang="en-US" sz="1100" b="1" kern="1200" dirty="0" smtClean="0">
                <a:solidFill>
                  <a:schemeClr val="tx1"/>
                </a:solidFill>
                <a:latin typeface="+mn-lt"/>
                <a:ea typeface="+mn-ea"/>
                <a:cs typeface="+mn-cs"/>
              </a:rPr>
              <a:t>Slides</a:t>
            </a:r>
            <a:r>
              <a:rPr lang="en-US" sz="1100" b="0" kern="1200" dirty="0" smtClean="0">
                <a:solidFill>
                  <a:schemeClr val="tx1"/>
                </a:solidFill>
                <a:latin typeface="+mn-lt"/>
                <a:ea typeface="+mn-ea"/>
                <a:cs typeface="+mn-cs"/>
              </a:rPr>
              <a:t> group, and click the slide containing the desired layout from the layout gallery. </a:t>
            </a:r>
          </a:p>
          <a:p>
            <a:pPr marL="228600" indent="-228600">
              <a:buFont typeface="+mj-lt"/>
              <a:buAutoNum type="arabicPeriod"/>
            </a:pPr>
            <a:r>
              <a:rPr lang="en-US" sz="1100" b="0" kern="1200" dirty="0" smtClean="0">
                <a:solidFill>
                  <a:schemeClr val="tx1"/>
                </a:solidFill>
                <a:latin typeface="+mn-lt"/>
                <a:ea typeface="+mn-ea"/>
                <a:cs typeface="+mn-cs"/>
              </a:rPr>
              <a:t>Delete any unwanted slides or duplicates.</a:t>
            </a:r>
            <a:endParaRPr lang="en-US" baseline="0" dirty="0" smtClean="0"/>
          </a:p>
        </p:txBody>
      </p:sp>
      <p:sp>
        <p:nvSpPr>
          <p:cNvPr id="4" name="Slide Number Placeholder 3"/>
          <p:cNvSpPr>
            <a:spLocks noGrp="1"/>
          </p:cNvSpPr>
          <p:nvPr>
            <p:ph type="sldNum" sz="quarter" idx="10"/>
          </p:nvPr>
        </p:nvSpPr>
        <p:spPr/>
        <p:txBody>
          <a:bodyPr/>
          <a:lstStyle/>
          <a:p>
            <a:fld id="{8C72D9AE-7182-4680-8F79-479C4181FF08}" type="slidenum">
              <a:rPr lang="en-US" smtClean="0"/>
              <a:pPr/>
              <a:t>28</a:t>
            </a:fld>
            <a:endParaRPr lang="en-US" dirty="0"/>
          </a:p>
        </p:txBody>
      </p:sp>
    </p:spTree>
    <p:extLst>
      <p:ext uri="{BB962C8B-B14F-4D97-AF65-F5344CB8AC3E}">
        <p14:creationId xmlns:p14="http://schemas.microsoft.com/office/powerpoint/2010/main" val="289227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209232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a:t>
            </a:fld>
            <a:endParaRPr lang="en-US" dirty="0"/>
          </a:p>
        </p:txBody>
      </p:sp>
    </p:spTree>
    <p:extLst>
      <p:ext uri="{BB962C8B-B14F-4D97-AF65-F5344CB8AC3E}">
        <p14:creationId xmlns:p14="http://schemas.microsoft.com/office/powerpoint/2010/main" val="218545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5</a:t>
            </a:fld>
            <a:endParaRPr lang="en-US" dirty="0">
              <a:solidFill>
                <a:srgbClr val="5F5F5F"/>
              </a:solidFill>
            </a:endParaRPr>
          </a:p>
        </p:txBody>
      </p:sp>
    </p:spTree>
    <p:extLst>
      <p:ext uri="{BB962C8B-B14F-4D97-AF65-F5344CB8AC3E}">
        <p14:creationId xmlns:p14="http://schemas.microsoft.com/office/powerpoint/2010/main" val="119116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6</a:t>
            </a:fld>
            <a:endParaRPr lang="en-US" dirty="0">
              <a:solidFill>
                <a:srgbClr val="5F5F5F"/>
              </a:solidFill>
            </a:endParaRPr>
          </a:p>
        </p:txBody>
      </p:sp>
    </p:spTree>
    <p:extLst>
      <p:ext uri="{BB962C8B-B14F-4D97-AF65-F5344CB8AC3E}">
        <p14:creationId xmlns:p14="http://schemas.microsoft.com/office/powerpoint/2010/main" val="3601565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7</a:t>
            </a:fld>
            <a:endParaRPr lang="en-US" dirty="0">
              <a:solidFill>
                <a:srgbClr val="5F5F5F"/>
              </a:solidFill>
            </a:endParaRPr>
          </a:p>
        </p:txBody>
      </p:sp>
    </p:spTree>
    <p:extLst>
      <p:ext uri="{BB962C8B-B14F-4D97-AF65-F5344CB8AC3E}">
        <p14:creationId xmlns:p14="http://schemas.microsoft.com/office/powerpoint/2010/main" val="423650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a:t>
            </a:fld>
            <a:endParaRPr lang="en-US" dirty="0"/>
          </a:p>
        </p:txBody>
      </p:sp>
    </p:spTree>
    <p:extLst>
      <p:ext uri="{BB962C8B-B14F-4D97-AF65-F5344CB8AC3E}">
        <p14:creationId xmlns:p14="http://schemas.microsoft.com/office/powerpoint/2010/main" val="3366457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9</a:t>
            </a:fld>
            <a:endParaRPr lang="en-US" dirty="0">
              <a:solidFill>
                <a:srgbClr val="5F5F5F"/>
              </a:solidFill>
            </a:endParaRPr>
          </a:p>
        </p:txBody>
      </p:sp>
    </p:spTree>
    <p:extLst>
      <p:ext uri="{BB962C8B-B14F-4D97-AF65-F5344CB8AC3E}">
        <p14:creationId xmlns:p14="http://schemas.microsoft.com/office/powerpoint/2010/main" val="1450472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DB0592DB-01ED-A44A-830D-2A57CD1AF06B}" type="datetime1">
              <a:rPr lang="en-US" smtClean="0"/>
              <a:t>3/10/2016</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smtClean="0"/>
              <a:t>Confidential – Oracle Internal/Restricted/Highly Restricted</a:t>
            </a:r>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smtClean="0">
                <a:solidFill>
                  <a:srgbClr val="5F5F5F"/>
                </a:solidFill>
              </a:rPr>
              <a:t>2016,</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9" name="Picture 8"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5E93B6AA-E2AA-5745-8131-720DFC68D31C}" type="datetime1">
              <a:rPr lang="en-US" smtClean="0"/>
              <a:t>3/10/2016</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smtClean="0"/>
              <a:t>Confidential – Oracle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smtClean="0">
                <a:solidFill>
                  <a:srgbClr val="5F5F5F"/>
                </a:solidFill>
              </a:rPr>
              <a:t>2016,</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16978-AAC9-904E-ABF1-80828AE7CA12}"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05984-D551-B648-83CC-28ABAB9E27F3}"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765FA284-DFBA-B546-A779-7827ED570E32}"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5CFA18C-E322-D848-90AE-048444F05653}"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D23F527-3A46-1444-AC47-E74332FAE46E}"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1F5459C-11CD-4246-BAA2-A0CD8B7930CF}"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B793641-39FE-9941-B493-4C6CA22258AD}"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E6E0838-3E10-424A-93AC-472DD16011EC}"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2A62B-A9A1-BD4B-8067-86DD35117CEE}"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fld id="{4D813C46-5AAA-0045-A784-1D6C400A7C04}" type="datetime1">
              <a:rPr lang="en-US" smtClean="0"/>
              <a:t>3/10/2016</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smtClean="0"/>
              <a:t>Confidential – Oracle Internal/Restricted/Highly Restricted</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smtClean="0">
                <a:solidFill>
                  <a:srgbClr val="5F5F5F"/>
                </a:solidFill>
              </a:rPr>
              <a:t>2016,</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0" name="Picture 9"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CFFFFBC-830B-BE48-A60F-3A3B7341FF90}" type="datetime1">
              <a:rPr lang="en-US" smtClean="0"/>
              <a:t>3/10/2016</a:t>
            </a:fld>
            <a:endParaRPr dirty="0"/>
          </a:p>
        </p:txBody>
      </p:sp>
      <p:sp>
        <p:nvSpPr>
          <p:cNvPr id="8" name="Footer Placeholder 7"/>
          <p:cNvSpPr>
            <a:spLocks noGrp="1"/>
          </p:cNvSpPr>
          <p:nvPr>
            <p:ph type="ftr" sz="quarter" idx="11"/>
          </p:nvPr>
        </p:nvSpPr>
        <p:spPr/>
        <p:txBody>
          <a:bodyPr/>
          <a:lstStyle/>
          <a:p>
            <a:r>
              <a:rPr lang="en-US" smtClean="0"/>
              <a:t>Confidential – Oracle Internal/Restricted/Highly Restricted</a:t>
            </a:r>
            <a:endParaRPr dirty="0"/>
          </a:p>
        </p:txBody>
      </p:sp>
      <p:sp>
        <p:nvSpPr>
          <p:cNvPr id="9" name="Slide Number Placeholder 8"/>
          <p:cNvSpPr>
            <a:spLocks noGrp="1"/>
          </p:cNvSpPr>
          <p:nvPr>
            <p:ph type="sldNum" sz="quarter" idx="12"/>
          </p:nvPr>
        </p:nvSpPr>
        <p:spPr/>
        <p:txBody>
          <a:bodyPr/>
          <a:lstStyle/>
          <a:p>
            <a:fld id="{C51EAA63-D034-42AE-91FA-B13B9518C7BE}" type="slidenum">
              <a:r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39A174-1ADF-1E48-B6DD-36515CA54732}" type="datetime1">
              <a:rPr lang="en-US" smtClean="0"/>
              <a:t>3/10/2016</a:t>
            </a:fld>
            <a:endParaRPr dirty="0"/>
          </a:p>
        </p:txBody>
      </p:sp>
      <p:sp>
        <p:nvSpPr>
          <p:cNvPr id="4" name="Footer Placeholder 3"/>
          <p:cNvSpPr>
            <a:spLocks noGrp="1"/>
          </p:cNvSpPr>
          <p:nvPr>
            <p:ph type="ftr" sz="quarter" idx="11"/>
          </p:nvPr>
        </p:nvSpPr>
        <p:spPr/>
        <p:txBody>
          <a:bodyPr/>
          <a:lstStyle/>
          <a:p>
            <a:r>
              <a:rPr lang="en-US" smtClean="0"/>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9DE5E5-CA66-5940-9D1C-9F6D8D7529FE}" type="datetime1">
              <a:rPr lang="en-US" smtClean="0"/>
              <a:t>3/10/2016</a:t>
            </a:fld>
            <a:endParaRPr dirty="0"/>
          </a:p>
        </p:txBody>
      </p:sp>
      <p:sp>
        <p:nvSpPr>
          <p:cNvPr id="4" name="Footer Placeholder 3"/>
          <p:cNvSpPr>
            <a:spLocks noGrp="1"/>
          </p:cNvSpPr>
          <p:nvPr>
            <p:ph type="ftr" sz="quarter" idx="11"/>
          </p:nvPr>
        </p:nvSpPr>
        <p:spPr/>
        <p:txBody>
          <a:bodyPr/>
          <a:lstStyle/>
          <a:p>
            <a:r>
              <a:rPr lang="en-US" smtClean="0"/>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9AFBF-606B-E543-8502-3BFA1F086CBC}" type="datetime1">
              <a:rPr lang="en-US" smtClean="0"/>
              <a:t>3/10/2016</a:t>
            </a:fld>
            <a:endParaRPr dirty="0"/>
          </a:p>
        </p:txBody>
      </p:sp>
      <p:sp>
        <p:nvSpPr>
          <p:cNvPr id="3" name="Footer Placeholder 2"/>
          <p:cNvSpPr>
            <a:spLocks noGrp="1"/>
          </p:cNvSpPr>
          <p:nvPr>
            <p:ph type="ftr" sz="quarter" idx="11"/>
          </p:nvPr>
        </p:nvSpPr>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0AF893-3E10-FD41-AEC9-8B3D0A4A1856}"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25C25-20DE-A84C-A42C-F77161DB4A96}"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EB4F4-FDFD-ED43-860C-BD557FEEC804}"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0CA68-5E1D-2648-A796-3AC679BBE128}"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DA38B655-5B37-774F-952B-2EF42A453626}"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E63E8679-970F-0E44-9FB8-4B88F38302EF}"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fld id="{28EA2FC9-FB8E-5643-A6BA-BB418325CE56}" type="datetime1">
              <a:rPr lang="en-US" smtClean="0"/>
              <a:t>3/10/2016</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smtClean="0"/>
              <a:t>Confidential – Oracle Internal/Restricted/Highly Restricted</a:t>
            </a:r>
            <a:endParaRPr lang="en-US" dirty="0"/>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smtClean="0">
                <a:solidFill>
                  <a:schemeClr val="tx1"/>
                </a:solidFill>
              </a:rPr>
              <a:t>2016,</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1" name="Picture 10"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8B482C15-144D-5047-A5F1-7D99D84BBFB0}"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F8E68280-77B5-7046-8002-0C2A6FF60231}" type="datetime1">
              <a:rPr lang="en-US" smtClean="0"/>
              <a:t>3/10/2016</a:t>
            </a:fld>
            <a:endParaRPr dirty="0"/>
          </a:p>
        </p:txBody>
      </p:sp>
      <p:sp>
        <p:nvSpPr>
          <p:cNvPr id="6" name="Footer Placeholder 5"/>
          <p:cNvSpPr>
            <a:spLocks noGrp="1"/>
          </p:cNvSpPr>
          <p:nvPr>
            <p:ph type="ftr" sz="quarter" idx="11"/>
          </p:nvPr>
        </p:nvSpPr>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9" name="Picture 18" descr="Photos, screen captures, graphics can be inserted in a white mobile phone and tablet" title="Android Smartphone and Tablet: Vertic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D061FBC3-B3BC-0343-8C44-083187317F83}" type="datetime1">
              <a:rPr lang="en-US" smtClean="0"/>
              <a:t>3/10/2016</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smtClean="0"/>
              <a:t>Confidential – Oracle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smtClean="0"/>
              <a:t>XX</a:t>
            </a:r>
            <a:endParaRPr lang="en-US" dirty="0"/>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smtClean="0">
                <a:solidFill>
                  <a:srgbClr val="5F5F5F"/>
                </a:solidFill>
              </a:rPr>
              <a:t>2016,</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3EDE-07F9-F543-A57F-B068A6C6C2E7}" type="datetime1">
              <a:rPr lang="en-US" smtClean="0"/>
              <a:t>3/10/2016</a:t>
            </a:fld>
            <a:endParaRPr dirty="0"/>
          </a:p>
        </p:txBody>
      </p:sp>
      <p:sp>
        <p:nvSpPr>
          <p:cNvPr id="3" name="Footer Placeholder 2"/>
          <p:cNvSpPr>
            <a:spLocks noGrp="1"/>
          </p:cNvSpPr>
          <p:nvPr>
            <p:ph type="ftr" sz="quarter" idx="11"/>
          </p:nvPr>
        </p:nvSpPr>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F0846-A068-BC48-8252-2B37F39F59F8}" type="datetime1">
              <a:rPr lang="en-US" smtClean="0"/>
              <a:t>3/10/2016</a:t>
            </a:fld>
            <a:endParaRPr dirty="0"/>
          </a:p>
        </p:txBody>
      </p:sp>
      <p:sp>
        <p:nvSpPr>
          <p:cNvPr id="3" name="Footer Placeholder 2"/>
          <p:cNvSpPr>
            <a:spLocks noGrp="1"/>
          </p:cNvSpPr>
          <p:nvPr>
            <p:ph type="ftr" sz="quarter" idx="11"/>
          </p:nvPr>
        </p:nvSpPr>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68BD323E-1AA8-9945-A9F0-CB54A017EE50}" type="datetime1">
              <a:rPr lang="en-US" smtClean="0"/>
              <a:t>3/10/2016</a:t>
            </a:fld>
            <a:endParaRPr dirty="0"/>
          </a:p>
        </p:txBody>
      </p:sp>
      <p:sp>
        <p:nvSpPr>
          <p:cNvPr id="3" name="Footer Placeholder 2"/>
          <p:cNvSpPr>
            <a:spLocks noGrp="1"/>
          </p:cNvSpPr>
          <p:nvPr>
            <p:ph type="ftr" sz="quarter" idx="11"/>
          </p:nvPr>
        </p:nvSpPr>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FD4AC-A98F-AB42-882B-C012365E1081}" type="datetime1">
              <a:rPr lang="en-US" smtClean="0"/>
              <a:t>3/10/2016</a:t>
            </a:fld>
            <a:endParaRPr lang="en-US"/>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lang="en-US"/>
          </a:p>
        </p:txBody>
      </p:sp>
      <p:sp>
        <p:nvSpPr>
          <p:cNvPr id="6" name="Slide Number Placeholder 5"/>
          <p:cNvSpPr>
            <a:spLocks noGrp="1"/>
          </p:cNvSpPr>
          <p:nvPr>
            <p:ph type="sldNum" sz="quarter" idx="12"/>
          </p:nvPr>
        </p:nvSpPr>
        <p:spPr/>
        <p:txBody>
          <a:bodyPr/>
          <a:lstStyle/>
          <a:p>
            <a:fld id="{D4EAF17A-378C-49D5-A479-C71FF9D7F1E7}" type="slidenum">
              <a:rPr lang="en-US" smtClean="0"/>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276A67-317E-FC4B-BB72-4636858DDF23}" type="datetime1">
              <a:rPr lang="en-US" smtClean="0"/>
              <a:t>3/10/2016</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FE9D4F83-0EF6-4A4D-9FC0-F03FA2077ACD}" type="datetime1">
              <a:rPr lang="en-US" smtClean="0"/>
              <a:t>3/10/2016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Confidential – Oracle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smtClean="0">
                <a:solidFill>
                  <a:schemeClr val="tx1"/>
                </a:solidFill>
              </a:rPr>
              <a:t>2016,</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5" name="Picture 14"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5190EDF2-7744-3443-B3CB-57655E386FA4}" type="datetime1">
              <a:rPr lang="en-US" smtClean="0"/>
              <a:t>3/10/2016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Confidential – Oracle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smtClean="0">
                <a:solidFill>
                  <a:schemeClr val="tx1"/>
                </a:solidFill>
              </a:rPr>
              <a:t>2016,</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8926090-F7DD-7C47-A7A5-57C7ADACE0E5}" type="datetime1">
              <a:rPr lang="en-US" smtClean="0"/>
              <a:t>3/10/2016</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996FA26-999E-144A-B9D6-0275E6EB9A15}" type="datetime1">
              <a:rPr lang="en-US" smtClean="0"/>
              <a:t>3/10/2016</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154D1DD-7A94-3A44-A2B9-66FA7B1686B1}" type="datetime1">
              <a:rPr lang="en-US" smtClean="0"/>
              <a:t>3/10/2016</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F7589B-9BD6-8B45-A3F1-2069890F0F33}" type="datetime1">
              <a:rPr lang="en-US" smtClean="0"/>
              <a:t>3/10/2016</a:t>
            </a:fld>
            <a:endParaRPr dirty="0"/>
          </a:p>
        </p:txBody>
      </p:sp>
      <p:sp>
        <p:nvSpPr>
          <p:cNvPr id="5" name="Footer Placeholder 4"/>
          <p:cNvSpPr>
            <a:spLocks noGrp="1"/>
          </p:cNvSpPr>
          <p:nvPr>
            <p:ph type="ftr" sz="quarter" idx="11"/>
          </p:nvPr>
        </p:nvSpPr>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2FEA922B-34CC-A746-ABF0-D1ED97CD7A6C}" type="datetime1">
              <a:rPr lang="en-US" smtClean="0"/>
              <a:t>3/10/2016</a:t>
            </a:fld>
            <a:endParaRPr lang="en-US" dirty="0"/>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smtClean="0"/>
              <a:t>Confidential – Oracle Internal/Restricted/Highly Restricted</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smtClean="0">
                <a:solidFill>
                  <a:schemeClr val="tx1"/>
                </a:solidFill>
              </a:rPr>
              <a:t>2016,</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image" Target="../media/image17.gif"/><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20.gif"/><Relationship Id="rId5" Type="http://schemas.openxmlformats.org/officeDocument/2006/relationships/image" Target="../media/image19.png"/><Relationship Id="rId4" Type="http://schemas.openxmlformats.org/officeDocument/2006/relationships/image" Target="../media/image18.gif"/><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MySQL Performance Schema</a:t>
            </a:r>
            <a:endParaRPr lang="en-US" dirty="0"/>
          </a:p>
        </p:txBody>
      </p:sp>
      <p:sp>
        <p:nvSpPr>
          <p:cNvPr id="3" name="Subtitle 2"/>
          <p:cNvSpPr>
            <a:spLocks noGrp="1"/>
          </p:cNvSpPr>
          <p:nvPr>
            <p:ph type="subTitle" idx="1"/>
          </p:nvPr>
        </p:nvSpPr>
        <p:spPr/>
        <p:txBody>
          <a:bodyPr/>
          <a:lstStyle/>
          <a:p>
            <a:r>
              <a:rPr lang="en-US" sz="3600" b="0" dirty="0"/>
              <a:t>A great insight of MySQL server execution​</a:t>
            </a:r>
          </a:p>
        </p:txBody>
      </p:sp>
      <p:sp>
        <p:nvSpPr>
          <p:cNvPr id="6" name="Text Placeholder 5"/>
          <p:cNvSpPr>
            <a:spLocks noGrp="1"/>
          </p:cNvSpPr>
          <p:nvPr>
            <p:ph type="body" sz="quarter" idx="13"/>
          </p:nvPr>
        </p:nvSpPr>
        <p:spPr/>
        <p:txBody>
          <a:bodyPr/>
          <a:lstStyle/>
          <a:p>
            <a:r>
              <a:rPr lang="en-US" sz="3600" dirty="0" err="1" smtClean="0"/>
              <a:t>Mayank</a:t>
            </a:r>
            <a:r>
              <a:rPr lang="en-US" sz="3600" dirty="0" smtClean="0"/>
              <a:t> Prasad</a:t>
            </a:r>
          </a:p>
          <a:p>
            <a:r>
              <a:rPr lang="en-US" sz="3600" dirty="0" smtClean="0"/>
              <a:t>Principal Member Technical Staff</a:t>
            </a:r>
          </a:p>
          <a:p>
            <a:r>
              <a:rPr lang="en-US" sz="3600" dirty="0" smtClean="0"/>
              <a:t>Oracle, MySQL</a:t>
            </a:r>
          </a:p>
          <a:p>
            <a:r>
              <a:rPr lang="en-US" sz="3600" dirty="0" smtClean="0"/>
              <a:t>March 20</a:t>
            </a:r>
            <a:r>
              <a:rPr lang="en-US" sz="3600" smtClean="0"/>
              <a:t>, 2016</a:t>
            </a:r>
            <a:endParaRPr lang="en-US" sz="3600" dirty="0"/>
          </a:p>
        </p:txBody>
      </p:sp>
      <p:sp>
        <p:nvSpPr>
          <p:cNvPr id="7" name="TextBox 6"/>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2014</a:t>
            </a:r>
            <a:r>
              <a:rPr lang="en-US" sz="850" dirty="0" smtClean="0">
                <a:solidFill>
                  <a:schemeClr val="tx1"/>
                </a:solidFill>
              </a:rPr>
              <a:t>,</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8" name="Picture 7" descr="Oracle logo in white on red staging backgroun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9" name="Picture 8"/>
          <p:cNvPicPr>
            <a:picLocks noChangeAspect="1"/>
          </p:cNvPicPr>
          <p:nvPr/>
        </p:nvPicPr>
        <p:blipFill>
          <a:blip r:embed="rId5"/>
          <a:stretch>
            <a:fillRect/>
          </a:stretch>
        </p:blipFill>
        <p:spPr>
          <a:xfrm>
            <a:off x="10873681" y="5886037"/>
            <a:ext cx="1315144" cy="97196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1887" y="221450"/>
            <a:ext cx="3173413" cy="1350967"/>
          </a:xfrm>
          <a:prstGeom prst="rect">
            <a:avLst/>
          </a:prstGeom>
        </p:spPr>
      </p:pic>
    </p:spTree>
    <p:extLst>
      <p:ext uri="{BB962C8B-B14F-4D97-AF65-F5344CB8AC3E}">
        <p14:creationId xmlns:p14="http://schemas.microsoft.com/office/powerpoint/2010/main" val="13411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Instruments </a:t>
            </a:r>
            <a:r>
              <a:rPr lang="en-US" dirty="0" err="1" smtClean="0"/>
              <a:t>contd</a:t>
            </a:r>
            <a:r>
              <a:rPr lang="en-US" dirty="0" smtClean="0"/>
              <a:t>…</a:t>
            </a:r>
            <a:endParaRPr lang="en-US" dirty="0"/>
          </a:p>
        </p:txBody>
      </p:sp>
      <p:sp>
        <p:nvSpPr>
          <p:cNvPr id="4" name="Text Placeholder 3"/>
          <p:cNvSpPr>
            <a:spLocks noGrp="1"/>
          </p:cNvSpPr>
          <p:nvPr>
            <p:ph type="body" sz="quarter" idx="13"/>
          </p:nvPr>
        </p:nvSpPr>
        <p:spPr/>
        <p:txBody>
          <a:bodyPr/>
          <a:lstStyle/>
          <a:p>
            <a:r>
              <a:rPr lang="en-US" dirty="0" smtClean="0"/>
              <a:t>Table </a:t>
            </a:r>
            <a:r>
              <a:rPr lang="en-US" dirty="0" err="1" smtClean="0"/>
              <a:t>setup_instruments</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10</a:t>
            </a:fld>
            <a:endParaRPr lang="en-US" dirty="0"/>
          </a:p>
        </p:txBody>
      </p:sp>
      <p:sp>
        <p:nvSpPr>
          <p:cNvPr id="6" name="Content Placeholder 2"/>
          <p:cNvSpPr txBox="1">
            <a:spLocks/>
          </p:cNvSpPr>
          <p:nvPr/>
        </p:nvSpPr>
        <p:spPr>
          <a:xfrm>
            <a:off x="531812" y="1795381"/>
            <a:ext cx="11027575" cy="3894614"/>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74320" lvl="1" indent="0">
              <a:buNone/>
            </a:pPr>
            <a:endParaRPr lang="en-US" dirty="0" smtClean="0"/>
          </a:p>
        </p:txBody>
      </p:sp>
      <p:graphicFrame>
        <p:nvGraphicFramePr>
          <p:cNvPr id="7" name="Content Placeholder 5" descr="Table with multiple topic and category rows"/>
          <p:cNvGraphicFramePr>
            <a:graphicFrameLocks/>
          </p:cNvGraphicFramePr>
          <p:nvPr>
            <p:extLst/>
          </p:nvPr>
        </p:nvGraphicFramePr>
        <p:xfrm>
          <a:off x="1361946" y="1691088"/>
          <a:ext cx="9464932" cy="4432033"/>
        </p:xfrm>
        <a:graphic>
          <a:graphicData uri="http://schemas.openxmlformats.org/drawingml/2006/table">
            <a:tbl>
              <a:tblPr firstRow="1" bandRow="1">
                <a:tableStyleId>{5FD0F851-EC5A-4D38-B0AD-8093EC10F338}</a:tableStyleId>
              </a:tblPr>
              <a:tblGrid>
                <a:gridCol w="5654565"/>
                <a:gridCol w="1986455"/>
                <a:gridCol w="1823912"/>
              </a:tblGrid>
              <a:tr h="629043">
                <a:tc gridSpan="3">
                  <a:txBody>
                    <a:bodyPr/>
                    <a:lstStyle/>
                    <a:p>
                      <a:pPr algn="ctr"/>
                      <a:r>
                        <a:rPr lang="en-US" sz="1800" u="none" dirty="0" smtClean="0"/>
                        <a:t>SETUP_INSTRUMENTS</a:t>
                      </a:r>
                      <a:endParaRPr lang="en-US" sz="1800" u="none" dirty="0"/>
                    </a:p>
                  </a:txBody>
                  <a:tcPr anchor="ctr"/>
                </a:tc>
                <a:tc hMerge="1">
                  <a:txBody>
                    <a:bodyPr/>
                    <a:lstStyle/>
                    <a:p>
                      <a:endParaRPr lang="en-US"/>
                    </a:p>
                  </a:txBody>
                  <a:tcPr/>
                </a:tc>
                <a:tc hMerge="1">
                  <a:txBody>
                    <a:bodyPr/>
                    <a:lstStyle/>
                    <a:p>
                      <a:pPr algn="ctr"/>
                      <a:endParaRPr lang="en-US" dirty="0"/>
                    </a:p>
                  </a:txBody>
                  <a:tcPr anchor="ctr"/>
                </a:tc>
              </a:tr>
              <a:tr h="477970">
                <a:tc>
                  <a:txBody>
                    <a:bodyPr/>
                    <a:lstStyle/>
                    <a:p>
                      <a:r>
                        <a:rPr lang="en-US" b="1" dirty="0" smtClean="0"/>
                        <a:t>NAME</a:t>
                      </a:r>
                      <a:endParaRPr lang="en-US" b="1" dirty="0"/>
                    </a:p>
                  </a:txBody>
                  <a:tcPr anchor="ctr"/>
                </a:tc>
                <a:tc>
                  <a:txBody>
                    <a:bodyPr/>
                    <a:lstStyle/>
                    <a:p>
                      <a:r>
                        <a:rPr lang="en-US" b="1" dirty="0" smtClean="0"/>
                        <a:t>ENABLED</a:t>
                      </a:r>
                      <a:endParaRPr lang="en-US" b="1" dirty="0"/>
                    </a:p>
                  </a:txBody>
                  <a:tcPr anchor="ctr"/>
                </a:tc>
                <a:tc>
                  <a:txBody>
                    <a:bodyPr/>
                    <a:lstStyle/>
                    <a:p>
                      <a:pPr algn="l"/>
                      <a:r>
                        <a:rPr lang="en-US" b="1" dirty="0" smtClean="0"/>
                        <a:t>TIMED</a:t>
                      </a:r>
                      <a:endParaRPr lang="en-US" b="1" dirty="0"/>
                    </a:p>
                  </a:txBody>
                  <a:tcPr anchor="ctr"/>
                </a:tc>
              </a:tr>
              <a:tr h="477970">
                <a:tc>
                  <a:txBody>
                    <a:bodyPr/>
                    <a:lstStyle/>
                    <a:p>
                      <a:r>
                        <a:rPr lang="en-US" sz="2400" dirty="0" smtClean="0"/>
                        <a:t>statement/</a:t>
                      </a:r>
                      <a:r>
                        <a:rPr lang="en-US" sz="2400" dirty="0" err="1" smtClean="0"/>
                        <a:t>sql</a:t>
                      </a:r>
                      <a:r>
                        <a:rPr lang="en-US" sz="2400" dirty="0" smtClean="0"/>
                        <a:t>/select</a:t>
                      </a:r>
                      <a:endParaRPr lang="en-US" sz="2400" dirty="0"/>
                    </a:p>
                  </a:txBody>
                  <a:tcPr anchor="ctr"/>
                </a:tc>
                <a:tc>
                  <a:txBody>
                    <a:bodyPr/>
                    <a:lstStyle/>
                    <a:p>
                      <a:r>
                        <a:rPr lang="en-US" dirty="0" smtClean="0"/>
                        <a:t>YES</a:t>
                      </a:r>
                      <a:endParaRPr lang="en-US" dirty="0"/>
                    </a:p>
                  </a:txBody>
                  <a:tcPr anchor="ctr"/>
                </a:tc>
                <a:tc>
                  <a:txBody>
                    <a:bodyPr/>
                    <a:lstStyle/>
                    <a:p>
                      <a:pPr algn="l"/>
                      <a:r>
                        <a:rPr lang="en-US" dirty="0" smtClean="0"/>
                        <a:t>YES</a:t>
                      </a:r>
                      <a:endParaRPr lang="en-US" dirty="0"/>
                    </a:p>
                  </a:txBody>
                  <a:tcPr anchor="ctr"/>
                </a:tc>
              </a:tr>
              <a:tr h="477970">
                <a:tc>
                  <a:txBody>
                    <a:bodyPr/>
                    <a:lstStyle/>
                    <a:p>
                      <a:r>
                        <a:rPr lang="en-US" sz="2400" dirty="0" smtClean="0">
                          <a:solidFill>
                            <a:schemeClr val="tx1"/>
                          </a:solidFill>
                        </a:rPr>
                        <a:t>statement/</a:t>
                      </a:r>
                      <a:r>
                        <a:rPr lang="en-US" sz="2400" dirty="0" err="1" smtClean="0">
                          <a:solidFill>
                            <a:schemeClr val="tx1"/>
                          </a:solidFill>
                        </a:rPr>
                        <a:t>sql</a:t>
                      </a:r>
                      <a:r>
                        <a:rPr lang="en-US" sz="2400" dirty="0" smtClean="0">
                          <a:solidFill>
                            <a:schemeClr val="tx1"/>
                          </a:solidFill>
                        </a:rPr>
                        <a:t>/</a:t>
                      </a:r>
                      <a:r>
                        <a:rPr lang="en-US" sz="2400" dirty="0" err="1" smtClean="0">
                          <a:solidFill>
                            <a:schemeClr val="tx1"/>
                          </a:solidFill>
                        </a:rPr>
                        <a:t>create_table</a:t>
                      </a:r>
                      <a:endParaRPr lang="en-US" sz="2400" dirty="0">
                        <a:solidFill>
                          <a:schemeClr val="tx1"/>
                        </a:solidFill>
                      </a:endParaRPr>
                    </a:p>
                  </a:txBody>
                  <a:tcPr anchor="ctr"/>
                </a:tc>
                <a:tc>
                  <a:txBody>
                    <a:bodyPr/>
                    <a:lstStyle/>
                    <a:p>
                      <a:r>
                        <a:rPr lang="en-US" dirty="0" smtClean="0">
                          <a:solidFill>
                            <a:schemeClr val="tx1"/>
                          </a:solidFill>
                        </a:rPr>
                        <a:t>YES</a:t>
                      </a:r>
                      <a:endParaRPr lang="en-US" dirty="0">
                        <a:solidFill>
                          <a:schemeClr val="tx1"/>
                        </a:solidFill>
                      </a:endParaRPr>
                    </a:p>
                  </a:txBody>
                  <a:tcPr anchor="ctr"/>
                </a:tc>
                <a:tc>
                  <a:txBody>
                    <a:bodyPr/>
                    <a:lstStyle/>
                    <a:p>
                      <a:pPr algn="l"/>
                      <a:r>
                        <a:rPr lang="en-US" dirty="0" smtClean="0">
                          <a:solidFill>
                            <a:schemeClr val="tx1"/>
                          </a:solidFill>
                        </a:rPr>
                        <a:t>NO</a:t>
                      </a:r>
                      <a:endParaRPr lang="en-US" dirty="0">
                        <a:solidFill>
                          <a:schemeClr val="tx1"/>
                        </a:solidFill>
                      </a:endParaRPr>
                    </a:p>
                  </a:txBody>
                  <a:tcPr anchor="ctr"/>
                </a:tc>
              </a:tr>
              <a:tr h="359453">
                <a:tc>
                  <a:txBody>
                    <a:bodyPr/>
                    <a:lstStyle/>
                    <a:p>
                      <a:r>
                        <a:rPr lang="en-US" sz="2400" dirty="0" smtClean="0"/>
                        <a:t>statement/com/Create DB</a:t>
                      </a:r>
                    </a:p>
                  </a:txBody>
                  <a:tcPr anchor="ctr"/>
                </a:tc>
                <a:tc>
                  <a:txBody>
                    <a:bodyPr/>
                    <a:lstStyle/>
                    <a:p>
                      <a:r>
                        <a:rPr lang="en-US" dirty="0" smtClean="0"/>
                        <a:t>NO</a:t>
                      </a:r>
                    </a:p>
                  </a:txBody>
                  <a:tcPr anchor="ctr"/>
                </a:tc>
                <a:tc>
                  <a:txBody>
                    <a:bodyPr/>
                    <a:lstStyle/>
                    <a:p>
                      <a:pPr algn="l"/>
                      <a:r>
                        <a:rPr lang="en-US" dirty="0" smtClean="0"/>
                        <a:t>NO</a:t>
                      </a:r>
                      <a:endParaRPr lang="en-US" dirty="0"/>
                    </a:p>
                  </a:txBody>
                  <a:tcPr anchor="ctr"/>
                </a:tc>
              </a:tr>
              <a:tr h="477970">
                <a:tc>
                  <a:txBody>
                    <a:bodyPr/>
                    <a:lstStyle/>
                    <a:p>
                      <a:r>
                        <a:rPr lang="en-US" sz="2400" dirty="0" smtClean="0"/>
                        <a:t>…</a:t>
                      </a:r>
                    </a:p>
                  </a:txBody>
                  <a:tcPr anchor="ctr"/>
                </a:tc>
                <a:tc>
                  <a:txBody>
                    <a:bodyPr/>
                    <a:lstStyle/>
                    <a:p>
                      <a:endParaRPr lang="en-US" dirty="0" smtClean="0"/>
                    </a:p>
                  </a:txBody>
                  <a:tcPr anchor="ctr"/>
                </a:tc>
                <a:tc>
                  <a:txBody>
                    <a:bodyPr/>
                    <a:lstStyle/>
                    <a:p>
                      <a:pPr algn="l"/>
                      <a:r>
                        <a:rPr lang="en-US" dirty="0" smtClean="0"/>
                        <a:t>…</a:t>
                      </a:r>
                      <a:endParaRPr lang="en-US" dirty="0"/>
                    </a:p>
                  </a:txBody>
                  <a:tcPr anchor="ctr"/>
                </a:tc>
              </a:tr>
              <a:tr h="4779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stage/</a:t>
                      </a:r>
                      <a:r>
                        <a:rPr lang="en-US" sz="2400" dirty="0" err="1" smtClean="0">
                          <a:solidFill>
                            <a:schemeClr val="tx1"/>
                          </a:solidFill>
                        </a:rPr>
                        <a:t>sql</a:t>
                      </a:r>
                      <a:r>
                        <a:rPr lang="en-US" sz="2400" dirty="0" smtClean="0">
                          <a:solidFill>
                            <a:schemeClr val="tx1"/>
                          </a:solidFill>
                        </a:rPr>
                        <a:t>/closing tables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NO</a:t>
                      </a:r>
                    </a:p>
                  </a:txBody>
                  <a:tcPr anchor="ctr"/>
                </a:tc>
                <a:tc>
                  <a:txBody>
                    <a:bodyPr/>
                    <a:lstStyle/>
                    <a:p>
                      <a:pPr algn="l"/>
                      <a:r>
                        <a:rPr lang="en-US" dirty="0" smtClean="0">
                          <a:solidFill>
                            <a:schemeClr val="tx1"/>
                          </a:solidFill>
                        </a:rPr>
                        <a:t>NO</a:t>
                      </a:r>
                      <a:endParaRPr lang="en-US" dirty="0">
                        <a:solidFill>
                          <a:schemeClr val="tx1"/>
                        </a:solidFill>
                      </a:endParaRPr>
                    </a:p>
                  </a:txBody>
                  <a:tcPr anchor="ctr"/>
                </a:tc>
              </a:tr>
              <a:tr h="4779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stage/</a:t>
                      </a:r>
                      <a:r>
                        <a:rPr lang="en-US" sz="2400" dirty="0" err="1" smtClean="0"/>
                        <a:t>sql</a:t>
                      </a:r>
                      <a:r>
                        <a:rPr lang="en-US" sz="2400" dirty="0" smtClean="0"/>
                        <a:t>/Opening tables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nchor="ctr"/>
                </a:tc>
                <a:tc>
                  <a:txBody>
                    <a:bodyPr/>
                    <a:lstStyle/>
                    <a:p>
                      <a:pPr algn="l"/>
                      <a:r>
                        <a:rPr lang="en-US" dirty="0" smtClean="0"/>
                        <a:t>NO</a:t>
                      </a:r>
                      <a:endParaRPr lang="en-US" dirty="0"/>
                    </a:p>
                  </a:txBody>
                  <a:tcPr anchor="ctr"/>
                </a:tc>
              </a:tr>
              <a:tr h="477970">
                <a:tc>
                  <a:txBody>
                    <a:bodyPr/>
                    <a:lstStyle/>
                    <a:p>
                      <a:r>
                        <a:rPr lang="en-US" sz="2400" dirty="0" smtClean="0"/>
                        <a:t>stage/</a:t>
                      </a:r>
                      <a:r>
                        <a:rPr lang="en-US" sz="2400" dirty="0" err="1" smtClean="0"/>
                        <a:t>sql</a:t>
                      </a:r>
                      <a:r>
                        <a:rPr lang="en-US" sz="2400" dirty="0" smtClean="0"/>
                        <a:t>/optimizing</a:t>
                      </a:r>
                    </a:p>
                  </a:txBody>
                  <a:tcPr anchor="ctr"/>
                </a:tc>
                <a:tc>
                  <a:txBody>
                    <a:bodyPr/>
                    <a:lstStyle/>
                    <a:p>
                      <a:r>
                        <a:rPr lang="en-US" dirty="0" smtClean="0"/>
                        <a:t>YES</a:t>
                      </a:r>
                    </a:p>
                  </a:txBody>
                  <a:tcPr anchor="ctr"/>
                </a:tc>
                <a:tc>
                  <a:txBody>
                    <a:bodyPr/>
                    <a:lstStyle/>
                    <a:p>
                      <a:pPr algn="l"/>
                      <a:r>
                        <a:rPr lang="en-US" dirty="0" smtClean="0"/>
                        <a:t>YES</a:t>
                      </a:r>
                      <a:endParaRPr lang="en-US" dirty="0"/>
                    </a:p>
                  </a:txBody>
                  <a:tcPr anchor="ctr"/>
                </a:tc>
              </a:tr>
            </a:tbl>
          </a:graphicData>
        </a:graphic>
      </p:graphicFrame>
      <p:sp>
        <p:nvSpPr>
          <p:cNvPr id="5" name="Oval 4"/>
          <p:cNvSpPr/>
          <p:nvPr/>
        </p:nvSpPr>
        <p:spPr>
          <a:xfrm>
            <a:off x="6768661" y="2854027"/>
            <a:ext cx="1103587" cy="441435"/>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 name="Oval 7"/>
          <p:cNvSpPr/>
          <p:nvPr/>
        </p:nvSpPr>
        <p:spPr>
          <a:xfrm>
            <a:off x="8739350" y="2854027"/>
            <a:ext cx="1103587" cy="441435"/>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cxnSp>
        <p:nvCxnSpPr>
          <p:cNvPr id="10" name="Straight Connector 9"/>
          <p:cNvCxnSpPr/>
          <p:nvPr/>
        </p:nvCxnSpPr>
        <p:spPr>
          <a:xfrm flipV="1">
            <a:off x="7483365" y="1449186"/>
            <a:ext cx="1537750" cy="14048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p:cNvCxnSpPr>
          <p:nvPr/>
        </p:nvCxnSpPr>
        <p:spPr>
          <a:xfrm flipH="1" flipV="1">
            <a:off x="9048603" y="1449186"/>
            <a:ext cx="242541" cy="1404841"/>
          </a:xfrm>
          <a:prstGeom prst="line">
            <a:avLst/>
          </a:prstGeom>
          <a:ln/>
        </p:spPr>
        <p:style>
          <a:lnRef idx="1">
            <a:schemeClr val="accent1"/>
          </a:lnRef>
          <a:fillRef idx="0">
            <a:schemeClr val="accent1"/>
          </a:fillRef>
          <a:effectRef idx="0">
            <a:schemeClr val="accent1"/>
          </a:effectRef>
          <a:fontRef idx="minor">
            <a:schemeClr val="tx1"/>
          </a:fontRef>
        </p:style>
      </p:cxnSp>
      <p:sp>
        <p:nvSpPr>
          <p:cNvPr id="12" name="Explosion 2 11"/>
          <p:cNvSpPr/>
          <p:nvPr/>
        </p:nvSpPr>
        <p:spPr>
          <a:xfrm rot="21263871">
            <a:off x="7355823" y="-84496"/>
            <a:ext cx="4499332" cy="1664238"/>
          </a:xfrm>
          <a:prstGeom prst="irregularSeal2">
            <a:avLst/>
          </a:prstGeom>
          <a:solidFill>
            <a:srgbClr val="FF0000"/>
          </a:solidFill>
          <a:ln w="19050">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lnSpc>
                <a:spcPct val="90000"/>
              </a:lnSpc>
            </a:pPr>
            <a:r>
              <a:rPr lang="en-US" sz="2500" b="1" dirty="0" smtClean="0">
                <a:solidFill>
                  <a:srgbClr val="FFFF00"/>
                </a:solidFill>
              </a:rPr>
              <a:t>Configurable </a:t>
            </a:r>
            <a:br>
              <a:rPr lang="en-US" sz="2500" b="1" dirty="0" smtClean="0">
                <a:solidFill>
                  <a:srgbClr val="FFFF00"/>
                </a:solidFill>
              </a:rPr>
            </a:br>
            <a:r>
              <a:rPr lang="en-US" sz="2500" b="1" dirty="0" smtClean="0">
                <a:solidFill>
                  <a:srgbClr val="FFFF00"/>
                </a:solidFill>
              </a:rPr>
              <a:t>at runtime.</a:t>
            </a:r>
            <a:endParaRPr lang="en-US" sz="2500" b="1" dirty="0">
              <a:solidFill>
                <a:srgbClr val="FFFF00"/>
              </a:solidFill>
            </a:endParaRPr>
          </a:p>
        </p:txBody>
      </p:sp>
    </p:spTree>
    <p:extLst>
      <p:ext uri="{BB962C8B-B14F-4D97-AF65-F5344CB8AC3E}">
        <p14:creationId xmlns:p14="http://schemas.microsoft.com/office/powerpoint/2010/main" val="291333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Agenda</a:t>
            </a:r>
            <a:endParaRPr lang="en-US" dirty="0"/>
          </a:p>
        </p:txBody>
      </p:sp>
      <p:sp>
        <p:nvSpPr>
          <p:cNvPr id="3" name="Content Placeholder 2"/>
          <p:cNvSpPr>
            <a:spLocks noGrp="1"/>
          </p:cNvSpPr>
          <p:nvPr>
            <p:ph idx="13"/>
          </p:nvPr>
        </p:nvSpPr>
        <p:spPr/>
        <p:txBody>
          <a:bodyPr/>
          <a:lstStyle/>
          <a:p>
            <a:r>
              <a:rPr lang="en-US" dirty="0" smtClean="0">
                <a:solidFill>
                  <a:schemeClr val="tx1">
                    <a:lumMod val="40000"/>
                    <a:lumOff val="60000"/>
                  </a:schemeClr>
                </a:solidFill>
              </a:rPr>
              <a:t>Need and Design</a:t>
            </a:r>
          </a:p>
          <a:p>
            <a:r>
              <a:rPr lang="en-US" dirty="0" smtClean="0">
                <a:solidFill>
                  <a:schemeClr val="tx1">
                    <a:lumMod val="40000"/>
                    <a:lumOff val="60000"/>
                  </a:schemeClr>
                </a:solidFill>
              </a:rPr>
              <a:t>Instruments and instrumentation</a:t>
            </a:r>
          </a:p>
          <a:p>
            <a:r>
              <a:rPr lang="en-US" dirty="0"/>
              <a:t>Statistics </a:t>
            </a:r>
            <a:r>
              <a:rPr lang="en-US" dirty="0" smtClean="0"/>
              <a:t>tables</a:t>
            </a:r>
          </a:p>
          <a:p>
            <a:r>
              <a:rPr lang="en-US" dirty="0" smtClean="0">
                <a:solidFill>
                  <a:schemeClr val="tx1">
                    <a:lumMod val="40000"/>
                    <a:lumOff val="60000"/>
                  </a:schemeClr>
                </a:solidFill>
              </a:rPr>
              <a:t>Use cases</a:t>
            </a:r>
          </a:p>
          <a:p>
            <a:r>
              <a:rPr lang="en-US" dirty="0" smtClean="0">
                <a:solidFill>
                  <a:schemeClr val="tx1">
                    <a:lumMod val="40000"/>
                    <a:lumOff val="60000"/>
                  </a:schemeClr>
                </a:solidFill>
              </a:rPr>
              <a:t>What’s new in MySQL 5.7</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2</a:t>
            </a:r>
          </a:p>
        </p:txBody>
      </p:sp>
      <p:sp>
        <p:nvSpPr>
          <p:cNvPr id="17" name="Pentagon 16"/>
          <p:cNvSpPr/>
          <p:nvPr/>
        </p:nvSpPr>
        <p:spPr>
          <a:xfrm>
            <a:off x="2186329" y="337375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3</a:t>
            </a:r>
          </a:p>
        </p:txBody>
      </p:sp>
      <p:sp>
        <p:nvSpPr>
          <p:cNvPr id="18" name="Pentagon 17"/>
          <p:cNvSpPr/>
          <p:nvPr/>
        </p:nvSpPr>
        <p:spPr>
          <a:xfrm>
            <a:off x="2186329" y="4070031"/>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4</a:t>
            </a:r>
          </a:p>
        </p:txBody>
      </p:sp>
      <p:sp>
        <p:nvSpPr>
          <p:cNvPr id="19" name="Pentagon 18"/>
          <p:cNvSpPr/>
          <p:nvPr/>
        </p:nvSpPr>
        <p:spPr>
          <a:xfrm>
            <a:off x="2186329" y="476631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5</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11</a:t>
            </a:fld>
            <a:endParaRPr lang="en-US" dirty="0"/>
          </a:p>
        </p:txBody>
      </p:sp>
    </p:spTree>
    <p:extLst>
      <p:ext uri="{BB962C8B-B14F-4D97-AF65-F5344CB8AC3E}">
        <p14:creationId xmlns:p14="http://schemas.microsoft.com/office/powerpoint/2010/main" val="151940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Tables in Performance Schema</a:t>
            </a:r>
            <a:endParaRPr lang="en-US" dirty="0"/>
          </a:p>
        </p:txBody>
      </p:sp>
      <p:sp>
        <p:nvSpPr>
          <p:cNvPr id="3" name="Slide Number Placeholder 2"/>
          <p:cNvSpPr>
            <a:spLocks noGrp="1"/>
          </p:cNvSpPr>
          <p:nvPr>
            <p:ph type="sldNum" sz="quarter" idx="4294967295"/>
          </p:nvPr>
        </p:nvSpPr>
        <p:spPr>
          <a:xfrm>
            <a:off x="11276011" y="6556248"/>
            <a:ext cx="381661" cy="182880"/>
          </a:xfrm>
          <a:prstGeom prst="rect">
            <a:avLst/>
          </a:prstGeom>
        </p:spPr>
        <p:txBody>
          <a:bodyPr/>
          <a:lstStyle/>
          <a:p>
            <a:fld id="{C51EAA63-D034-42AE-91FA-B13B9518C7BE}" type="slidenum">
              <a:rPr lang="en-US" smtClean="0"/>
              <a:pPr/>
              <a:t>12</a:t>
            </a:fld>
            <a:endParaRPr lang="en-US" dirty="0"/>
          </a:p>
        </p:txBody>
      </p:sp>
      <p:graphicFrame>
        <p:nvGraphicFramePr>
          <p:cNvPr id="6" name="Content Placeholder 5" descr="Table with multiple topic and category rows"/>
          <p:cNvGraphicFramePr>
            <a:graphicFrameLocks/>
          </p:cNvGraphicFramePr>
          <p:nvPr>
            <p:extLst/>
          </p:nvPr>
        </p:nvGraphicFramePr>
        <p:xfrm>
          <a:off x="721000" y="1798199"/>
          <a:ext cx="1475662" cy="3071860"/>
        </p:xfrm>
        <a:graphic>
          <a:graphicData uri="http://schemas.openxmlformats.org/drawingml/2006/table">
            <a:tbl>
              <a:tblPr firstRow="1" bandRow="1">
                <a:tableStyleId>{9DCAF9ED-07DC-4A11-8D7F-57B35C25682E}</a:tableStyleId>
              </a:tblPr>
              <a:tblGrid>
                <a:gridCol w="1475662"/>
              </a:tblGrid>
              <a:tr h="600203">
                <a:tc>
                  <a:txBody>
                    <a:bodyPr/>
                    <a:lstStyle/>
                    <a:p>
                      <a:pPr algn="ctr"/>
                      <a:r>
                        <a:rPr lang="en-US" sz="1800" u="none" dirty="0" smtClean="0"/>
                        <a:t>SETUP</a:t>
                      </a:r>
                      <a:r>
                        <a:rPr lang="en-US" sz="1800" u="none" baseline="0" dirty="0" smtClean="0"/>
                        <a:t> TABLES</a:t>
                      </a:r>
                      <a:endParaRPr lang="en-US" sz="1800" u="none" dirty="0"/>
                    </a:p>
                  </a:txBody>
                  <a:tcPr anchor="ctr"/>
                </a:tc>
              </a:tr>
              <a:tr h="486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Instruments</a:t>
                      </a:r>
                      <a:endParaRPr lang="en-US" sz="1800" b="0" dirty="0" smtClean="0">
                        <a:solidFill>
                          <a:schemeClr val="tx1"/>
                        </a:solidFill>
                      </a:endParaRPr>
                    </a:p>
                  </a:txBody>
                  <a:tcPr anchor="ctr"/>
                </a:tc>
              </a:tr>
              <a:tr h="486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Actors</a:t>
                      </a:r>
                      <a:endParaRPr lang="en-US" sz="1800" b="0" dirty="0" smtClean="0">
                        <a:solidFill>
                          <a:schemeClr val="tx1"/>
                        </a:solidFill>
                      </a:endParaRPr>
                    </a:p>
                  </a:txBody>
                  <a:tcPr anchor="ctr"/>
                </a:tc>
              </a:tr>
              <a:tr h="486356">
                <a:tc>
                  <a:txBody>
                    <a:bodyPr/>
                    <a:lstStyle/>
                    <a:p>
                      <a:r>
                        <a:rPr lang="en-US" sz="1800" dirty="0" smtClean="0"/>
                        <a:t>Objects</a:t>
                      </a:r>
                      <a:endParaRPr lang="en-US" sz="1800" b="0" dirty="0" smtClean="0">
                        <a:solidFill>
                          <a:schemeClr val="tx1"/>
                        </a:solidFill>
                      </a:endParaRPr>
                    </a:p>
                  </a:txBody>
                  <a:tcPr anchor="ctr"/>
                </a:tc>
              </a:tr>
              <a:tr h="486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Consumers</a:t>
                      </a:r>
                      <a:endParaRPr lang="en-US" sz="1800" b="0" dirty="0" smtClean="0">
                        <a:solidFill>
                          <a:schemeClr val="tx1"/>
                        </a:solidFill>
                      </a:endParaRPr>
                    </a:p>
                  </a:txBody>
                  <a:tcPr anchor="ctr"/>
                </a:tc>
              </a:tr>
              <a:tr h="486356">
                <a:tc>
                  <a:txBody>
                    <a:bodyPr/>
                    <a:lstStyle/>
                    <a:p>
                      <a:r>
                        <a:rPr lang="en-US" sz="1800" dirty="0" smtClean="0"/>
                        <a:t>TIMERS</a:t>
                      </a:r>
                      <a:endParaRPr lang="en-US" sz="1800" b="0" dirty="0">
                        <a:solidFill>
                          <a:schemeClr val="tx1"/>
                        </a:solidFill>
                      </a:endParaRPr>
                    </a:p>
                  </a:txBody>
                  <a:tcPr anchor="ctr"/>
                </a:tc>
              </a:tr>
            </a:tbl>
          </a:graphicData>
        </a:graphic>
      </p:graphicFrame>
      <p:graphicFrame>
        <p:nvGraphicFramePr>
          <p:cNvPr id="7" name="Content Placeholder 5" descr="Table with multiple topic and category rows"/>
          <p:cNvGraphicFramePr>
            <a:graphicFrameLocks/>
          </p:cNvGraphicFramePr>
          <p:nvPr>
            <p:extLst/>
          </p:nvPr>
        </p:nvGraphicFramePr>
        <p:xfrm>
          <a:off x="2485671" y="1798199"/>
          <a:ext cx="1403677" cy="3071860"/>
        </p:xfrm>
        <a:graphic>
          <a:graphicData uri="http://schemas.openxmlformats.org/drawingml/2006/table">
            <a:tbl>
              <a:tblPr firstRow="1" bandRow="1">
                <a:tableStyleId>{9DCAF9ED-07DC-4A11-8D7F-57B35C25682E}</a:tableStyleId>
              </a:tblPr>
              <a:tblGrid>
                <a:gridCol w="1403677"/>
              </a:tblGrid>
              <a:tr h="600203">
                <a:tc>
                  <a:txBody>
                    <a:bodyPr/>
                    <a:lstStyle/>
                    <a:p>
                      <a:pPr algn="ctr"/>
                      <a:r>
                        <a:rPr lang="en-US" sz="1800" u="none" dirty="0" smtClean="0"/>
                        <a:t>EVENTS</a:t>
                      </a:r>
                      <a:r>
                        <a:rPr lang="en-US" sz="1800" u="none" baseline="0" dirty="0" smtClean="0"/>
                        <a:t> TABLES</a:t>
                      </a:r>
                      <a:endParaRPr lang="en-US" sz="1800" u="none" dirty="0"/>
                    </a:p>
                  </a:txBody>
                  <a:tcPr anchor="ctr"/>
                </a:tc>
              </a:tr>
              <a:tr h="486356">
                <a:tc>
                  <a:txBody>
                    <a:bodyPr/>
                    <a:lstStyle/>
                    <a:p>
                      <a:r>
                        <a:rPr lang="en-US" sz="1800" dirty="0" smtClean="0"/>
                        <a:t>Transactions</a:t>
                      </a:r>
                      <a:endParaRPr lang="en-US" sz="1800" b="1" dirty="0"/>
                    </a:p>
                  </a:txBody>
                  <a:tcPr anchor="ctr"/>
                </a:tc>
              </a:tr>
              <a:tr h="486356">
                <a:tc>
                  <a:txBody>
                    <a:bodyPr/>
                    <a:lstStyle/>
                    <a:p>
                      <a:r>
                        <a:rPr lang="en-US" sz="1800" dirty="0" smtClean="0"/>
                        <a:t>Statements</a:t>
                      </a:r>
                      <a:endParaRPr lang="en-US" sz="1800" dirty="0"/>
                    </a:p>
                  </a:txBody>
                  <a:tcPr anchor="ctr"/>
                </a:tc>
              </a:tr>
              <a:tr h="486356">
                <a:tc>
                  <a:txBody>
                    <a:bodyPr/>
                    <a:lstStyle/>
                    <a:p>
                      <a:r>
                        <a:rPr lang="en-US" sz="1800" dirty="0" smtClean="0"/>
                        <a:t>Stages</a:t>
                      </a:r>
                      <a:endParaRPr lang="en-US" sz="1800" b="1" dirty="0" smtClean="0">
                        <a:solidFill>
                          <a:schemeClr val="accent1"/>
                        </a:solidFill>
                      </a:endParaRPr>
                    </a:p>
                  </a:txBody>
                  <a:tcPr anchor="ctr"/>
                </a:tc>
              </a:tr>
              <a:tr h="486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Waits</a:t>
                      </a:r>
                      <a:endParaRPr lang="en-US" sz="1800" dirty="0" smtClean="0">
                        <a:solidFill>
                          <a:schemeClr val="tx1"/>
                        </a:solidFill>
                      </a:endParaRPr>
                    </a:p>
                  </a:txBody>
                  <a:tcPr anchor="ctr"/>
                </a:tc>
              </a:tr>
              <a:tr h="486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Idle</a:t>
                      </a:r>
                      <a:endParaRPr lang="en-US" sz="1800" dirty="0" smtClean="0">
                        <a:solidFill>
                          <a:schemeClr val="tx1"/>
                        </a:solidFill>
                      </a:endParaRPr>
                    </a:p>
                  </a:txBody>
                  <a:tcPr anchor="ctr"/>
                </a:tc>
              </a:tr>
            </a:tbl>
          </a:graphicData>
        </a:graphic>
      </p:graphicFrame>
      <p:graphicFrame>
        <p:nvGraphicFramePr>
          <p:cNvPr id="8" name="Content Placeholder 5" descr="Table with multiple topic and category rows"/>
          <p:cNvGraphicFramePr>
            <a:graphicFrameLocks/>
          </p:cNvGraphicFramePr>
          <p:nvPr>
            <p:extLst/>
          </p:nvPr>
        </p:nvGraphicFramePr>
        <p:xfrm>
          <a:off x="9375200" y="1805902"/>
          <a:ext cx="1612325" cy="640080"/>
        </p:xfrm>
        <a:graphic>
          <a:graphicData uri="http://schemas.openxmlformats.org/drawingml/2006/table">
            <a:tbl>
              <a:tblPr firstRow="1" bandRow="1">
                <a:tableStyleId>{9DCAF9ED-07DC-4A11-8D7F-57B35C25682E}</a:tableStyleId>
              </a:tblPr>
              <a:tblGrid>
                <a:gridCol w="1612325"/>
              </a:tblGrid>
              <a:tr h="600203">
                <a:tc>
                  <a:txBody>
                    <a:bodyPr/>
                    <a:lstStyle/>
                    <a:p>
                      <a:pPr algn="ctr"/>
                      <a:r>
                        <a:rPr lang="en-US" sz="1800" u="none" dirty="0" smtClean="0"/>
                        <a:t>REPLICATION</a:t>
                      </a:r>
                    </a:p>
                    <a:p>
                      <a:pPr algn="ctr"/>
                      <a:r>
                        <a:rPr lang="en-US" sz="1800" u="none" dirty="0" smtClean="0"/>
                        <a:t>SUMMARY</a:t>
                      </a:r>
                      <a:endParaRPr lang="en-US" sz="1800" u="none" dirty="0"/>
                    </a:p>
                  </a:txBody>
                  <a:tcPr anchor="ctr"/>
                </a:tc>
              </a:tr>
            </a:tbl>
          </a:graphicData>
        </a:graphic>
      </p:graphicFrame>
      <p:graphicFrame>
        <p:nvGraphicFramePr>
          <p:cNvPr id="9" name="Content Placeholder 5" descr="Table with multiple topic and category rows"/>
          <p:cNvGraphicFramePr>
            <a:graphicFrameLocks/>
          </p:cNvGraphicFramePr>
          <p:nvPr>
            <p:extLst/>
          </p:nvPr>
        </p:nvGraphicFramePr>
        <p:xfrm>
          <a:off x="9375198" y="2707269"/>
          <a:ext cx="1612327" cy="640080"/>
        </p:xfrm>
        <a:graphic>
          <a:graphicData uri="http://schemas.openxmlformats.org/drawingml/2006/table">
            <a:tbl>
              <a:tblPr firstRow="1" bandRow="1">
                <a:tableStyleId>{9DCAF9ED-07DC-4A11-8D7F-57B35C25682E}</a:tableStyleId>
              </a:tblPr>
              <a:tblGrid>
                <a:gridCol w="1612327"/>
              </a:tblGrid>
              <a:tr h="600203">
                <a:tc>
                  <a:txBody>
                    <a:bodyPr/>
                    <a:lstStyle/>
                    <a:p>
                      <a:pPr algn="ctr"/>
                      <a:r>
                        <a:rPr lang="en-US" sz="1800" u="none" dirty="0" smtClean="0"/>
                        <a:t>SYSTEM</a:t>
                      </a:r>
                      <a:r>
                        <a:rPr lang="en-US" sz="1800" u="none" baseline="0" dirty="0" smtClean="0"/>
                        <a:t> VARIABLES</a:t>
                      </a:r>
                      <a:endParaRPr lang="en-US" sz="1800" u="none" dirty="0"/>
                    </a:p>
                  </a:txBody>
                  <a:tcPr anchor="ctr"/>
                </a:tc>
              </a:tr>
            </a:tbl>
          </a:graphicData>
        </a:graphic>
      </p:graphicFrame>
      <p:graphicFrame>
        <p:nvGraphicFramePr>
          <p:cNvPr id="10" name="Content Placeholder 5" descr="Table with multiple topic and category rows"/>
          <p:cNvGraphicFramePr>
            <a:graphicFrameLocks/>
          </p:cNvGraphicFramePr>
          <p:nvPr>
            <p:extLst/>
          </p:nvPr>
        </p:nvGraphicFramePr>
        <p:xfrm>
          <a:off x="9375199" y="3605784"/>
          <a:ext cx="1612326" cy="640080"/>
        </p:xfrm>
        <a:graphic>
          <a:graphicData uri="http://schemas.openxmlformats.org/drawingml/2006/table">
            <a:tbl>
              <a:tblPr firstRow="1" bandRow="1">
                <a:tableStyleId>{9DCAF9ED-07DC-4A11-8D7F-57B35C25682E}</a:tableStyleId>
              </a:tblPr>
              <a:tblGrid>
                <a:gridCol w="1612326"/>
              </a:tblGrid>
              <a:tr h="0">
                <a:tc>
                  <a:txBody>
                    <a:bodyPr/>
                    <a:lstStyle/>
                    <a:p>
                      <a:pPr algn="ctr"/>
                      <a:r>
                        <a:rPr lang="en-US" sz="1800" u="none" dirty="0" smtClean="0"/>
                        <a:t>STATUS</a:t>
                      </a:r>
                      <a:r>
                        <a:rPr lang="en-US" sz="1800" u="none" baseline="0" dirty="0" smtClean="0"/>
                        <a:t> VARIABLES</a:t>
                      </a:r>
                      <a:endParaRPr lang="en-US" sz="1800" u="none" dirty="0"/>
                    </a:p>
                  </a:txBody>
                  <a:tcPr anchor="ctr"/>
                </a:tc>
              </a:tr>
            </a:tbl>
          </a:graphicData>
        </a:graphic>
      </p:graphicFrame>
      <p:graphicFrame>
        <p:nvGraphicFramePr>
          <p:cNvPr id="11" name="Content Placeholder 5" descr="Table with multiple topic and category rows"/>
          <p:cNvGraphicFramePr>
            <a:graphicFrameLocks/>
          </p:cNvGraphicFramePr>
          <p:nvPr>
            <p:extLst/>
          </p:nvPr>
        </p:nvGraphicFramePr>
        <p:xfrm>
          <a:off x="7581092" y="1798199"/>
          <a:ext cx="1515079" cy="1726639"/>
        </p:xfrm>
        <a:graphic>
          <a:graphicData uri="http://schemas.openxmlformats.org/drawingml/2006/table">
            <a:tbl>
              <a:tblPr firstRow="1" bandRow="1">
                <a:tableStyleId>{9DCAF9ED-07DC-4A11-8D7F-57B35C25682E}</a:tableStyleId>
              </a:tblPr>
              <a:tblGrid>
                <a:gridCol w="1515079"/>
              </a:tblGrid>
              <a:tr h="600203">
                <a:tc>
                  <a:txBody>
                    <a:bodyPr/>
                    <a:lstStyle/>
                    <a:p>
                      <a:pPr algn="ctr"/>
                      <a:r>
                        <a:rPr lang="en-US" sz="1800" u="none" dirty="0" smtClean="0"/>
                        <a:t>LOCK TABLES</a:t>
                      </a:r>
                      <a:endParaRPr lang="en-US" sz="1800" u="none" dirty="0"/>
                    </a:p>
                  </a:txBody>
                  <a:tcPr anchor="ctr"/>
                </a:tc>
              </a:tr>
              <a:tr h="486356">
                <a:tc>
                  <a:txBody>
                    <a:bodyPr/>
                    <a:lstStyle/>
                    <a:p>
                      <a:r>
                        <a:rPr lang="en-US" sz="1800" dirty="0" smtClean="0"/>
                        <a:t>Metadata</a:t>
                      </a:r>
                      <a:r>
                        <a:rPr lang="en-US" sz="1800" baseline="0" dirty="0" smtClean="0"/>
                        <a:t> locks</a:t>
                      </a:r>
                      <a:endParaRPr lang="en-US" sz="1800" b="0" dirty="0"/>
                    </a:p>
                  </a:txBody>
                  <a:tcPr anchor="ctr"/>
                </a:tc>
              </a:tr>
              <a:tr h="486356">
                <a:tc>
                  <a:txBody>
                    <a:bodyPr/>
                    <a:lstStyle/>
                    <a:p>
                      <a:r>
                        <a:rPr lang="en-US" sz="1800" dirty="0" smtClean="0"/>
                        <a:t>Table</a:t>
                      </a:r>
                      <a:r>
                        <a:rPr lang="en-US" sz="1800" baseline="0" dirty="0" smtClean="0"/>
                        <a:t> Handles</a:t>
                      </a:r>
                      <a:endParaRPr lang="en-US" sz="1800" b="0" dirty="0"/>
                    </a:p>
                  </a:txBody>
                  <a:tcPr anchor="ctr"/>
                </a:tc>
              </a:tr>
            </a:tbl>
          </a:graphicData>
        </a:graphic>
      </p:graphicFrame>
      <p:graphicFrame>
        <p:nvGraphicFramePr>
          <p:cNvPr id="12" name="Content Placeholder 5" descr="Table with multiple topic and category rows"/>
          <p:cNvGraphicFramePr>
            <a:graphicFrameLocks/>
          </p:cNvGraphicFramePr>
          <p:nvPr>
            <p:extLst/>
          </p:nvPr>
        </p:nvGraphicFramePr>
        <p:xfrm>
          <a:off x="4168379" y="1799129"/>
          <a:ext cx="1450974" cy="3419346"/>
        </p:xfrm>
        <a:graphic>
          <a:graphicData uri="http://schemas.openxmlformats.org/drawingml/2006/table">
            <a:tbl>
              <a:tblPr firstRow="1" bandRow="1">
                <a:tableStyleId>{9DCAF9ED-07DC-4A11-8D7F-57B35C25682E}</a:tableStyleId>
              </a:tblPr>
              <a:tblGrid>
                <a:gridCol w="1450974"/>
              </a:tblGrid>
              <a:tr h="607734">
                <a:tc>
                  <a:txBody>
                    <a:bodyPr/>
                    <a:lstStyle/>
                    <a:p>
                      <a:pPr algn="ctr"/>
                      <a:r>
                        <a:rPr lang="en-US" sz="1800" u="none" baseline="0" dirty="0" smtClean="0"/>
                        <a:t>SUMMARY TABLES</a:t>
                      </a:r>
                      <a:endParaRPr lang="en-US" sz="1800" u="none" dirty="0"/>
                    </a:p>
                  </a:txBody>
                  <a:tcPr anchor="ctr"/>
                </a:tc>
              </a:tr>
              <a:tr h="347276">
                <a:tc>
                  <a:txBody>
                    <a:bodyPr/>
                    <a:lstStyle/>
                    <a:p>
                      <a:r>
                        <a:rPr lang="en-US" sz="1800" dirty="0" smtClean="0"/>
                        <a:t>Events</a:t>
                      </a:r>
                      <a:endParaRPr lang="en-US" sz="1800" b="1" dirty="0"/>
                    </a:p>
                  </a:txBody>
                  <a:tcPr anchor="ctr"/>
                </a:tc>
              </a:tr>
              <a:tr h="347276">
                <a:tc>
                  <a:txBody>
                    <a:bodyPr/>
                    <a:lstStyle/>
                    <a:p>
                      <a:r>
                        <a:rPr lang="en-US" sz="1800" dirty="0" smtClean="0"/>
                        <a:t>Memory</a:t>
                      </a:r>
                      <a:endParaRPr lang="en-US" sz="1800" dirty="0"/>
                    </a:p>
                  </a:txBody>
                  <a:tcPr anchor="ctr"/>
                </a:tc>
              </a:tr>
              <a:tr h="868191">
                <a:tc>
                  <a:txBody>
                    <a:bodyPr/>
                    <a:lstStyle/>
                    <a:p>
                      <a:r>
                        <a:rPr lang="en-US" sz="1800" dirty="0" smtClean="0"/>
                        <a:t>File I/O,</a:t>
                      </a:r>
                      <a:r>
                        <a:rPr lang="en-US" sz="1800" baseline="0" dirty="0" smtClean="0"/>
                        <a:t> Table I/O, Table locks</a:t>
                      </a:r>
                      <a:endParaRPr lang="en-US" sz="1800" b="1" dirty="0" smtClean="0">
                        <a:solidFill>
                          <a:schemeClr val="accent1"/>
                        </a:solidFill>
                      </a:endParaRPr>
                    </a:p>
                  </a:txBody>
                  <a:tcPr anchor="ctr"/>
                </a:tc>
              </a:tr>
              <a:tr h="347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Socket</a:t>
                      </a:r>
                      <a:endParaRPr lang="en-US" sz="1800" dirty="0" smtClean="0">
                        <a:solidFill>
                          <a:schemeClr val="tx1"/>
                        </a:solidFill>
                      </a:endParaRPr>
                    </a:p>
                  </a:txBody>
                  <a:tcPr anchor="ctr"/>
                </a:tc>
              </a:tr>
              <a:tr h="347276">
                <a:tc>
                  <a:txBody>
                    <a:bodyPr/>
                    <a:lstStyle/>
                    <a:p>
                      <a:r>
                        <a:rPr lang="en-US" sz="1800" dirty="0" smtClean="0"/>
                        <a:t>Connection</a:t>
                      </a:r>
                    </a:p>
                  </a:txBody>
                  <a:tcPr anchor="ctr"/>
                </a:tc>
              </a:tr>
              <a:tr h="401826">
                <a:tc>
                  <a:txBody>
                    <a:bodyPr/>
                    <a:lstStyle/>
                    <a:p>
                      <a:r>
                        <a:rPr lang="en-US" sz="1800" dirty="0" smtClean="0"/>
                        <a:t>…</a:t>
                      </a:r>
                    </a:p>
                  </a:txBody>
                  <a:tcPr anchor="ctr"/>
                </a:tc>
              </a:tr>
            </a:tbl>
          </a:graphicData>
        </a:graphic>
      </p:graphicFrame>
      <p:graphicFrame>
        <p:nvGraphicFramePr>
          <p:cNvPr id="13" name="Content Placeholder 5" descr="Table with multiple topic and category rows"/>
          <p:cNvGraphicFramePr>
            <a:graphicFrameLocks/>
          </p:cNvGraphicFramePr>
          <p:nvPr>
            <p:extLst/>
          </p:nvPr>
        </p:nvGraphicFramePr>
        <p:xfrm>
          <a:off x="7581091" y="3772779"/>
          <a:ext cx="1515079" cy="1097280"/>
        </p:xfrm>
        <a:graphic>
          <a:graphicData uri="http://schemas.openxmlformats.org/drawingml/2006/table">
            <a:tbl>
              <a:tblPr firstRow="1" bandRow="1">
                <a:tableStyleId>{9DCAF9ED-07DC-4A11-8D7F-57B35C25682E}</a:tableStyleId>
              </a:tblPr>
              <a:tblGrid>
                <a:gridCol w="1515079"/>
              </a:tblGrid>
              <a:tr h="0">
                <a:tc>
                  <a:txBody>
                    <a:bodyPr/>
                    <a:lstStyle/>
                    <a:p>
                      <a:pPr algn="ctr"/>
                      <a:r>
                        <a:rPr lang="en-US" sz="1800" u="none" dirty="0" smtClean="0"/>
                        <a:t>CONNECTION</a:t>
                      </a:r>
                      <a:endParaRPr lang="en-US" sz="1800" u="none" dirty="0"/>
                    </a:p>
                  </a:txBody>
                  <a:tcPr anchor="ctr"/>
                </a:tc>
              </a:tr>
              <a:tr h="0">
                <a:tc>
                  <a:txBody>
                    <a:bodyPr/>
                    <a:lstStyle/>
                    <a:p>
                      <a:pPr algn="ctr"/>
                      <a:r>
                        <a:rPr lang="en-US" sz="1800" u="none" dirty="0" smtClean="0"/>
                        <a:t>Attribute</a:t>
                      </a:r>
                      <a:endParaRPr lang="en-US" sz="1800" u="none" dirty="0"/>
                    </a:p>
                  </a:txBody>
                  <a:tcPr anchor="ctr"/>
                </a:tc>
              </a:tr>
              <a:tr h="0">
                <a:tc>
                  <a:txBody>
                    <a:bodyPr/>
                    <a:lstStyle/>
                    <a:p>
                      <a:pPr algn="ctr"/>
                      <a:r>
                        <a:rPr lang="en-US" sz="1800" u="none" dirty="0" smtClean="0"/>
                        <a:t>Type</a:t>
                      </a:r>
                      <a:endParaRPr lang="en-US" sz="1800" u="none" dirty="0"/>
                    </a:p>
                  </a:txBody>
                  <a:tcPr anchor="ctr"/>
                </a:tc>
              </a:tr>
            </a:tbl>
          </a:graphicData>
        </a:graphic>
      </p:graphicFrame>
      <p:graphicFrame>
        <p:nvGraphicFramePr>
          <p:cNvPr id="14" name="Content Placeholder 5" descr="Table with multiple topic and category rows"/>
          <p:cNvGraphicFramePr>
            <a:graphicFrameLocks/>
          </p:cNvGraphicFramePr>
          <p:nvPr>
            <p:extLst/>
          </p:nvPr>
        </p:nvGraphicFramePr>
        <p:xfrm>
          <a:off x="5898384" y="1798199"/>
          <a:ext cx="1403677" cy="3071860"/>
        </p:xfrm>
        <a:graphic>
          <a:graphicData uri="http://schemas.openxmlformats.org/drawingml/2006/table">
            <a:tbl>
              <a:tblPr firstRow="1" bandRow="1">
                <a:tableStyleId>{9DCAF9ED-07DC-4A11-8D7F-57B35C25682E}</a:tableStyleId>
              </a:tblPr>
              <a:tblGrid>
                <a:gridCol w="1403677"/>
              </a:tblGrid>
              <a:tr h="600203">
                <a:tc>
                  <a:txBody>
                    <a:bodyPr/>
                    <a:lstStyle/>
                    <a:p>
                      <a:pPr algn="ctr"/>
                      <a:r>
                        <a:rPr lang="en-US" sz="1800" u="none" dirty="0" smtClean="0"/>
                        <a:t>INSTANCE</a:t>
                      </a:r>
                      <a:br>
                        <a:rPr lang="en-US" sz="1800" u="none" dirty="0" smtClean="0"/>
                      </a:br>
                      <a:r>
                        <a:rPr lang="en-US" sz="1800" u="none" baseline="0" dirty="0" smtClean="0"/>
                        <a:t>TABLES</a:t>
                      </a:r>
                      <a:endParaRPr lang="en-US" sz="1800" u="none" dirty="0"/>
                    </a:p>
                  </a:txBody>
                  <a:tcPr anchor="ctr"/>
                </a:tc>
              </a:tr>
              <a:tr h="486356">
                <a:tc>
                  <a:txBody>
                    <a:bodyPr/>
                    <a:lstStyle/>
                    <a:p>
                      <a:r>
                        <a:rPr lang="en-US" sz="1800" dirty="0" err="1" smtClean="0"/>
                        <a:t>Mutex</a:t>
                      </a:r>
                      <a:endParaRPr lang="en-US" sz="1800" b="1" dirty="0"/>
                    </a:p>
                  </a:txBody>
                  <a:tcPr anchor="ctr"/>
                </a:tc>
              </a:tr>
              <a:tr h="486356">
                <a:tc>
                  <a:txBody>
                    <a:bodyPr/>
                    <a:lstStyle/>
                    <a:p>
                      <a:r>
                        <a:rPr lang="en-US" sz="1800" dirty="0" err="1" smtClean="0"/>
                        <a:t>RW_locks</a:t>
                      </a:r>
                      <a:endParaRPr lang="en-US" sz="1800" dirty="0"/>
                    </a:p>
                  </a:txBody>
                  <a:tcPr anchor="ctr"/>
                </a:tc>
              </a:tr>
              <a:tr h="486356">
                <a:tc>
                  <a:txBody>
                    <a:bodyPr/>
                    <a:lstStyle/>
                    <a:p>
                      <a:r>
                        <a:rPr lang="en-US" sz="1800" dirty="0" smtClean="0"/>
                        <a:t>File</a:t>
                      </a:r>
                      <a:endParaRPr lang="en-US" sz="1800" b="1" dirty="0" smtClean="0">
                        <a:solidFill>
                          <a:schemeClr val="accent1"/>
                        </a:solidFill>
                      </a:endParaRPr>
                    </a:p>
                  </a:txBody>
                  <a:tcPr anchor="ctr"/>
                </a:tc>
              </a:tr>
              <a:tr h="486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Sockets</a:t>
                      </a:r>
                      <a:endParaRPr lang="en-US" sz="1800" dirty="0" smtClean="0">
                        <a:solidFill>
                          <a:schemeClr val="tx1"/>
                        </a:solidFill>
                      </a:endParaRPr>
                    </a:p>
                  </a:txBody>
                  <a:tcPr anchor="ctr"/>
                </a:tc>
              </a:tr>
              <a:tr h="486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Cond</a:t>
                      </a:r>
                      <a:endParaRPr lang="en-US" sz="1800" dirty="0" smtClean="0">
                        <a:solidFill>
                          <a:schemeClr val="tx1"/>
                        </a:solidFill>
                      </a:endParaRPr>
                    </a:p>
                  </a:txBody>
                  <a:tcPr anchor="ctr"/>
                </a:tc>
              </a:tr>
            </a:tbl>
          </a:graphicData>
        </a:graphic>
      </p:graphicFrame>
      <p:graphicFrame>
        <p:nvGraphicFramePr>
          <p:cNvPr id="15" name="Content Placeholder 5" descr="Table with multiple topic and category rows"/>
          <p:cNvGraphicFramePr>
            <a:graphicFrameLocks/>
          </p:cNvGraphicFramePr>
          <p:nvPr>
            <p:extLst/>
          </p:nvPr>
        </p:nvGraphicFramePr>
        <p:xfrm>
          <a:off x="9375199" y="4504299"/>
          <a:ext cx="1612326" cy="365760"/>
        </p:xfrm>
        <a:graphic>
          <a:graphicData uri="http://schemas.openxmlformats.org/drawingml/2006/table">
            <a:tbl>
              <a:tblPr firstRow="1" bandRow="1">
                <a:tableStyleId>{9DCAF9ED-07DC-4A11-8D7F-57B35C25682E}</a:tableStyleId>
              </a:tblPr>
              <a:tblGrid>
                <a:gridCol w="1612326"/>
              </a:tblGrid>
              <a:tr h="0">
                <a:tc>
                  <a:txBody>
                    <a:bodyPr/>
                    <a:lstStyle/>
                    <a:p>
                      <a:pPr algn="ctr"/>
                      <a:r>
                        <a:rPr lang="en-US" sz="1800" u="none" dirty="0" smtClean="0"/>
                        <a:t>MISC</a:t>
                      </a:r>
                      <a:endParaRPr lang="en-US" sz="1800" u="none" dirty="0"/>
                    </a:p>
                  </a:txBody>
                  <a:tcPr anchor="ctr"/>
                </a:tc>
              </a:tr>
            </a:tbl>
          </a:graphicData>
        </a:graphic>
      </p:graphicFrame>
      <p:graphicFrame>
        <p:nvGraphicFramePr>
          <p:cNvPr id="16" name="Content Placeholder 5" descr="Table with multiple topic and category rows"/>
          <p:cNvGraphicFramePr>
            <a:graphicFrameLocks/>
          </p:cNvGraphicFramePr>
          <p:nvPr>
            <p:extLst/>
          </p:nvPr>
        </p:nvGraphicFramePr>
        <p:xfrm>
          <a:off x="922763" y="5680779"/>
          <a:ext cx="1612326" cy="365760"/>
        </p:xfrm>
        <a:graphic>
          <a:graphicData uri="http://schemas.openxmlformats.org/drawingml/2006/table">
            <a:tbl>
              <a:tblPr firstRow="1" bandRow="1">
                <a:tableStyleId>{9DCAF9ED-07DC-4A11-8D7F-57B35C25682E}</a:tableStyleId>
              </a:tblPr>
              <a:tblGrid>
                <a:gridCol w="1612326"/>
              </a:tblGrid>
              <a:tr h="0">
                <a:tc>
                  <a:txBody>
                    <a:bodyPr/>
                    <a:lstStyle/>
                    <a:p>
                      <a:pPr algn="ctr"/>
                      <a:r>
                        <a:rPr lang="en-US" sz="1800" u="none" dirty="0" err="1" smtClean="0"/>
                        <a:t>By_global</a:t>
                      </a:r>
                      <a:endParaRPr lang="en-US" sz="1800" u="none" dirty="0"/>
                    </a:p>
                  </a:txBody>
                  <a:tcPr anchor="ctr"/>
                </a:tc>
              </a:tr>
            </a:tbl>
          </a:graphicData>
        </a:graphic>
      </p:graphicFrame>
      <p:graphicFrame>
        <p:nvGraphicFramePr>
          <p:cNvPr id="17" name="Content Placeholder 5" descr="Table with multiple topic and category rows"/>
          <p:cNvGraphicFramePr>
            <a:graphicFrameLocks/>
          </p:cNvGraphicFramePr>
          <p:nvPr>
            <p:extLst/>
          </p:nvPr>
        </p:nvGraphicFramePr>
        <p:xfrm>
          <a:off x="2752566" y="5685355"/>
          <a:ext cx="1612326" cy="365760"/>
        </p:xfrm>
        <a:graphic>
          <a:graphicData uri="http://schemas.openxmlformats.org/drawingml/2006/table">
            <a:tbl>
              <a:tblPr firstRow="1" bandRow="1">
                <a:tableStyleId>{9DCAF9ED-07DC-4A11-8D7F-57B35C25682E}</a:tableStyleId>
              </a:tblPr>
              <a:tblGrid>
                <a:gridCol w="1612326"/>
              </a:tblGrid>
              <a:tr h="324335">
                <a:tc>
                  <a:txBody>
                    <a:bodyPr/>
                    <a:lstStyle/>
                    <a:p>
                      <a:pPr algn="ctr"/>
                      <a:r>
                        <a:rPr lang="en-US" sz="1800" u="none" dirty="0" err="1" smtClean="0"/>
                        <a:t>By_thread</a:t>
                      </a:r>
                      <a:endParaRPr lang="en-US" sz="1800" u="none" dirty="0"/>
                    </a:p>
                  </a:txBody>
                  <a:tcPr anchor="ctr"/>
                </a:tc>
              </a:tr>
            </a:tbl>
          </a:graphicData>
        </a:graphic>
      </p:graphicFrame>
      <p:graphicFrame>
        <p:nvGraphicFramePr>
          <p:cNvPr id="18" name="Content Placeholder 5" descr="Table with multiple topic and category rows"/>
          <p:cNvGraphicFramePr>
            <a:graphicFrameLocks/>
          </p:cNvGraphicFramePr>
          <p:nvPr>
            <p:extLst/>
          </p:nvPr>
        </p:nvGraphicFramePr>
        <p:xfrm>
          <a:off x="4582369" y="5696482"/>
          <a:ext cx="1612326" cy="365760"/>
        </p:xfrm>
        <a:graphic>
          <a:graphicData uri="http://schemas.openxmlformats.org/drawingml/2006/table">
            <a:tbl>
              <a:tblPr firstRow="1" bandRow="1">
                <a:tableStyleId>{9DCAF9ED-07DC-4A11-8D7F-57B35C25682E}</a:tableStyleId>
              </a:tblPr>
              <a:tblGrid>
                <a:gridCol w="1612326"/>
              </a:tblGrid>
              <a:tr h="0">
                <a:tc>
                  <a:txBody>
                    <a:bodyPr/>
                    <a:lstStyle/>
                    <a:p>
                      <a:pPr algn="ctr"/>
                      <a:r>
                        <a:rPr lang="en-US" sz="1800" u="none" dirty="0" err="1" smtClean="0"/>
                        <a:t>By_user</a:t>
                      </a:r>
                      <a:r>
                        <a:rPr lang="en-US" sz="1800" u="none" dirty="0" smtClean="0"/>
                        <a:t>/host</a:t>
                      </a:r>
                      <a:endParaRPr lang="en-US" sz="1800" u="none" dirty="0"/>
                    </a:p>
                  </a:txBody>
                  <a:tcPr anchor="ctr"/>
                </a:tc>
              </a:tr>
            </a:tbl>
          </a:graphicData>
        </a:graphic>
      </p:graphicFrame>
      <p:graphicFrame>
        <p:nvGraphicFramePr>
          <p:cNvPr id="19" name="Content Placeholder 5" descr="Table with multiple topic and category rows"/>
          <p:cNvGraphicFramePr>
            <a:graphicFrameLocks/>
          </p:cNvGraphicFramePr>
          <p:nvPr>
            <p:extLst/>
          </p:nvPr>
        </p:nvGraphicFramePr>
        <p:xfrm>
          <a:off x="6402905" y="5680779"/>
          <a:ext cx="1612326" cy="365760"/>
        </p:xfrm>
        <a:graphic>
          <a:graphicData uri="http://schemas.openxmlformats.org/drawingml/2006/table">
            <a:tbl>
              <a:tblPr firstRow="1" bandRow="1">
                <a:tableStyleId>{9DCAF9ED-07DC-4A11-8D7F-57B35C25682E}</a:tableStyleId>
              </a:tblPr>
              <a:tblGrid>
                <a:gridCol w="1612326"/>
              </a:tblGrid>
              <a:tr h="0">
                <a:tc>
                  <a:txBody>
                    <a:bodyPr/>
                    <a:lstStyle/>
                    <a:p>
                      <a:pPr algn="ctr"/>
                      <a:r>
                        <a:rPr lang="en-US" sz="1800" u="none" dirty="0" err="1" smtClean="0"/>
                        <a:t>By_account</a:t>
                      </a:r>
                      <a:endParaRPr lang="en-US" sz="1800" u="none" dirty="0"/>
                    </a:p>
                  </a:txBody>
                  <a:tcPr anchor="ctr"/>
                </a:tc>
              </a:tr>
            </a:tbl>
          </a:graphicData>
        </a:graphic>
      </p:graphicFrame>
      <p:graphicFrame>
        <p:nvGraphicFramePr>
          <p:cNvPr id="20" name="Content Placeholder 5" descr="Table with multiple topic and category rows"/>
          <p:cNvGraphicFramePr>
            <a:graphicFrameLocks/>
          </p:cNvGraphicFramePr>
          <p:nvPr>
            <p:extLst/>
          </p:nvPr>
        </p:nvGraphicFramePr>
        <p:xfrm>
          <a:off x="8232708" y="5680779"/>
          <a:ext cx="1612326" cy="365760"/>
        </p:xfrm>
        <a:graphic>
          <a:graphicData uri="http://schemas.openxmlformats.org/drawingml/2006/table">
            <a:tbl>
              <a:tblPr firstRow="1" bandRow="1">
                <a:tableStyleId>{9DCAF9ED-07DC-4A11-8D7F-57B35C25682E}</a:tableStyleId>
              </a:tblPr>
              <a:tblGrid>
                <a:gridCol w="1612326"/>
              </a:tblGrid>
              <a:tr h="0">
                <a:tc>
                  <a:txBody>
                    <a:bodyPr/>
                    <a:lstStyle/>
                    <a:p>
                      <a:pPr algn="ctr"/>
                      <a:r>
                        <a:rPr lang="en-US" sz="1800" u="none" dirty="0" err="1" smtClean="0"/>
                        <a:t>By_digest</a:t>
                      </a:r>
                      <a:endParaRPr lang="en-US" sz="1800" u="none" dirty="0"/>
                    </a:p>
                  </a:txBody>
                  <a:tcPr anchor="ctr"/>
                </a:tc>
              </a:tr>
            </a:tbl>
          </a:graphicData>
        </a:graphic>
      </p:graphicFrame>
      <p:cxnSp>
        <p:nvCxnSpPr>
          <p:cNvPr id="22" name="Straight Connector 21"/>
          <p:cNvCxnSpPr/>
          <p:nvPr/>
        </p:nvCxnSpPr>
        <p:spPr>
          <a:xfrm flipV="1">
            <a:off x="1650124" y="5517930"/>
            <a:ext cx="7315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2" idx="2"/>
          </p:cNvCxnSpPr>
          <p:nvPr/>
        </p:nvCxnSpPr>
        <p:spPr>
          <a:xfrm flipV="1">
            <a:off x="4891489" y="5218475"/>
            <a:ext cx="2377" cy="2994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50124" y="5517930"/>
            <a:ext cx="0" cy="16284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10137" y="5516092"/>
            <a:ext cx="0" cy="16284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83860" y="5516093"/>
            <a:ext cx="0" cy="16284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143873" y="5514255"/>
            <a:ext cx="0" cy="16284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970834" y="5523434"/>
            <a:ext cx="0" cy="162849"/>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96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par>
                          <p:cTn id="59" fill="hold">
                            <p:stCondLst>
                              <p:cond delay="500"/>
                            </p:stCondLst>
                            <p:childTnLst>
                              <p:par>
                                <p:cTn id="60" presetID="10" presetClass="entr" presetSubtype="0" fill="hold" nodeType="afterEffect">
                                  <p:stCondLst>
                                    <p:cond delay="50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nodeType="withEffect">
                                  <p:stCondLst>
                                    <p:cond delay="50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par>
                          <p:cTn id="66" fill="hold">
                            <p:stCondLst>
                              <p:cond delay="1500"/>
                            </p:stCondLst>
                            <p:childTnLst>
                              <p:par>
                                <p:cTn id="67" presetID="10" presetClass="entr" presetSubtype="0" fill="hold" nodeType="afterEffect">
                                  <p:stCondLst>
                                    <p:cond delay="50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50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par>
                          <p:cTn id="73" fill="hold">
                            <p:stCondLst>
                              <p:cond delay="2500"/>
                            </p:stCondLst>
                            <p:childTnLst>
                              <p:par>
                                <p:cTn id="74" presetID="10" presetClass="entr" presetSubtype="0" fill="hold" nodeType="afterEffect">
                                  <p:stCondLst>
                                    <p:cond delay="5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10" presetClass="entr" presetSubtype="0" fill="hold" nodeType="withEffect">
                                  <p:stCondLst>
                                    <p:cond delay="50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par>
                          <p:cTn id="80" fill="hold">
                            <p:stCondLst>
                              <p:cond delay="3500"/>
                            </p:stCondLst>
                            <p:childTnLst>
                              <p:par>
                                <p:cTn id="81" presetID="10" presetClass="entr" presetSubtype="0" fill="hold" nodeType="afterEffect">
                                  <p:stCondLst>
                                    <p:cond delay="50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nodeType="withEffect">
                                  <p:stCondLst>
                                    <p:cond delay="50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childTnLst>
                          </p:cTn>
                        </p:par>
                        <p:par>
                          <p:cTn id="87" fill="hold">
                            <p:stCondLst>
                              <p:cond delay="4500"/>
                            </p:stCondLst>
                            <p:childTnLst>
                              <p:par>
                                <p:cTn id="88" presetID="10" presetClass="entr" presetSubtype="0" fill="hold" nodeType="afterEffect">
                                  <p:stCondLst>
                                    <p:cond delay="50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nodeType="withEffect">
                                  <p:stCondLst>
                                    <p:cond delay="500"/>
                                  </p:stCondLst>
                                  <p:childTnLst>
                                    <p:set>
                                      <p:cBhvr>
                                        <p:cTn id="92" dur="1" fill="hold">
                                          <p:stCondLst>
                                            <p:cond delay="0"/>
                                          </p:stCondLst>
                                        </p:cTn>
                                        <p:tgtEl>
                                          <p:spTgt spid="20"/>
                                        </p:tgtEl>
                                        <p:attrNameLst>
                                          <p:attrName>style.visibility</p:attrName>
                                        </p:attrNameLst>
                                      </p:cBhvr>
                                      <p:to>
                                        <p:strVal val="visible"/>
                                      </p:to>
                                    </p:set>
                                    <p:animEffect transition="in" filter="fade">
                                      <p:cBhvr>
                                        <p:cTn id="9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Agenda</a:t>
            </a:r>
            <a:endParaRPr lang="en-US" dirty="0"/>
          </a:p>
        </p:txBody>
      </p:sp>
      <p:sp>
        <p:nvSpPr>
          <p:cNvPr id="3" name="Content Placeholder 2"/>
          <p:cNvSpPr>
            <a:spLocks noGrp="1"/>
          </p:cNvSpPr>
          <p:nvPr>
            <p:ph idx="13"/>
          </p:nvPr>
        </p:nvSpPr>
        <p:spPr/>
        <p:txBody>
          <a:bodyPr/>
          <a:lstStyle/>
          <a:p>
            <a:r>
              <a:rPr lang="en-US" dirty="0" smtClean="0">
                <a:solidFill>
                  <a:schemeClr val="tx1">
                    <a:lumMod val="40000"/>
                    <a:lumOff val="60000"/>
                  </a:schemeClr>
                </a:solidFill>
              </a:rPr>
              <a:t>Need and Design</a:t>
            </a:r>
          </a:p>
          <a:p>
            <a:r>
              <a:rPr lang="en-US" dirty="0" smtClean="0">
                <a:solidFill>
                  <a:schemeClr val="tx1">
                    <a:lumMod val="40000"/>
                    <a:lumOff val="60000"/>
                  </a:schemeClr>
                </a:solidFill>
              </a:rPr>
              <a:t>Instruments and instrumentation</a:t>
            </a:r>
          </a:p>
          <a:p>
            <a:r>
              <a:rPr lang="en-US" dirty="0">
                <a:solidFill>
                  <a:schemeClr val="tx1">
                    <a:lumMod val="40000"/>
                    <a:lumOff val="60000"/>
                  </a:schemeClr>
                </a:solidFill>
              </a:rPr>
              <a:t>Statistics </a:t>
            </a:r>
            <a:r>
              <a:rPr lang="en-US" dirty="0" smtClean="0">
                <a:solidFill>
                  <a:schemeClr val="tx1">
                    <a:lumMod val="40000"/>
                    <a:lumOff val="60000"/>
                  </a:schemeClr>
                </a:solidFill>
              </a:rPr>
              <a:t>tables</a:t>
            </a:r>
          </a:p>
          <a:p>
            <a:r>
              <a:rPr lang="en-US" dirty="0" smtClean="0"/>
              <a:t>Use cases</a:t>
            </a:r>
          </a:p>
          <a:p>
            <a:r>
              <a:rPr lang="en-US" dirty="0" smtClean="0">
                <a:solidFill>
                  <a:schemeClr val="tx1">
                    <a:lumMod val="40000"/>
                    <a:lumOff val="60000"/>
                  </a:schemeClr>
                </a:solidFill>
              </a:rPr>
              <a:t>What’s new in MySQL 5.7</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2</a:t>
            </a:r>
          </a:p>
        </p:txBody>
      </p:sp>
      <p:sp>
        <p:nvSpPr>
          <p:cNvPr id="17" name="Pentagon 16"/>
          <p:cNvSpPr/>
          <p:nvPr/>
        </p:nvSpPr>
        <p:spPr>
          <a:xfrm>
            <a:off x="2186329" y="337375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3</a:t>
            </a:r>
          </a:p>
        </p:txBody>
      </p:sp>
      <p:sp>
        <p:nvSpPr>
          <p:cNvPr id="18" name="Pentagon 17"/>
          <p:cNvSpPr/>
          <p:nvPr/>
        </p:nvSpPr>
        <p:spPr>
          <a:xfrm>
            <a:off x="2186329" y="4070031"/>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4</a:t>
            </a:r>
          </a:p>
        </p:txBody>
      </p:sp>
      <p:sp>
        <p:nvSpPr>
          <p:cNvPr id="19" name="Pentagon 18"/>
          <p:cNvSpPr/>
          <p:nvPr/>
        </p:nvSpPr>
        <p:spPr>
          <a:xfrm>
            <a:off x="2186329" y="476631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5</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13</a:t>
            </a:fld>
            <a:endParaRPr lang="en-US" dirty="0"/>
          </a:p>
        </p:txBody>
      </p:sp>
    </p:spTree>
    <p:extLst>
      <p:ext uri="{BB962C8B-B14F-4D97-AF65-F5344CB8AC3E}">
        <p14:creationId xmlns:p14="http://schemas.microsoft.com/office/powerpoint/2010/main" val="227735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What does Performance Schema provide …</a:t>
            </a:r>
            <a:endParaRPr lang="en-US" dirty="0"/>
          </a:p>
        </p:txBody>
      </p:sp>
      <p:sp>
        <p:nvSpPr>
          <p:cNvPr id="4" name="Text Placeholder 3"/>
          <p:cNvSpPr>
            <a:spLocks noGrp="1"/>
          </p:cNvSpPr>
          <p:nvPr>
            <p:ph type="body" sz="quarter" idx="13"/>
          </p:nvPr>
        </p:nvSpPr>
        <p:spPr/>
        <p:txBody>
          <a:bodyPr/>
          <a:lstStyle/>
          <a:p>
            <a:r>
              <a:rPr lang="en-US" dirty="0"/>
              <a:t>update </a:t>
            </a:r>
            <a:r>
              <a:rPr lang="en-US" dirty="0" err="1"/>
              <a:t>performance_schema.setup_instruments</a:t>
            </a:r>
            <a:r>
              <a:rPr lang="en-US" dirty="0"/>
              <a:t> set ENABLED='YES', TIMED='YES';</a:t>
            </a:r>
          </a:p>
        </p:txBody>
      </p:sp>
      <p:sp>
        <p:nvSpPr>
          <p:cNvPr id="3" name="Slide Number Placeholder 2"/>
          <p:cNvSpPr>
            <a:spLocks noGrp="1"/>
          </p:cNvSpPr>
          <p:nvPr>
            <p:ph type="sldNum" sz="quarter" idx="12"/>
          </p:nvPr>
        </p:nvSpPr>
        <p:spPr/>
        <p:txBody>
          <a:bodyPr/>
          <a:lstStyle/>
          <a:p>
            <a:fld id="{C51EAA63-D034-42AE-91FA-B13B9518C7BE}" type="slidenum">
              <a:rPr lang="en-US" smtClean="0"/>
              <a:pPr/>
              <a:t>14</a:t>
            </a:fld>
            <a:endParaRPr lang="en-US" dirty="0"/>
          </a:p>
        </p:txBody>
      </p:sp>
      <p:sp>
        <p:nvSpPr>
          <p:cNvPr id="10" name="TextBox 9"/>
          <p:cNvSpPr txBox="1"/>
          <p:nvPr/>
        </p:nvSpPr>
        <p:spPr>
          <a:xfrm>
            <a:off x="458239" y="1889414"/>
            <a:ext cx="5301429" cy="4332710"/>
          </a:xfrm>
          <a:prstGeom prst="rect">
            <a:avLst/>
          </a:prstGeom>
          <a:solidFill>
            <a:schemeClr val="bg2"/>
          </a:solidFill>
          <a:ln>
            <a:noFill/>
          </a:ln>
          <a:effectLst>
            <a:outerShdw blurRad="50800" dist="38100" dir="2700000" algn="tl" rotWithShape="0">
              <a:srgbClr val="000000">
                <a:alpha val="43000"/>
              </a:srgbClr>
            </a:outerShdw>
          </a:effectLst>
        </p:spPr>
        <p:txBody>
          <a:bodyPr wrap="none" lIns="0" tIns="0" rIns="0" bIns="0" rtlCol="0">
            <a:noAutofit/>
          </a:bodyPr>
          <a:lstStyle/>
          <a:p>
            <a:pPr lvl="1" algn="ctr">
              <a:buNone/>
            </a:pPr>
            <a:r>
              <a:rPr lang="en-US" sz="2800" u="sng" dirty="0" smtClean="0">
                <a:cs typeface="Courier"/>
              </a:rPr>
              <a:t>Connection 1 (Thread 24)</a:t>
            </a:r>
          </a:p>
          <a:p>
            <a:pPr lvl="1">
              <a:buNone/>
            </a:pPr>
            <a:r>
              <a:rPr lang="en-US" sz="2400" dirty="0" smtClean="0">
                <a:cs typeface="Courier"/>
              </a:rPr>
              <a:t>start transaction;</a:t>
            </a:r>
          </a:p>
          <a:p>
            <a:pPr lvl="1">
              <a:buNone/>
            </a:pPr>
            <a:r>
              <a:rPr lang="en-US" sz="2400" dirty="0" smtClean="0">
                <a:cs typeface="Courier"/>
              </a:rPr>
              <a:t>    insert </a:t>
            </a:r>
            <a:r>
              <a:rPr lang="en-US" sz="2400" dirty="0">
                <a:cs typeface="Courier"/>
              </a:rPr>
              <a:t>into test.t1 values('11'); </a:t>
            </a:r>
            <a:endParaRPr lang="en-US" sz="2400" dirty="0" smtClean="0">
              <a:cs typeface="Courier"/>
            </a:endParaRPr>
          </a:p>
          <a:p>
            <a:pPr lvl="1"/>
            <a:r>
              <a:rPr lang="en-US" sz="2400" dirty="0" smtClean="0">
                <a:cs typeface="Courier"/>
              </a:rPr>
              <a:t>commit;</a:t>
            </a:r>
            <a:r>
              <a:rPr lang="en-US" sz="2400" dirty="0">
                <a:cs typeface="Courier"/>
              </a:rPr>
              <a:t> </a:t>
            </a:r>
            <a:endParaRPr lang="en-US" sz="2400" dirty="0" smtClean="0">
              <a:cs typeface="Courier"/>
            </a:endParaRPr>
          </a:p>
          <a:p>
            <a:pPr lvl="1"/>
            <a:r>
              <a:rPr lang="en-US" sz="2400" dirty="0" smtClean="0">
                <a:cs typeface="Courier"/>
              </a:rPr>
              <a:t>start </a:t>
            </a:r>
            <a:r>
              <a:rPr lang="en-US" sz="2400" dirty="0">
                <a:cs typeface="Courier"/>
              </a:rPr>
              <a:t>transaction;</a:t>
            </a:r>
          </a:p>
          <a:p>
            <a:pPr lvl="1"/>
            <a:r>
              <a:rPr lang="en-US" sz="2400" dirty="0" smtClean="0">
                <a:cs typeface="Courier"/>
              </a:rPr>
              <a:t>    insert </a:t>
            </a:r>
            <a:r>
              <a:rPr lang="en-US" sz="2400" dirty="0">
                <a:cs typeface="Courier"/>
              </a:rPr>
              <a:t>into test.t1 values('12'); </a:t>
            </a:r>
            <a:r>
              <a:rPr lang="en-US" sz="2400" dirty="0" smtClean="0">
                <a:cs typeface="Courier"/>
              </a:rPr>
              <a:t/>
            </a:r>
            <a:br>
              <a:rPr lang="en-US" sz="2400" dirty="0" smtClean="0">
                <a:cs typeface="Courier"/>
              </a:rPr>
            </a:br>
            <a:r>
              <a:rPr lang="en-US" sz="2400" dirty="0" smtClean="0">
                <a:cs typeface="Courier"/>
              </a:rPr>
              <a:t>commit;</a:t>
            </a:r>
            <a:endParaRPr lang="en-US" sz="2400" dirty="0">
              <a:cs typeface="Courier"/>
            </a:endParaRPr>
          </a:p>
          <a:p>
            <a:pPr lvl="1"/>
            <a:r>
              <a:rPr lang="en-US" sz="2400" dirty="0" smtClean="0">
                <a:cs typeface="Courier"/>
              </a:rPr>
              <a:t>start </a:t>
            </a:r>
            <a:r>
              <a:rPr lang="en-US" sz="2400" dirty="0">
                <a:cs typeface="Courier"/>
              </a:rPr>
              <a:t>transaction;</a:t>
            </a:r>
          </a:p>
          <a:p>
            <a:pPr lvl="1">
              <a:buNone/>
            </a:pPr>
            <a:r>
              <a:rPr lang="en-US" sz="2400" dirty="0" smtClean="0">
                <a:cs typeface="Courier"/>
              </a:rPr>
              <a:t>    insert </a:t>
            </a:r>
            <a:r>
              <a:rPr lang="en-US" sz="2400" dirty="0">
                <a:cs typeface="Courier"/>
              </a:rPr>
              <a:t>into test.t1 values('13'); </a:t>
            </a:r>
            <a:r>
              <a:rPr lang="en-US" sz="2400" dirty="0" smtClean="0">
                <a:cs typeface="Courier"/>
              </a:rPr>
              <a:t/>
            </a:r>
            <a:br>
              <a:rPr lang="en-US" sz="2400" dirty="0" smtClean="0">
                <a:cs typeface="Courier"/>
              </a:rPr>
            </a:br>
            <a:r>
              <a:rPr lang="en-US" sz="2400" dirty="0" smtClean="0">
                <a:cs typeface="Courier"/>
              </a:rPr>
              <a:t>commit;</a:t>
            </a:r>
          </a:p>
          <a:p>
            <a:pPr lvl="1">
              <a:buNone/>
            </a:pPr>
            <a:r>
              <a:rPr lang="en-US" sz="2400" dirty="0" smtClean="0">
                <a:cs typeface="Courier"/>
              </a:rPr>
              <a:t>select </a:t>
            </a:r>
            <a:r>
              <a:rPr lang="en-US" sz="2400" dirty="0">
                <a:cs typeface="Courier"/>
              </a:rPr>
              <a:t>* from test.t1</a:t>
            </a:r>
            <a:r>
              <a:rPr lang="en-US" sz="2400" dirty="0" smtClean="0">
                <a:cs typeface="Courier"/>
              </a:rPr>
              <a:t>;</a:t>
            </a:r>
          </a:p>
        </p:txBody>
      </p:sp>
      <p:sp>
        <p:nvSpPr>
          <p:cNvPr id="7" name="TextBox 6"/>
          <p:cNvSpPr txBox="1"/>
          <p:nvPr/>
        </p:nvSpPr>
        <p:spPr>
          <a:xfrm>
            <a:off x="6515161" y="1885482"/>
            <a:ext cx="5301429" cy="4332709"/>
          </a:xfrm>
          <a:prstGeom prst="rect">
            <a:avLst/>
          </a:prstGeom>
          <a:solidFill>
            <a:schemeClr val="bg2"/>
          </a:solidFill>
          <a:ln>
            <a:noFill/>
          </a:ln>
          <a:effectLst>
            <a:outerShdw blurRad="50800" dist="38100" dir="2700000" algn="tl" rotWithShape="0">
              <a:srgbClr val="000000">
                <a:alpha val="43000"/>
              </a:srgbClr>
            </a:outerShdw>
          </a:effectLst>
        </p:spPr>
        <p:txBody>
          <a:bodyPr wrap="none" lIns="0" tIns="0" rIns="0" bIns="0" rtlCol="0">
            <a:noAutofit/>
          </a:bodyPr>
          <a:lstStyle/>
          <a:p>
            <a:pPr lvl="1" algn="ctr">
              <a:buNone/>
            </a:pPr>
            <a:r>
              <a:rPr lang="en-US" sz="2800" u="sng" dirty="0" smtClean="0">
                <a:cs typeface="Courier"/>
              </a:rPr>
              <a:t>Connection 2 (Thread 25)</a:t>
            </a:r>
          </a:p>
          <a:p>
            <a:pPr lvl="1"/>
            <a:r>
              <a:rPr lang="en-US" sz="2400" dirty="0">
                <a:cs typeface="Courier"/>
              </a:rPr>
              <a:t>start transaction;</a:t>
            </a:r>
          </a:p>
          <a:p>
            <a:pPr lvl="1"/>
            <a:r>
              <a:rPr lang="en-US" sz="2400" dirty="0" smtClean="0">
                <a:cs typeface="Courier"/>
              </a:rPr>
              <a:t>  insert </a:t>
            </a:r>
            <a:r>
              <a:rPr lang="en-US" sz="2400" dirty="0">
                <a:cs typeface="Courier"/>
              </a:rPr>
              <a:t>into test.t2 values('21'); </a:t>
            </a:r>
            <a:r>
              <a:rPr lang="en-US" sz="2400" dirty="0" smtClean="0">
                <a:cs typeface="Courier"/>
              </a:rPr>
              <a:t/>
            </a:r>
            <a:br>
              <a:rPr lang="en-US" sz="2400" dirty="0" smtClean="0">
                <a:cs typeface="Courier"/>
              </a:rPr>
            </a:br>
            <a:r>
              <a:rPr lang="en-US" sz="2400" dirty="0" smtClean="0">
                <a:cs typeface="Courier"/>
              </a:rPr>
              <a:t>commit;</a:t>
            </a:r>
            <a:br>
              <a:rPr lang="en-US" sz="2400" dirty="0" smtClean="0">
                <a:cs typeface="Courier"/>
              </a:rPr>
            </a:br>
            <a:endParaRPr lang="en-US" sz="2400" dirty="0" smtClean="0">
              <a:cs typeface="Courier"/>
            </a:endParaRPr>
          </a:p>
          <a:p>
            <a:pPr lvl="1"/>
            <a:r>
              <a:rPr lang="en-US" sz="2400" dirty="0" smtClean="0">
                <a:cs typeface="Courier"/>
              </a:rPr>
              <a:t>start </a:t>
            </a:r>
            <a:r>
              <a:rPr lang="en-US" sz="2400" dirty="0">
                <a:cs typeface="Courier"/>
              </a:rPr>
              <a:t>transaction;</a:t>
            </a:r>
          </a:p>
          <a:p>
            <a:pPr lvl="1">
              <a:buNone/>
            </a:pPr>
            <a:r>
              <a:rPr lang="en-US" sz="2400" dirty="0" smtClean="0">
                <a:cs typeface="Courier"/>
              </a:rPr>
              <a:t>insert </a:t>
            </a:r>
            <a:r>
              <a:rPr lang="en-US" sz="2400" dirty="0">
                <a:cs typeface="Courier"/>
              </a:rPr>
              <a:t>into test.t2 values('22'); </a:t>
            </a:r>
            <a:r>
              <a:rPr lang="en-US" sz="2400" dirty="0" smtClean="0">
                <a:cs typeface="Courier"/>
              </a:rPr>
              <a:t/>
            </a:r>
            <a:br>
              <a:rPr lang="en-US" sz="2400" dirty="0" smtClean="0">
                <a:cs typeface="Courier"/>
              </a:rPr>
            </a:br>
            <a:r>
              <a:rPr lang="en-US" sz="2400" dirty="0" smtClean="0">
                <a:cs typeface="Courier"/>
              </a:rPr>
              <a:t>commit;</a:t>
            </a:r>
            <a:endParaRPr lang="en-US" sz="2400" dirty="0">
              <a:cs typeface="Courier"/>
            </a:endParaRPr>
          </a:p>
        </p:txBody>
      </p:sp>
      <p:sp>
        <p:nvSpPr>
          <p:cNvPr id="8" name="Explosion 2 7"/>
          <p:cNvSpPr/>
          <p:nvPr/>
        </p:nvSpPr>
        <p:spPr>
          <a:xfrm>
            <a:off x="10202215" y="2975295"/>
            <a:ext cx="1916935" cy="1134737"/>
          </a:xfrm>
          <a:prstGeom prst="irregularSeal2">
            <a:avLst/>
          </a:prstGeom>
          <a:solidFill>
            <a:schemeClr val="accent3">
              <a:lumMod val="75000"/>
            </a:schemeClr>
          </a:solidFill>
          <a:ln w="19050">
            <a:solidFill>
              <a:schemeClr val="tx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Two</a:t>
            </a:r>
            <a:br>
              <a:rPr lang="en-US" dirty="0" smtClean="0"/>
            </a:br>
            <a:r>
              <a:rPr lang="en-US" dirty="0" smtClean="0"/>
              <a:t>inserts</a:t>
            </a:r>
            <a:endParaRPr lang="en-US" dirty="0"/>
          </a:p>
        </p:txBody>
      </p:sp>
      <p:cxnSp>
        <p:nvCxnSpPr>
          <p:cNvPr id="9" name="Straight Arrow Connector 8"/>
          <p:cNvCxnSpPr/>
          <p:nvPr/>
        </p:nvCxnSpPr>
        <p:spPr>
          <a:xfrm flipH="1" flipV="1">
            <a:off x="4682169" y="3054478"/>
            <a:ext cx="815248" cy="6139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H="1">
            <a:off x="4739834" y="4244172"/>
            <a:ext cx="757583" cy="7813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H="1">
            <a:off x="4847423" y="3971566"/>
            <a:ext cx="459314" cy="65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H="1" flipV="1">
            <a:off x="9327750" y="2988114"/>
            <a:ext cx="815248" cy="6139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a:off x="9503915" y="3668418"/>
            <a:ext cx="651320" cy="527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578236" y="5585552"/>
            <a:ext cx="3687055" cy="429657"/>
          </a:xfrm>
          <a:prstGeom prst="ellipse">
            <a:avLst/>
          </a:prstGeom>
          <a:solidFill>
            <a:schemeClr val="bg1">
              <a:alpha val="0"/>
            </a:schemeClr>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6" name="Oval 15"/>
          <p:cNvSpPr/>
          <p:nvPr/>
        </p:nvSpPr>
        <p:spPr>
          <a:xfrm>
            <a:off x="6515161" y="4521592"/>
            <a:ext cx="1868676" cy="429657"/>
          </a:xfrm>
          <a:prstGeom prst="ellipse">
            <a:avLst/>
          </a:prstGeom>
          <a:solidFill>
            <a:schemeClr val="bg1">
              <a:alpha val="0"/>
            </a:schemeClr>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cxnSp>
        <p:nvCxnSpPr>
          <p:cNvPr id="17" name="Straight Arrow Connector 16"/>
          <p:cNvCxnSpPr/>
          <p:nvPr/>
        </p:nvCxnSpPr>
        <p:spPr>
          <a:xfrm flipV="1">
            <a:off x="6753340" y="5025506"/>
            <a:ext cx="275421" cy="5600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H="1">
            <a:off x="4342410" y="5800380"/>
            <a:ext cx="921752"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Explosion 2 18"/>
          <p:cNvSpPr/>
          <p:nvPr/>
        </p:nvSpPr>
        <p:spPr>
          <a:xfrm>
            <a:off x="5306737" y="3295084"/>
            <a:ext cx="1916935" cy="1134737"/>
          </a:xfrm>
          <a:prstGeom prst="irregularSeal2">
            <a:avLst/>
          </a:prstGeom>
          <a:solidFill>
            <a:schemeClr val="accent3">
              <a:lumMod val="75000"/>
            </a:schemeClr>
          </a:solidFill>
          <a:ln w="19050">
            <a:solidFill>
              <a:schemeClr val="tx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Three inserts</a:t>
            </a:r>
            <a:endParaRPr lang="en-US" dirty="0"/>
          </a:p>
        </p:txBody>
      </p:sp>
      <p:sp>
        <p:nvSpPr>
          <p:cNvPr id="20" name="Explosion 2 19"/>
          <p:cNvSpPr/>
          <p:nvPr/>
        </p:nvSpPr>
        <p:spPr>
          <a:xfrm>
            <a:off x="4847423" y="5447840"/>
            <a:ext cx="2691510" cy="1134737"/>
          </a:xfrm>
          <a:prstGeom prst="irregularSeal2">
            <a:avLst/>
          </a:prstGeom>
          <a:solidFill>
            <a:schemeClr val="accent3">
              <a:lumMod val="75000"/>
            </a:schemeClr>
          </a:solidFill>
          <a:ln w="19050">
            <a:solidFill>
              <a:schemeClr val="tx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Latest</a:t>
            </a:r>
            <a:br>
              <a:rPr lang="en-US" dirty="0" smtClean="0"/>
            </a:br>
            <a:r>
              <a:rPr lang="en-US" dirty="0" smtClean="0"/>
              <a:t>Statement</a:t>
            </a:r>
            <a:endParaRPr lang="en-US" dirty="0"/>
          </a:p>
        </p:txBody>
      </p:sp>
    </p:spTree>
    <p:extLst>
      <p:ext uri="{BB962C8B-B14F-4D97-AF65-F5344CB8AC3E}">
        <p14:creationId xmlns:p14="http://schemas.microsoft.com/office/powerpoint/2010/main" val="163317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fade">
                                      <p:cBhvr>
                                        <p:cTn id="23" dur="500"/>
                                        <p:tgtEl>
                                          <p:spTgt spid="10">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fade">
                                      <p:cBhvr>
                                        <p:cTn id="26" dur="500"/>
                                        <p:tgtEl>
                                          <p:spTgt spid="10">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fade">
                                      <p:cBhvr>
                                        <p:cTn id="29" dur="500"/>
                                        <p:tgtEl>
                                          <p:spTgt spid="1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fade">
                                      <p:cBhvr>
                                        <p:cTn id="34" dur="500"/>
                                        <p:tgtEl>
                                          <p:spTgt spid="10">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xEl>
                                              <p:pRg st="7" end="7"/>
                                            </p:txEl>
                                          </p:spTgt>
                                        </p:tgtEl>
                                        <p:attrNameLst>
                                          <p:attrName>style.visibility</p:attrName>
                                        </p:attrNameLst>
                                      </p:cBhvr>
                                      <p:to>
                                        <p:strVal val="visible"/>
                                      </p:to>
                                    </p:set>
                                    <p:animEffect transition="in" filter="fade">
                                      <p:cBhvr>
                                        <p:cTn id="45" dur="500"/>
                                        <p:tgtEl>
                                          <p:spTgt spid="1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8" end="8"/>
                                            </p:txEl>
                                          </p:spTgt>
                                        </p:tgtEl>
                                        <p:attrNameLst>
                                          <p:attrName>style.visibility</p:attrName>
                                        </p:attrNameLst>
                                      </p:cBhvr>
                                      <p:to>
                                        <p:strVal val="visible"/>
                                      </p:to>
                                    </p:set>
                                    <p:animEffect transition="in" filter="fade">
                                      <p:cBhvr>
                                        <p:cTn id="50" dur="500"/>
                                        <p:tgtEl>
                                          <p:spTgt spid="1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animEffect transition="in" filter="fade">
                                      <p:cBhvr>
                                        <p:cTn id="55" dur="500"/>
                                        <p:tgtEl>
                                          <p:spTgt spid="7">
                                            <p:txEl>
                                              <p:pRg st="1" end="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Effect transition="in" filter="fade">
                                      <p:cBhvr>
                                        <p:cTn id="58" dur="500"/>
                                        <p:tgtEl>
                                          <p:spTgt spid="7">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animEffect transition="in" filter="fade">
                                      <p:cBhvr>
                                        <p:cTn id="63" dur="500"/>
                                        <p:tgtEl>
                                          <p:spTgt spid="7">
                                            <p:txEl>
                                              <p:pRg st="3" end="3"/>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7">
                                            <p:txEl>
                                              <p:pRg st="4" end="4"/>
                                            </p:txEl>
                                          </p:spTgt>
                                        </p:tgtEl>
                                        <p:attrNameLst>
                                          <p:attrName>style.visibility</p:attrName>
                                        </p:attrNameLst>
                                      </p:cBhvr>
                                      <p:to>
                                        <p:strVal val="visible"/>
                                      </p:to>
                                    </p:set>
                                    <p:animEffect transition="in" filter="fade">
                                      <p:cBhvr>
                                        <p:cTn id="66" dur="500"/>
                                        <p:tgtEl>
                                          <p:spTgt spid="7">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par>
                                <p:cTn id="75" presetID="10" presetClass="entr" presetSubtype="0" fill="hold"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500"/>
                                        <p:tgtEl>
                                          <p:spTgt spid="12"/>
                                        </p:tgtEl>
                                      </p:cBhvr>
                                    </p:animEffect>
                                  </p:childTnLst>
                                </p:cTn>
                              </p:par>
                              <p:par>
                                <p:cTn id="78" presetID="10" presetClass="entr" presetSubtype="0" fill="hold"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par>
                                <p:cTn id="86" presetID="10" presetClass="entr" presetSubtype="0"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fade">
                                      <p:cBhvr>
                                        <p:cTn id="88" dur="500"/>
                                        <p:tgtEl>
                                          <p:spTgt spid="13"/>
                                        </p:tgtEl>
                                      </p:cBhvr>
                                    </p:animEffect>
                                  </p:childTnLst>
                                </p:cTn>
                              </p:par>
                              <p:par>
                                <p:cTn id="89" presetID="10" presetClass="entr" presetSubtype="0"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500"/>
                                        <p:tgtEl>
                                          <p:spTgt spid="1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500"/>
                                        <p:tgtEl>
                                          <p:spTgt spid="1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500"/>
                                        <p:tgtEl>
                                          <p:spTgt spid="18"/>
                                        </p:tgtEl>
                                      </p:cBhvr>
                                    </p:animEffect>
                                  </p:childTnLst>
                                </p:cTn>
                              </p:par>
                              <p:par>
                                <p:cTn id="106" presetID="10" presetClass="entr" presetSubtype="0" fill="hold" nodeType="withEffect">
                                  <p:stCondLst>
                                    <p:cond delay="0"/>
                                  </p:stCondLst>
                                  <p:childTnLst>
                                    <p:set>
                                      <p:cBhvr>
                                        <p:cTn id="107" dur="1" fill="hold">
                                          <p:stCondLst>
                                            <p:cond delay="0"/>
                                          </p:stCondLst>
                                        </p:cTn>
                                        <p:tgtEl>
                                          <p:spTgt spid="17"/>
                                        </p:tgtEl>
                                        <p:attrNameLst>
                                          <p:attrName>style.visibility</p:attrName>
                                        </p:attrNameLst>
                                      </p:cBhvr>
                                      <p:to>
                                        <p:strVal val="visible"/>
                                      </p:to>
                                    </p:set>
                                    <p:animEffect transition="in" filter="fade">
                                      <p:cBhvr>
                                        <p:cTn id="10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15" grpId="0" animBg="1"/>
      <p:bldP spid="16"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a:t>What does Performance Schema provide </a:t>
            </a:r>
            <a:r>
              <a:rPr lang="en-US" dirty="0" smtClean="0"/>
              <a:t>… (cont.)</a:t>
            </a:r>
            <a:endParaRPr lang="en-US" dirty="0"/>
          </a:p>
        </p:txBody>
      </p:sp>
      <p:sp>
        <p:nvSpPr>
          <p:cNvPr id="7" name="Text Placeholder 6"/>
          <p:cNvSpPr>
            <a:spLocks noGrp="1"/>
          </p:cNvSpPr>
          <p:nvPr>
            <p:ph type="body" sz="quarter" idx="13"/>
          </p:nvPr>
        </p:nvSpPr>
        <p:spPr/>
        <p:txBody>
          <a:bodyPr/>
          <a:lstStyle/>
          <a:p>
            <a:r>
              <a:rPr lang="en-US" dirty="0"/>
              <a:t>Statements Statistics</a:t>
            </a:r>
          </a:p>
        </p:txBody>
      </p:sp>
      <p:sp>
        <p:nvSpPr>
          <p:cNvPr id="10" name="Text Placeholder 4"/>
          <p:cNvSpPr txBox="1">
            <a:spLocks/>
          </p:cNvSpPr>
          <p:nvPr/>
        </p:nvSpPr>
        <p:spPr>
          <a:xfrm>
            <a:off x="9408042" y="6163086"/>
            <a:ext cx="2585483" cy="214237"/>
          </a:xfrm>
          <a:prstGeom prst="rect">
            <a:avLst/>
          </a:prstGeom>
        </p:spPr>
        <p:txBody>
          <a:bodyPr vert="horz" lIns="0" tIns="0" rIns="0" bIns="0" rtlCol="0">
            <a:noAutofit/>
          </a:bodyPr>
          <a:lstStyle>
            <a:lvl1pPr marL="1588" indent="0" algn="l" defTabSz="914400" rtl="0" eaLnBrk="1" latinLnBrk="0" hangingPunct="1">
              <a:lnSpc>
                <a:spcPct val="90000"/>
              </a:lnSpc>
              <a:spcBef>
                <a:spcPts val="0"/>
              </a:spcBef>
              <a:buClr>
                <a:schemeClr val="tx1">
                  <a:lumMod val="60000"/>
                  <a:lumOff val="40000"/>
                </a:schemeClr>
              </a:buClr>
              <a:buFontTx/>
              <a:buNone/>
              <a:defRPr sz="2400" b="1" kern="1200" baseline="0">
                <a:solidFill>
                  <a:schemeClr val="tx1"/>
                </a:solidFill>
                <a:latin typeface="+mn-lt"/>
                <a:ea typeface="+mn-ea"/>
                <a:cs typeface="+mn-cs"/>
              </a:defRPr>
            </a:lvl1pPr>
            <a:lvl2pPr marL="1588" indent="0" algn="l" defTabSz="914400" rtl="0" eaLnBrk="1" latinLnBrk="0" hangingPunct="1">
              <a:lnSpc>
                <a:spcPct val="90000"/>
              </a:lnSpc>
              <a:spcBef>
                <a:spcPts val="800"/>
              </a:spcBef>
              <a:buClr>
                <a:schemeClr val="tx1">
                  <a:lumMod val="60000"/>
                  <a:lumOff val="40000"/>
                </a:schemeClr>
              </a:buClr>
              <a:buFontTx/>
              <a:buNone/>
              <a:defRPr sz="2400" kern="1200">
                <a:solidFill>
                  <a:schemeClr val="tx1"/>
                </a:solidFill>
                <a:latin typeface="+mn-lt"/>
                <a:ea typeface="+mn-ea"/>
                <a:cs typeface="+mn-cs"/>
              </a:defRPr>
            </a:lvl2pPr>
            <a:lvl3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3pPr>
            <a:lvl4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4pPr>
            <a:lvl5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5pPr>
            <a:lvl6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9pPr>
          </a:lstStyle>
          <a:p>
            <a:r>
              <a:rPr lang="en-US" sz="1400" b="0" dirty="0" smtClean="0"/>
              <a:t>* Timer unit is PICOSECOND.</a:t>
            </a:r>
            <a:endParaRPr lang="en-US" sz="1400" b="0" dirty="0"/>
          </a:p>
        </p:txBody>
      </p:sp>
      <p:graphicFrame>
        <p:nvGraphicFramePr>
          <p:cNvPr id="13" name="Content Placeholder 5" descr="Table with multiple topic and category rows"/>
          <p:cNvGraphicFramePr>
            <a:graphicFrameLocks/>
          </p:cNvGraphicFramePr>
          <p:nvPr>
            <p:extLst/>
          </p:nvPr>
        </p:nvGraphicFramePr>
        <p:xfrm>
          <a:off x="216503" y="1849820"/>
          <a:ext cx="4944076" cy="4275677"/>
        </p:xfrm>
        <a:graphic>
          <a:graphicData uri="http://schemas.openxmlformats.org/drawingml/2006/table">
            <a:tbl>
              <a:tblPr firstRow="1" bandRow="1">
                <a:tableStyleId>{5FD0F851-EC5A-4D38-B0AD-8093EC10F338}</a:tableStyleId>
              </a:tblPr>
              <a:tblGrid>
                <a:gridCol w="1854035"/>
                <a:gridCol w="1502979"/>
                <a:gridCol w="1587062"/>
              </a:tblGrid>
              <a:tr h="600203">
                <a:tc gridSpan="3">
                  <a:txBody>
                    <a:bodyPr/>
                    <a:lstStyle/>
                    <a:p>
                      <a:pPr algn="ctr"/>
                      <a:r>
                        <a:rPr lang="en-US" sz="1800" u="none" dirty="0" smtClean="0"/>
                        <a:t>EVENTS_STATEMENTS_CURRENT</a:t>
                      </a:r>
                      <a:endParaRPr lang="en-US" sz="1800" u="none" dirty="0"/>
                    </a:p>
                  </a:txBody>
                  <a:tcPr anchor="ctr"/>
                </a:tc>
                <a:tc hMerge="1">
                  <a:txBody>
                    <a:bodyPr/>
                    <a:lstStyle/>
                    <a:p>
                      <a:pPr algn="ctr"/>
                      <a:endParaRPr lang="en-US" dirty="0"/>
                    </a:p>
                  </a:txBody>
                  <a:tcPr anchor="ctr"/>
                </a:tc>
                <a:tc hMerge="1">
                  <a:txBody>
                    <a:bodyPr/>
                    <a:lstStyle/>
                    <a:p>
                      <a:pPr algn="ctr"/>
                      <a:endParaRPr lang="en-US" sz="1800" u="none" dirty="0"/>
                    </a:p>
                  </a:txBody>
                  <a:tcPr anchor="ctr"/>
                </a:tc>
              </a:tr>
              <a:tr h="486356">
                <a:tc>
                  <a:txBody>
                    <a:bodyPr/>
                    <a:lstStyle/>
                    <a:p>
                      <a:r>
                        <a:rPr lang="en-US" sz="1800" b="1" dirty="0" smtClean="0"/>
                        <a:t>THREAD_ID</a:t>
                      </a:r>
                      <a:endParaRPr lang="en-US" sz="1800" b="1" dirty="0"/>
                    </a:p>
                  </a:txBody>
                  <a:tcPr anchor="ctr"/>
                </a:tc>
                <a:tc>
                  <a:txBody>
                    <a:bodyPr/>
                    <a:lstStyle/>
                    <a:p>
                      <a:pPr algn="l"/>
                      <a:r>
                        <a:rPr lang="en-US" sz="1800" b="1" dirty="0" smtClean="0"/>
                        <a:t>24</a:t>
                      </a:r>
                      <a:endParaRPr lang="en-US" sz="1800" b="1" dirty="0"/>
                    </a:p>
                  </a:txBody>
                  <a:tcPr anchor="ctr"/>
                </a:tc>
                <a:tc>
                  <a:txBody>
                    <a:bodyPr/>
                    <a:lstStyle/>
                    <a:p>
                      <a:pPr algn="l"/>
                      <a:r>
                        <a:rPr lang="en-US" sz="1800" b="1" dirty="0" smtClean="0"/>
                        <a:t>25</a:t>
                      </a:r>
                      <a:endParaRPr lang="en-US" sz="1800" b="1" dirty="0"/>
                    </a:p>
                  </a:txBody>
                  <a:tcPr anchor="ctr"/>
                </a:tc>
              </a:tr>
              <a:tr h="486356">
                <a:tc>
                  <a:txBody>
                    <a:bodyPr/>
                    <a:lstStyle/>
                    <a:p>
                      <a:r>
                        <a:rPr lang="en-US" sz="1800" dirty="0" smtClean="0"/>
                        <a:t>EVENT_NAME</a:t>
                      </a:r>
                      <a:endParaRPr lang="en-US" sz="1800" dirty="0"/>
                    </a:p>
                  </a:txBody>
                  <a:tcPr anchor="ctr"/>
                </a:tc>
                <a:tc>
                  <a:txBody>
                    <a:bodyPr/>
                    <a:lstStyle/>
                    <a:p>
                      <a:pPr algn="l"/>
                      <a:r>
                        <a:rPr lang="en-US" sz="1800" dirty="0" smtClean="0"/>
                        <a:t>statement/</a:t>
                      </a:r>
                      <a:r>
                        <a:rPr lang="en-US" sz="1800" dirty="0" err="1" smtClean="0"/>
                        <a:t>sql</a:t>
                      </a:r>
                      <a:r>
                        <a:rPr lang="en-US" sz="1800" dirty="0" smtClean="0"/>
                        <a:t>/select</a:t>
                      </a:r>
                      <a:endParaRPr lang="en-US" sz="1800" dirty="0"/>
                    </a:p>
                  </a:txBody>
                  <a:tcPr anchor="ctr"/>
                </a:tc>
                <a:tc>
                  <a:txBody>
                    <a:bodyPr/>
                    <a:lstStyle/>
                    <a:p>
                      <a:pPr algn="l"/>
                      <a:r>
                        <a:rPr lang="en-US" sz="1800" dirty="0" smtClean="0"/>
                        <a:t>statement/</a:t>
                      </a:r>
                      <a:r>
                        <a:rPr lang="en-US" sz="1800" dirty="0" err="1" smtClean="0"/>
                        <a:t>sql</a:t>
                      </a:r>
                      <a:r>
                        <a:rPr lang="en-US" sz="1800" dirty="0" smtClean="0"/>
                        <a:t>/commit</a:t>
                      </a:r>
                      <a:endParaRPr lang="en-US" sz="1800" dirty="0"/>
                    </a:p>
                  </a:txBody>
                  <a:tcPr anchor="ctr"/>
                </a:tc>
              </a:tr>
              <a:tr h="486356">
                <a:tc>
                  <a:txBody>
                    <a:bodyPr/>
                    <a:lstStyle/>
                    <a:p>
                      <a:r>
                        <a:rPr lang="en-US" sz="1800" b="1" dirty="0" smtClean="0">
                          <a:solidFill>
                            <a:schemeClr val="accent1"/>
                          </a:solidFill>
                        </a:rPr>
                        <a:t>TIMER_WAIT</a:t>
                      </a:r>
                    </a:p>
                  </a:txBody>
                  <a:tcPr anchor="ctr"/>
                </a:tc>
                <a:tc>
                  <a:txBody>
                    <a:bodyPr/>
                    <a:lstStyle/>
                    <a:p>
                      <a:pPr algn="l"/>
                      <a:r>
                        <a:rPr lang="en-US" sz="1800" b="1" dirty="0" smtClean="0">
                          <a:solidFill>
                            <a:schemeClr val="accent1"/>
                          </a:solidFill>
                        </a:rPr>
                        <a:t>876585000</a:t>
                      </a:r>
                      <a:endParaRPr lang="en-US" sz="1800" b="1" dirty="0">
                        <a:solidFill>
                          <a:schemeClr val="accent1"/>
                        </a:solidFill>
                      </a:endParaRPr>
                    </a:p>
                  </a:txBody>
                  <a:tcPr anchor="ctr"/>
                </a:tc>
                <a:tc>
                  <a:txBody>
                    <a:bodyPr/>
                    <a:lstStyle/>
                    <a:p>
                      <a:pPr algn="l"/>
                      <a:r>
                        <a:rPr lang="en-US" sz="1800" b="1" dirty="0" smtClean="0">
                          <a:solidFill>
                            <a:schemeClr val="accent1"/>
                          </a:solidFill>
                        </a:rPr>
                        <a:t>15998287000</a:t>
                      </a:r>
                      <a:endParaRPr lang="en-US" sz="1800" b="1" dirty="0">
                        <a:solidFill>
                          <a:schemeClr val="accent1"/>
                        </a:solidFill>
                      </a:endParaRPr>
                    </a:p>
                  </a:txBody>
                  <a:tcPr anchor="ctr"/>
                </a:tc>
              </a:tr>
              <a:tr h="486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SQL_TEXT</a:t>
                      </a:r>
                    </a:p>
                  </a:txBody>
                  <a:tcPr anchor="ctr"/>
                </a:tc>
                <a:tc>
                  <a:txBody>
                    <a:bodyPr/>
                    <a:lstStyle/>
                    <a:p>
                      <a:pPr algn="l"/>
                      <a:r>
                        <a:rPr lang="en-US" sz="1800" dirty="0" smtClean="0">
                          <a:solidFill>
                            <a:schemeClr val="tx1"/>
                          </a:solidFill>
                        </a:rPr>
                        <a:t>select * from test.t1</a:t>
                      </a:r>
                      <a:endParaRPr lang="en-US" sz="1800" dirty="0">
                        <a:solidFill>
                          <a:schemeClr val="tx1"/>
                        </a:solidFill>
                      </a:endParaRPr>
                    </a:p>
                  </a:txBody>
                  <a:tcPr anchor="ctr"/>
                </a:tc>
                <a:tc>
                  <a:txBody>
                    <a:bodyPr/>
                    <a:lstStyle/>
                    <a:p>
                      <a:pPr algn="l"/>
                      <a:r>
                        <a:rPr lang="en-US" sz="1800" dirty="0" smtClean="0">
                          <a:solidFill>
                            <a:schemeClr val="tx1"/>
                          </a:solidFill>
                        </a:rPr>
                        <a:t>commit</a:t>
                      </a:r>
                    </a:p>
                  </a:txBody>
                  <a:tcPr anchor="ctr"/>
                </a:tc>
              </a:tr>
              <a:tr h="486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ROWS_SENT</a:t>
                      </a:r>
                    </a:p>
                  </a:txBody>
                  <a:tcPr anchor="ctr"/>
                </a:tc>
                <a:tc>
                  <a:txBody>
                    <a:bodyPr/>
                    <a:lstStyle/>
                    <a:p>
                      <a:pPr algn="l"/>
                      <a:r>
                        <a:rPr lang="en-US" sz="1800" dirty="0" smtClean="0">
                          <a:solidFill>
                            <a:schemeClr val="tx1"/>
                          </a:solidFill>
                        </a:rPr>
                        <a:t>3</a:t>
                      </a:r>
                      <a:endParaRPr lang="en-US" sz="18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0</a:t>
                      </a:r>
                    </a:p>
                  </a:txBody>
                  <a:tcPr anchor="ctr"/>
                </a:tc>
              </a:tr>
              <a:tr h="468123">
                <a:tc>
                  <a:txBody>
                    <a:bodyPr/>
                    <a:lstStyle/>
                    <a:p>
                      <a:r>
                        <a:rPr lang="en-US" sz="1800" dirty="0" smtClean="0"/>
                        <a:t>NO_INDEX_USED</a:t>
                      </a:r>
                    </a:p>
                  </a:txBody>
                  <a:tcPr anchor="ctr"/>
                </a:tc>
                <a:tc>
                  <a:txBody>
                    <a:bodyPr/>
                    <a:lstStyle/>
                    <a:p>
                      <a:pPr algn="l"/>
                      <a:r>
                        <a:rPr lang="en-US" sz="1800" dirty="0" smtClean="0"/>
                        <a:t>0</a:t>
                      </a:r>
                      <a:endParaRPr lang="en-US" sz="1800" dirty="0"/>
                    </a:p>
                  </a:txBody>
                  <a:tcPr anchor="ctr"/>
                </a:tc>
                <a:tc>
                  <a:txBody>
                    <a:bodyPr/>
                    <a:lstStyle/>
                    <a:p>
                      <a:pPr algn="l"/>
                      <a:r>
                        <a:rPr lang="en-US" sz="1800" dirty="0" smtClean="0"/>
                        <a:t>0</a:t>
                      </a:r>
                      <a:endParaRPr lang="en-US" sz="1800" dirty="0"/>
                    </a:p>
                  </a:txBody>
                  <a:tcPr anchor="ctr"/>
                </a:tc>
              </a:tr>
              <a:tr h="468123">
                <a:tc>
                  <a:txBody>
                    <a:bodyPr/>
                    <a:lstStyle/>
                    <a:p>
                      <a:r>
                        <a:rPr lang="en-US" sz="1800" dirty="0" smtClean="0"/>
                        <a:t>SELECT_SCAN</a:t>
                      </a:r>
                    </a:p>
                  </a:txBody>
                  <a:tcPr anchor="ctr"/>
                </a:tc>
                <a:tc>
                  <a:txBody>
                    <a:bodyPr/>
                    <a:lstStyle/>
                    <a:p>
                      <a:pPr algn="l"/>
                      <a:r>
                        <a:rPr lang="en-US" sz="1800" dirty="0" smtClean="0"/>
                        <a:t>1</a:t>
                      </a:r>
                      <a:endParaRPr lang="en-US" sz="1800" dirty="0"/>
                    </a:p>
                  </a:txBody>
                  <a:tcPr anchor="ctr"/>
                </a:tc>
                <a:tc>
                  <a:txBody>
                    <a:bodyPr/>
                    <a:lstStyle/>
                    <a:p>
                      <a:pPr algn="l"/>
                      <a:r>
                        <a:rPr lang="en-US" sz="1800" dirty="0" smtClean="0"/>
                        <a:t>0</a:t>
                      </a:r>
                      <a:endParaRPr lang="en-US" sz="1800" dirty="0"/>
                    </a:p>
                  </a:txBody>
                  <a:tcPr anchor="ctr"/>
                </a:tc>
              </a:tr>
            </a:tbl>
          </a:graphicData>
        </a:graphic>
      </p:graphicFrame>
      <p:sp>
        <p:nvSpPr>
          <p:cNvPr id="3" name="Slide Number Placeholder 2"/>
          <p:cNvSpPr>
            <a:spLocks noGrp="1"/>
          </p:cNvSpPr>
          <p:nvPr>
            <p:ph type="sldNum" sz="quarter" idx="12"/>
          </p:nvPr>
        </p:nvSpPr>
        <p:spPr/>
        <p:txBody>
          <a:bodyPr/>
          <a:lstStyle/>
          <a:p>
            <a:fld id="{C51EAA63-D034-42AE-91FA-B13B9518C7BE}" type="slidenum">
              <a:rPr lang="en-US" smtClean="0"/>
              <a:pPr/>
              <a:t>15</a:t>
            </a:fld>
            <a:endParaRPr lang="en-US" dirty="0"/>
          </a:p>
        </p:txBody>
      </p:sp>
      <p:graphicFrame>
        <p:nvGraphicFramePr>
          <p:cNvPr id="9" name="Content Placeholder 5" descr="Table with multiple topic and category rows"/>
          <p:cNvGraphicFramePr>
            <a:graphicFrameLocks/>
          </p:cNvGraphicFramePr>
          <p:nvPr>
            <p:extLst/>
          </p:nvPr>
        </p:nvGraphicFramePr>
        <p:xfrm>
          <a:off x="6097159" y="1816766"/>
          <a:ext cx="5821571" cy="4233756"/>
        </p:xfrm>
        <a:graphic>
          <a:graphicData uri="http://schemas.openxmlformats.org/drawingml/2006/table">
            <a:tbl>
              <a:tblPr firstRow="1" bandRow="1">
                <a:tableStyleId>{5FD0F851-EC5A-4D38-B0AD-8093EC10F338}</a:tableStyleId>
              </a:tblPr>
              <a:tblGrid>
                <a:gridCol w="2752551"/>
                <a:gridCol w="1513490"/>
                <a:gridCol w="1555530"/>
              </a:tblGrid>
              <a:tr h="653224">
                <a:tc gridSpan="3">
                  <a:txBody>
                    <a:bodyPr/>
                    <a:lstStyle/>
                    <a:p>
                      <a:pPr algn="ctr"/>
                      <a:r>
                        <a:rPr lang="en-US" sz="1800" u="none" dirty="0" smtClean="0"/>
                        <a:t>EVENTS_STATEMENTS_SUMMARY_BY_THREAD_BY_EVENT_NAME</a:t>
                      </a:r>
                      <a:endParaRPr lang="en-US" sz="1800" u="none" dirty="0"/>
                    </a:p>
                  </a:txBody>
                  <a:tcPr anchor="ctr"/>
                </a:tc>
                <a:tc hMerge="1">
                  <a:txBody>
                    <a:bodyPr/>
                    <a:lstStyle/>
                    <a:p>
                      <a:pPr algn="ctr"/>
                      <a:endParaRPr lang="en-US" dirty="0"/>
                    </a:p>
                  </a:txBody>
                  <a:tcPr anchor="ctr"/>
                </a:tc>
                <a:tc hMerge="1">
                  <a:txBody>
                    <a:bodyPr/>
                    <a:lstStyle/>
                    <a:p>
                      <a:pPr algn="ctr"/>
                      <a:endParaRPr lang="en-US" sz="1800" u="none" dirty="0"/>
                    </a:p>
                  </a:txBody>
                  <a:tcPr anchor="ctr"/>
                </a:tc>
              </a:tr>
              <a:tr h="496344">
                <a:tc>
                  <a:txBody>
                    <a:bodyPr/>
                    <a:lstStyle/>
                    <a:p>
                      <a:r>
                        <a:rPr lang="en-US" sz="1800" b="1" dirty="0" smtClean="0"/>
                        <a:t>THREAD_ID</a:t>
                      </a:r>
                      <a:endParaRPr lang="en-US" sz="1800" b="1" dirty="0"/>
                    </a:p>
                  </a:txBody>
                  <a:tcPr anchor="ctr"/>
                </a:tc>
                <a:tc>
                  <a:txBody>
                    <a:bodyPr/>
                    <a:lstStyle/>
                    <a:p>
                      <a:pPr algn="l"/>
                      <a:r>
                        <a:rPr lang="en-US" sz="1800" b="1" dirty="0" smtClean="0"/>
                        <a:t>24</a:t>
                      </a:r>
                      <a:endParaRPr lang="en-US" sz="1800" b="1" dirty="0"/>
                    </a:p>
                  </a:txBody>
                  <a:tcPr anchor="ctr"/>
                </a:tc>
                <a:tc>
                  <a:txBody>
                    <a:bodyPr/>
                    <a:lstStyle/>
                    <a:p>
                      <a:pPr algn="l"/>
                      <a:r>
                        <a:rPr lang="en-US" sz="1800" b="1" dirty="0" smtClean="0"/>
                        <a:t>25</a:t>
                      </a:r>
                      <a:endParaRPr lang="en-US" sz="1800" b="1" dirty="0"/>
                    </a:p>
                  </a:txBody>
                  <a:tcPr anchor="ctr"/>
                </a:tc>
              </a:tr>
              <a:tr h="496344">
                <a:tc>
                  <a:txBody>
                    <a:bodyPr/>
                    <a:lstStyle/>
                    <a:p>
                      <a:r>
                        <a:rPr lang="en-US" sz="1800" dirty="0" smtClean="0"/>
                        <a:t>EVENT_NAME</a:t>
                      </a:r>
                      <a:endParaRPr lang="en-US" sz="1800" dirty="0"/>
                    </a:p>
                  </a:txBody>
                  <a:tcPr anchor="ctr"/>
                </a:tc>
                <a:tc>
                  <a:txBody>
                    <a:bodyPr/>
                    <a:lstStyle/>
                    <a:p>
                      <a:pPr algn="l"/>
                      <a:r>
                        <a:rPr lang="en-US" sz="1800" dirty="0" smtClean="0"/>
                        <a:t>statement/</a:t>
                      </a:r>
                      <a:r>
                        <a:rPr lang="en-US" sz="1800" dirty="0" err="1" smtClean="0"/>
                        <a:t>sql</a:t>
                      </a:r>
                      <a:r>
                        <a:rPr lang="en-US" sz="1800" dirty="0" smtClean="0"/>
                        <a:t>/insert</a:t>
                      </a:r>
                      <a:endParaRPr 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statement/</a:t>
                      </a:r>
                      <a:r>
                        <a:rPr lang="en-US" sz="1800" dirty="0" err="1" smtClean="0"/>
                        <a:t>sql</a:t>
                      </a:r>
                      <a:r>
                        <a:rPr lang="en-US" sz="1800" dirty="0" smtClean="0"/>
                        <a:t>/insert</a:t>
                      </a:r>
                    </a:p>
                  </a:txBody>
                  <a:tcPr anchor="ctr"/>
                </a:tc>
              </a:tr>
              <a:tr h="496344">
                <a:tc>
                  <a:txBody>
                    <a:bodyPr/>
                    <a:lstStyle/>
                    <a:p>
                      <a:r>
                        <a:rPr lang="en-US" sz="1800" dirty="0" smtClean="0">
                          <a:solidFill>
                            <a:srgbClr val="0070C0"/>
                          </a:solidFill>
                        </a:rPr>
                        <a:t>COUNT_STAR</a:t>
                      </a:r>
                      <a:endParaRPr lang="en-US" sz="1800" dirty="0">
                        <a:solidFill>
                          <a:srgbClr val="0070C0"/>
                        </a:solidFill>
                      </a:endParaRPr>
                    </a:p>
                  </a:txBody>
                  <a:tcPr anchor="ctr"/>
                </a:tc>
                <a:tc>
                  <a:txBody>
                    <a:bodyPr/>
                    <a:lstStyle/>
                    <a:p>
                      <a:pPr algn="l"/>
                      <a:r>
                        <a:rPr lang="en-US" sz="1800" dirty="0" smtClean="0">
                          <a:solidFill>
                            <a:srgbClr val="0070C0"/>
                          </a:solidFill>
                        </a:rPr>
                        <a:t>3</a:t>
                      </a:r>
                      <a:endParaRPr lang="en-US" sz="1800" dirty="0">
                        <a:solidFill>
                          <a:srgbClr val="0070C0"/>
                        </a:solidFill>
                      </a:endParaRPr>
                    </a:p>
                  </a:txBody>
                  <a:tcPr anchor="ctr"/>
                </a:tc>
                <a:tc>
                  <a:txBody>
                    <a:bodyPr/>
                    <a:lstStyle/>
                    <a:p>
                      <a:pPr algn="l"/>
                      <a:r>
                        <a:rPr lang="en-US" sz="1800" dirty="0" smtClean="0">
                          <a:solidFill>
                            <a:srgbClr val="0070C0"/>
                          </a:solidFill>
                        </a:rPr>
                        <a:t>2</a:t>
                      </a:r>
                      <a:endParaRPr lang="en-US" sz="1800" dirty="0">
                        <a:solidFill>
                          <a:srgbClr val="0070C0"/>
                        </a:solidFill>
                      </a:endParaRPr>
                    </a:p>
                  </a:txBody>
                  <a:tcPr anchor="ctr"/>
                </a:tc>
              </a:tr>
              <a:tr h="458732">
                <a:tc>
                  <a:txBody>
                    <a:bodyPr/>
                    <a:lstStyle/>
                    <a:p>
                      <a:r>
                        <a:rPr lang="en-US" sz="1800" b="1" dirty="0" smtClean="0">
                          <a:solidFill>
                            <a:schemeClr val="accent1"/>
                          </a:solidFill>
                        </a:rPr>
                        <a:t>SUM_TIMER_WAIT</a:t>
                      </a:r>
                    </a:p>
                  </a:txBody>
                  <a:tcPr anchor="ctr"/>
                </a:tc>
                <a:tc>
                  <a:txBody>
                    <a:bodyPr/>
                    <a:lstStyle/>
                    <a:p>
                      <a:pPr algn="l"/>
                      <a:r>
                        <a:rPr lang="en-US" sz="1800" b="1" dirty="0" smtClean="0">
                          <a:solidFill>
                            <a:schemeClr val="accent1"/>
                          </a:solidFill>
                        </a:rPr>
                        <a:t>35181659000</a:t>
                      </a:r>
                      <a:endParaRPr lang="en-US" sz="1800" b="1" dirty="0">
                        <a:solidFill>
                          <a:schemeClr val="accent1"/>
                        </a:solidFill>
                      </a:endParaRPr>
                    </a:p>
                  </a:txBody>
                  <a:tcPr anchor="ctr"/>
                </a:tc>
                <a:tc>
                  <a:txBody>
                    <a:bodyPr/>
                    <a:lstStyle/>
                    <a:p>
                      <a:pPr algn="l"/>
                      <a:r>
                        <a:rPr lang="en-US" sz="1800" b="1" dirty="0" smtClean="0">
                          <a:solidFill>
                            <a:schemeClr val="accent1"/>
                          </a:solidFill>
                        </a:rPr>
                        <a:t>3477432000</a:t>
                      </a:r>
                      <a:endParaRPr lang="en-US" sz="1800" b="1" dirty="0">
                        <a:solidFill>
                          <a:schemeClr val="accent1"/>
                        </a:solidFill>
                      </a:endParaRPr>
                    </a:p>
                  </a:txBody>
                  <a:tcPr anchor="ctr"/>
                </a:tc>
              </a:tr>
              <a:tr h="496344">
                <a:tc>
                  <a:txBody>
                    <a:bodyPr/>
                    <a:lstStyle/>
                    <a:p>
                      <a:r>
                        <a:rPr lang="en-US" sz="1800" dirty="0" smtClean="0"/>
                        <a:t>SUM_ROWS_AFFECTED</a:t>
                      </a:r>
                    </a:p>
                  </a:txBody>
                  <a:tcPr anchor="ctr"/>
                </a:tc>
                <a:tc>
                  <a:txBody>
                    <a:bodyPr/>
                    <a:lstStyle/>
                    <a:p>
                      <a:pPr algn="l"/>
                      <a:r>
                        <a:rPr lang="en-US" sz="1800" dirty="0" smtClean="0"/>
                        <a:t>3</a:t>
                      </a:r>
                      <a:endParaRPr lang="en-US" sz="1800" dirty="0"/>
                    </a:p>
                  </a:txBody>
                  <a:tcPr anchor="ctr"/>
                </a:tc>
                <a:tc>
                  <a:txBody>
                    <a:bodyPr/>
                    <a:lstStyle/>
                    <a:p>
                      <a:pPr algn="l"/>
                      <a:r>
                        <a:rPr lang="en-US" sz="1800" dirty="0" smtClean="0"/>
                        <a:t>2</a:t>
                      </a:r>
                      <a:endParaRPr lang="en-US" sz="1800" dirty="0"/>
                    </a:p>
                  </a:txBody>
                  <a:tcPr anchor="ctr"/>
                </a:tc>
              </a:tr>
              <a:tr h="4963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70C0"/>
                          </a:solidFill>
                        </a:rPr>
                        <a:t>SUM_SELECT_SCAN</a:t>
                      </a:r>
                    </a:p>
                  </a:txBody>
                  <a:tcPr anchor="ctr"/>
                </a:tc>
                <a:tc>
                  <a:txBody>
                    <a:bodyPr/>
                    <a:lstStyle/>
                    <a:p>
                      <a:pPr algn="l"/>
                      <a:r>
                        <a:rPr lang="en-US" sz="1800" dirty="0" smtClean="0">
                          <a:solidFill>
                            <a:srgbClr val="0070C0"/>
                          </a:solidFill>
                        </a:rPr>
                        <a:t>0</a:t>
                      </a:r>
                      <a:endParaRPr lang="en-US" sz="1800" dirty="0">
                        <a:solidFill>
                          <a:srgbClr val="0070C0"/>
                        </a:solidFill>
                      </a:endParaRPr>
                    </a:p>
                  </a:txBody>
                  <a:tcPr anchor="ctr"/>
                </a:tc>
                <a:tc>
                  <a:txBody>
                    <a:bodyPr/>
                    <a:lstStyle/>
                    <a:p>
                      <a:pPr algn="l"/>
                      <a:r>
                        <a:rPr lang="en-US" sz="1800" dirty="0" smtClean="0">
                          <a:solidFill>
                            <a:srgbClr val="0070C0"/>
                          </a:solidFill>
                        </a:rPr>
                        <a:t>0</a:t>
                      </a:r>
                      <a:endParaRPr lang="en-US" sz="1800" dirty="0">
                        <a:solidFill>
                          <a:srgbClr val="0070C0"/>
                        </a:solidFill>
                      </a:endParaRPr>
                    </a:p>
                  </a:txBody>
                  <a:tcPr anchor="ctr"/>
                </a:tc>
              </a:tr>
              <a:tr h="496344">
                <a:tc>
                  <a:txBody>
                    <a:bodyPr/>
                    <a:lstStyle/>
                    <a:p>
                      <a:r>
                        <a:rPr lang="en-US" sz="1800" dirty="0" smtClean="0"/>
                        <a:t>SUM_NO_INDEX_USED</a:t>
                      </a:r>
                    </a:p>
                  </a:txBody>
                  <a:tcPr anchor="ctr"/>
                </a:tc>
                <a:tc>
                  <a:txBody>
                    <a:bodyPr/>
                    <a:lstStyle/>
                    <a:p>
                      <a:pPr algn="l"/>
                      <a:r>
                        <a:rPr lang="en-US" sz="1800" dirty="0" smtClean="0"/>
                        <a:t>0</a:t>
                      </a:r>
                      <a:endParaRPr lang="en-US" sz="1800" dirty="0"/>
                    </a:p>
                  </a:txBody>
                  <a:tcPr anchor="ctr"/>
                </a:tc>
                <a:tc>
                  <a:txBody>
                    <a:bodyPr/>
                    <a:lstStyle/>
                    <a:p>
                      <a:pPr algn="l"/>
                      <a:r>
                        <a:rPr lang="en-US" sz="1800" dirty="0" smtClean="0"/>
                        <a:t>0</a:t>
                      </a:r>
                      <a:endParaRPr lang="en-US" sz="1800" dirty="0"/>
                    </a:p>
                  </a:txBody>
                  <a:tcPr anchor="ctr"/>
                </a:tc>
              </a:tr>
            </a:tbl>
          </a:graphicData>
        </a:graphic>
      </p:graphicFrame>
    </p:spTree>
    <p:extLst>
      <p:ext uri="{BB962C8B-B14F-4D97-AF65-F5344CB8AC3E}">
        <p14:creationId xmlns:p14="http://schemas.microsoft.com/office/powerpoint/2010/main" val="326032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a:t>What does Performance Schema provide </a:t>
            </a:r>
            <a:r>
              <a:rPr lang="en-US" dirty="0" smtClean="0"/>
              <a:t>… (cont.)</a:t>
            </a:r>
            <a:endParaRPr lang="en-US" dirty="0"/>
          </a:p>
        </p:txBody>
      </p:sp>
      <p:sp>
        <p:nvSpPr>
          <p:cNvPr id="7" name="Text Placeholder 6"/>
          <p:cNvSpPr>
            <a:spLocks noGrp="1"/>
          </p:cNvSpPr>
          <p:nvPr>
            <p:ph type="body" sz="quarter" idx="13"/>
          </p:nvPr>
        </p:nvSpPr>
        <p:spPr/>
        <p:txBody>
          <a:bodyPr/>
          <a:lstStyle/>
          <a:p>
            <a:r>
              <a:rPr lang="en-US" dirty="0"/>
              <a:t>Statements </a:t>
            </a:r>
            <a:r>
              <a:rPr lang="en-US" dirty="0" smtClean="0"/>
              <a:t>Statistics (cont.)</a:t>
            </a:r>
            <a:endParaRPr lang="en-US" dirty="0"/>
          </a:p>
        </p:txBody>
      </p:sp>
      <p:sp>
        <p:nvSpPr>
          <p:cNvPr id="10" name="Text Placeholder 4"/>
          <p:cNvSpPr txBox="1">
            <a:spLocks/>
          </p:cNvSpPr>
          <p:nvPr/>
        </p:nvSpPr>
        <p:spPr>
          <a:xfrm>
            <a:off x="9408042" y="6163086"/>
            <a:ext cx="2585483" cy="214237"/>
          </a:xfrm>
          <a:prstGeom prst="rect">
            <a:avLst/>
          </a:prstGeom>
        </p:spPr>
        <p:txBody>
          <a:bodyPr vert="horz" lIns="0" tIns="0" rIns="0" bIns="0" rtlCol="0">
            <a:noAutofit/>
          </a:bodyPr>
          <a:lstStyle>
            <a:lvl1pPr marL="1588" indent="0" algn="l" defTabSz="914400" rtl="0" eaLnBrk="1" latinLnBrk="0" hangingPunct="1">
              <a:lnSpc>
                <a:spcPct val="90000"/>
              </a:lnSpc>
              <a:spcBef>
                <a:spcPts val="0"/>
              </a:spcBef>
              <a:buClr>
                <a:schemeClr val="tx1">
                  <a:lumMod val="60000"/>
                  <a:lumOff val="40000"/>
                </a:schemeClr>
              </a:buClr>
              <a:buFontTx/>
              <a:buNone/>
              <a:defRPr sz="2400" b="1" kern="1200" baseline="0">
                <a:solidFill>
                  <a:schemeClr val="tx1"/>
                </a:solidFill>
                <a:latin typeface="+mn-lt"/>
                <a:ea typeface="+mn-ea"/>
                <a:cs typeface="+mn-cs"/>
              </a:defRPr>
            </a:lvl1pPr>
            <a:lvl2pPr marL="1588" indent="0" algn="l" defTabSz="914400" rtl="0" eaLnBrk="1" latinLnBrk="0" hangingPunct="1">
              <a:lnSpc>
                <a:spcPct val="90000"/>
              </a:lnSpc>
              <a:spcBef>
                <a:spcPts val="800"/>
              </a:spcBef>
              <a:buClr>
                <a:schemeClr val="tx1">
                  <a:lumMod val="60000"/>
                  <a:lumOff val="40000"/>
                </a:schemeClr>
              </a:buClr>
              <a:buFontTx/>
              <a:buNone/>
              <a:defRPr sz="2400" kern="1200">
                <a:solidFill>
                  <a:schemeClr val="tx1"/>
                </a:solidFill>
                <a:latin typeface="+mn-lt"/>
                <a:ea typeface="+mn-ea"/>
                <a:cs typeface="+mn-cs"/>
              </a:defRPr>
            </a:lvl2pPr>
            <a:lvl3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3pPr>
            <a:lvl4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4pPr>
            <a:lvl5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5pPr>
            <a:lvl6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9pPr>
          </a:lstStyle>
          <a:p>
            <a:r>
              <a:rPr lang="en-US" sz="1400" b="0" dirty="0" smtClean="0"/>
              <a:t>* Timer unit is PICOSECOND.</a:t>
            </a:r>
            <a:endParaRPr lang="en-US" sz="1400" b="0"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16</a:t>
            </a:fld>
            <a:endParaRPr lang="en-US" dirty="0"/>
          </a:p>
        </p:txBody>
      </p:sp>
      <p:graphicFrame>
        <p:nvGraphicFramePr>
          <p:cNvPr id="8" name="Content Placeholder 5" descr="Table with multiple topic and category rows"/>
          <p:cNvGraphicFramePr>
            <a:graphicFrameLocks/>
          </p:cNvGraphicFramePr>
          <p:nvPr>
            <p:extLst/>
          </p:nvPr>
        </p:nvGraphicFramePr>
        <p:xfrm>
          <a:off x="777767" y="1865100"/>
          <a:ext cx="10804634" cy="3449007"/>
        </p:xfrm>
        <a:graphic>
          <a:graphicData uri="http://schemas.openxmlformats.org/drawingml/2006/table">
            <a:tbl>
              <a:tblPr firstRow="1" bandRow="1">
                <a:tableStyleId>{5FD0F851-EC5A-4D38-B0AD-8093EC10F338}</a:tableStyleId>
              </a:tblPr>
              <a:tblGrid>
                <a:gridCol w="3184236"/>
                <a:gridCol w="3810199"/>
                <a:gridCol w="3810199"/>
              </a:tblGrid>
              <a:tr h="594016">
                <a:tc gridSpan="2">
                  <a:txBody>
                    <a:bodyPr/>
                    <a:lstStyle/>
                    <a:p>
                      <a:pPr algn="ctr"/>
                      <a:r>
                        <a:rPr lang="en-US" sz="1800" u="none" dirty="0" smtClean="0"/>
                        <a:t>EVENTS_STATEMENTS_SUMMARY_GLOBAL_BY_EVENT_NAME</a:t>
                      </a:r>
                      <a:endParaRPr lang="en-US" sz="1800" u="none" dirty="0"/>
                    </a:p>
                  </a:txBody>
                  <a:tcPr anchor="ctr"/>
                </a:tc>
                <a:tc hMerge="1">
                  <a:txBody>
                    <a:bodyPr/>
                    <a:lstStyle/>
                    <a:p>
                      <a:pPr algn="ctr"/>
                      <a:endParaRPr lang="en-US" dirty="0"/>
                    </a:p>
                  </a:txBody>
                  <a:tcPr anchor="ctr"/>
                </a:tc>
                <a:tc>
                  <a:txBody>
                    <a:bodyPr/>
                    <a:lstStyle/>
                    <a:p>
                      <a:pPr algn="ctr"/>
                      <a:endParaRPr lang="en-US" sz="1800" u="none" dirty="0"/>
                    </a:p>
                  </a:txBody>
                  <a:tcPr anchor="ctr"/>
                </a:tc>
              </a:tr>
              <a:tr h="496344">
                <a:tc>
                  <a:txBody>
                    <a:bodyPr/>
                    <a:lstStyle/>
                    <a:p>
                      <a:r>
                        <a:rPr lang="en-US" dirty="0" smtClean="0"/>
                        <a:t>EVENT_NAME</a:t>
                      </a:r>
                      <a:endParaRPr lang="en-US" dirty="0"/>
                    </a:p>
                  </a:txBody>
                  <a:tcPr anchor="ctr"/>
                </a:tc>
                <a:tc>
                  <a:txBody>
                    <a:bodyPr/>
                    <a:lstStyle/>
                    <a:p>
                      <a:pPr algn="l"/>
                      <a:r>
                        <a:rPr lang="en-US" sz="1700" dirty="0" smtClean="0"/>
                        <a:t>statement/</a:t>
                      </a:r>
                      <a:r>
                        <a:rPr lang="en-US" sz="1700" dirty="0" err="1" smtClean="0"/>
                        <a:t>sql</a:t>
                      </a:r>
                      <a:r>
                        <a:rPr lang="en-US" sz="1700" dirty="0" smtClean="0"/>
                        <a:t>/insert</a:t>
                      </a:r>
                      <a:endParaRPr lang="en-US" sz="1700" dirty="0"/>
                    </a:p>
                  </a:txBody>
                  <a:tcPr anchor="ctr"/>
                </a:tc>
                <a:tc>
                  <a:txBody>
                    <a:bodyPr/>
                    <a:lstStyle/>
                    <a:p>
                      <a:pPr algn="l"/>
                      <a:r>
                        <a:rPr lang="en-US" sz="1700" dirty="0" smtClean="0"/>
                        <a:t>statement/</a:t>
                      </a:r>
                      <a:r>
                        <a:rPr lang="en-US" sz="1700" dirty="0" err="1" smtClean="0"/>
                        <a:t>sql</a:t>
                      </a:r>
                      <a:r>
                        <a:rPr lang="en-US" sz="1700" dirty="0" smtClean="0"/>
                        <a:t>/commit</a:t>
                      </a:r>
                      <a:endParaRPr lang="en-US" sz="1700" dirty="0"/>
                    </a:p>
                  </a:txBody>
                  <a:tcPr anchor="ctr"/>
                </a:tc>
              </a:tr>
              <a:tr h="496344">
                <a:tc>
                  <a:txBody>
                    <a:bodyPr/>
                    <a:lstStyle/>
                    <a:p>
                      <a:r>
                        <a:rPr lang="en-US" dirty="0" smtClean="0">
                          <a:solidFill>
                            <a:srgbClr val="0070C0"/>
                          </a:solidFill>
                        </a:rPr>
                        <a:t>COUNT_STAR</a:t>
                      </a:r>
                      <a:endParaRPr lang="en-US" dirty="0">
                        <a:solidFill>
                          <a:srgbClr val="0070C0"/>
                        </a:solidFill>
                      </a:endParaRPr>
                    </a:p>
                  </a:txBody>
                  <a:tcPr anchor="ctr"/>
                </a:tc>
                <a:tc>
                  <a:txBody>
                    <a:bodyPr/>
                    <a:lstStyle/>
                    <a:p>
                      <a:pPr algn="l"/>
                      <a:r>
                        <a:rPr lang="en-US" sz="1700" dirty="0" smtClean="0">
                          <a:solidFill>
                            <a:srgbClr val="0070C0"/>
                          </a:solidFill>
                        </a:rPr>
                        <a:t>5</a:t>
                      </a:r>
                      <a:endParaRPr lang="en-US" sz="1700" dirty="0">
                        <a:solidFill>
                          <a:srgbClr val="0070C0"/>
                        </a:solidFill>
                      </a:endParaRPr>
                    </a:p>
                  </a:txBody>
                  <a:tcPr anchor="ctr"/>
                </a:tc>
                <a:tc>
                  <a:txBody>
                    <a:bodyPr/>
                    <a:lstStyle/>
                    <a:p>
                      <a:pPr algn="l"/>
                      <a:r>
                        <a:rPr lang="en-US" sz="1700" dirty="0" smtClean="0">
                          <a:solidFill>
                            <a:srgbClr val="0070C0"/>
                          </a:solidFill>
                        </a:rPr>
                        <a:t>5</a:t>
                      </a:r>
                      <a:endParaRPr lang="en-US" sz="1700" dirty="0">
                        <a:solidFill>
                          <a:srgbClr val="0070C0"/>
                        </a:solidFill>
                      </a:endParaRPr>
                    </a:p>
                  </a:txBody>
                  <a:tcPr anchor="ctr"/>
                </a:tc>
              </a:tr>
              <a:tr h="373271">
                <a:tc>
                  <a:txBody>
                    <a:bodyPr/>
                    <a:lstStyle/>
                    <a:p>
                      <a:r>
                        <a:rPr lang="en-US" b="1" dirty="0" smtClean="0">
                          <a:solidFill>
                            <a:schemeClr val="accent1"/>
                          </a:solidFill>
                        </a:rPr>
                        <a:t>SUM_TIMER_WAIT</a:t>
                      </a:r>
                    </a:p>
                  </a:txBody>
                  <a:tcPr anchor="ctr"/>
                </a:tc>
                <a:tc>
                  <a:txBody>
                    <a:bodyPr/>
                    <a:lstStyle/>
                    <a:p>
                      <a:pPr algn="l"/>
                      <a:r>
                        <a:rPr lang="en-US" sz="1700" b="1" dirty="0" smtClean="0">
                          <a:solidFill>
                            <a:schemeClr val="accent1"/>
                          </a:solidFill>
                        </a:rPr>
                        <a:t>38659091000</a:t>
                      </a:r>
                      <a:endParaRPr lang="en-US" sz="1700" b="1" dirty="0">
                        <a:solidFill>
                          <a:schemeClr val="accent1"/>
                        </a:solidFill>
                      </a:endParaRPr>
                    </a:p>
                  </a:txBody>
                  <a:tcPr anchor="ctr"/>
                </a:tc>
                <a:tc>
                  <a:txBody>
                    <a:bodyPr/>
                    <a:lstStyle/>
                    <a:p>
                      <a:pPr algn="l"/>
                      <a:r>
                        <a:rPr lang="en-US" sz="1700" b="1" dirty="0" smtClean="0">
                          <a:solidFill>
                            <a:schemeClr val="accent1"/>
                          </a:solidFill>
                        </a:rPr>
                        <a:t>65812216000</a:t>
                      </a:r>
                      <a:endParaRPr lang="en-US" sz="1700" b="1" dirty="0">
                        <a:solidFill>
                          <a:schemeClr val="accent1"/>
                        </a:solidFill>
                      </a:endParaRPr>
                    </a:p>
                  </a:txBody>
                  <a:tcPr anchor="ctr"/>
                </a:tc>
              </a:tr>
              <a:tr h="496344">
                <a:tc>
                  <a:txBody>
                    <a:bodyPr/>
                    <a:lstStyle/>
                    <a:p>
                      <a:r>
                        <a:rPr lang="en-US" dirty="0" smtClean="0"/>
                        <a:t>…</a:t>
                      </a:r>
                    </a:p>
                  </a:txBody>
                  <a:tcPr anchor="ctr"/>
                </a:tc>
                <a:tc>
                  <a:txBody>
                    <a:bodyPr/>
                    <a:lstStyle/>
                    <a:p>
                      <a:pPr algn="l"/>
                      <a:r>
                        <a:rPr lang="en-US" sz="1700" dirty="0" smtClean="0"/>
                        <a:t>…</a:t>
                      </a:r>
                      <a:endParaRPr lang="en-US" sz="1700" dirty="0"/>
                    </a:p>
                  </a:txBody>
                  <a:tcPr anchor="ctr"/>
                </a:tc>
                <a:tc>
                  <a:txBody>
                    <a:bodyPr/>
                    <a:lstStyle/>
                    <a:p>
                      <a:pPr algn="l"/>
                      <a:endParaRPr lang="en-US" sz="1700" dirty="0"/>
                    </a:p>
                  </a:txBody>
                  <a:tcPr anchor="ctr"/>
                </a:tc>
              </a:tr>
              <a:tr h="4963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SUM_ROWS_AFFECTED</a:t>
                      </a:r>
                    </a:p>
                  </a:txBody>
                  <a:tcPr anchor="ctr"/>
                </a:tc>
                <a:tc>
                  <a:txBody>
                    <a:bodyPr/>
                    <a:lstStyle/>
                    <a:p>
                      <a:pPr algn="l"/>
                      <a:r>
                        <a:rPr lang="en-US" sz="1700" dirty="0" smtClean="0">
                          <a:solidFill>
                            <a:srgbClr val="0070C0"/>
                          </a:solidFill>
                        </a:rPr>
                        <a:t>5</a:t>
                      </a:r>
                      <a:endParaRPr lang="en-US" sz="1700" dirty="0">
                        <a:solidFill>
                          <a:srgbClr val="0070C0"/>
                        </a:solidFill>
                      </a:endParaRPr>
                    </a:p>
                  </a:txBody>
                  <a:tcPr anchor="ctr"/>
                </a:tc>
                <a:tc>
                  <a:txBody>
                    <a:bodyPr/>
                    <a:lstStyle/>
                    <a:p>
                      <a:pPr algn="l"/>
                      <a:r>
                        <a:rPr lang="en-US" sz="1700" dirty="0" smtClean="0">
                          <a:solidFill>
                            <a:srgbClr val="0070C0"/>
                          </a:solidFill>
                        </a:rPr>
                        <a:t>0</a:t>
                      </a:r>
                      <a:endParaRPr lang="en-US" sz="1700" dirty="0">
                        <a:solidFill>
                          <a:srgbClr val="0070C0"/>
                        </a:solidFill>
                      </a:endParaRPr>
                    </a:p>
                  </a:txBody>
                  <a:tcPr anchor="ctr"/>
                </a:tc>
              </a:tr>
              <a:tr h="496344">
                <a:tc>
                  <a:txBody>
                    <a:bodyPr/>
                    <a:lstStyle/>
                    <a:p>
                      <a:r>
                        <a:rPr lang="en-US" dirty="0" smtClean="0"/>
                        <a:t>…</a:t>
                      </a:r>
                    </a:p>
                  </a:txBody>
                  <a:tcPr anchor="ctr"/>
                </a:tc>
                <a:tc>
                  <a:txBody>
                    <a:bodyPr/>
                    <a:lstStyle/>
                    <a:p>
                      <a:pPr algn="l"/>
                      <a:r>
                        <a:rPr lang="en-US" sz="1700" dirty="0" smtClean="0"/>
                        <a:t>…</a:t>
                      </a:r>
                      <a:endParaRPr lang="en-US" sz="1700" dirty="0"/>
                    </a:p>
                  </a:txBody>
                  <a:tcPr anchor="ctr"/>
                </a:tc>
                <a:tc>
                  <a:txBody>
                    <a:bodyPr/>
                    <a:lstStyle/>
                    <a:p>
                      <a:pPr algn="l"/>
                      <a:r>
                        <a:rPr lang="en-US" sz="1700" dirty="0" smtClean="0"/>
                        <a:t>…</a:t>
                      </a:r>
                      <a:endParaRPr lang="en-US" sz="1700" dirty="0"/>
                    </a:p>
                  </a:txBody>
                  <a:tcPr anchor="ctr"/>
                </a:tc>
              </a:tr>
            </a:tbl>
          </a:graphicData>
        </a:graphic>
      </p:graphicFrame>
    </p:spTree>
    <p:extLst>
      <p:ext uri="{BB962C8B-B14F-4D97-AF65-F5344CB8AC3E}">
        <p14:creationId xmlns:p14="http://schemas.microsoft.com/office/powerpoint/2010/main" val="255291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Use case 1</a:t>
            </a:r>
            <a:endParaRPr lang="en-US" dirty="0"/>
          </a:p>
        </p:txBody>
      </p:sp>
      <p:sp>
        <p:nvSpPr>
          <p:cNvPr id="4" name="Text Placeholder 3"/>
          <p:cNvSpPr>
            <a:spLocks noGrp="1"/>
          </p:cNvSpPr>
          <p:nvPr>
            <p:ph type="body" sz="quarter" idx="13"/>
          </p:nvPr>
        </p:nvSpPr>
        <p:spPr/>
        <p:txBody>
          <a:bodyPr/>
          <a:lstStyle/>
          <a:p>
            <a:r>
              <a:rPr lang="en-US" dirty="0" smtClean="0"/>
              <a:t>Problem statement</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17</a:t>
            </a:fld>
            <a:endParaRPr lang="en-US" dirty="0"/>
          </a:p>
        </p:txBody>
      </p:sp>
      <p:sp>
        <p:nvSpPr>
          <p:cNvPr id="7" name="Content Placeholder 2"/>
          <p:cNvSpPr txBox="1">
            <a:spLocks/>
          </p:cNvSpPr>
          <p:nvPr/>
        </p:nvSpPr>
        <p:spPr>
          <a:xfrm>
            <a:off x="531812" y="1978517"/>
            <a:ext cx="11027575" cy="3894614"/>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dirty="0" smtClean="0"/>
              <a:t>Multiple queries running for long on MySQL Server</a:t>
            </a:r>
          </a:p>
          <a:p>
            <a:r>
              <a:rPr lang="en-US" dirty="0" smtClean="0"/>
              <a:t>Few long running query (taking lots of time)</a:t>
            </a:r>
          </a:p>
          <a:p>
            <a:r>
              <a:rPr lang="en-US" dirty="0" smtClean="0"/>
              <a:t>No idea which one</a:t>
            </a:r>
          </a:p>
          <a:p>
            <a:r>
              <a:rPr lang="en-US" dirty="0" smtClean="0"/>
              <a:t>No idea why</a:t>
            </a:r>
          </a:p>
          <a:p>
            <a:r>
              <a:rPr lang="en-US" dirty="0" smtClean="0"/>
              <a:t>What to do ? …</a:t>
            </a:r>
            <a:endParaRPr lang="en-US" dirty="0"/>
          </a:p>
        </p:txBody>
      </p:sp>
    </p:spTree>
    <p:extLst>
      <p:ext uri="{BB962C8B-B14F-4D97-AF65-F5344CB8AC3E}">
        <p14:creationId xmlns:p14="http://schemas.microsoft.com/office/powerpoint/2010/main" val="51236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Use case 1</a:t>
            </a:r>
            <a:endParaRPr lang="en-US" dirty="0"/>
          </a:p>
        </p:txBody>
      </p:sp>
      <p:sp>
        <p:nvSpPr>
          <p:cNvPr id="4" name="Text Placeholder 3"/>
          <p:cNvSpPr>
            <a:spLocks noGrp="1"/>
          </p:cNvSpPr>
          <p:nvPr>
            <p:ph type="body" sz="quarter" idx="13"/>
          </p:nvPr>
        </p:nvSpPr>
        <p:spPr/>
        <p:txBody>
          <a:bodyPr/>
          <a:lstStyle/>
          <a:p>
            <a:r>
              <a:rPr lang="en-US" dirty="0" smtClean="0"/>
              <a:t>Diagnosis</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18</a:t>
            </a:fld>
            <a:endParaRPr lang="en-US" dirty="0"/>
          </a:p>
        </p:txBody>
      </p:sp>
      <p:sp>
        <p:nvSpPr>
          <p:cNvPr id="6" name="Content Placeholder 2"/>
          <p:cNvSpPr txBox="1">
            <a:spLocks/>
          </p:cNvSpPr>
          <p:nvPr/>
        </p:nvSpPr>
        <p:spPr>
          <a:xfrm>
            <a:off x="629437" y="1656045"/>
            <a:ext cx="11027575" cy="4156091"/>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endParaRPr lang="en-US" dirty="0" smtClean="0"/>
          </a:p>
          <a:p>
            <a:pPr lvl="1"/>
            <a:r>
              <a:rPr lang="en-US" dirty="0" smtClean="0"/>
              <a:t> THREAD_ID: 25</a:t>
            </a:r>
          </a:p>
          <a:p>
            <a:pPr lvl="1"/>
            <a:r>
              <a:rPr lang="en-US" dirty="0" smtClean="0"/>
              <a:t> </a:t>
            </a:r>
            <a:r>
              <a:rPr lang="en-US" dirty="0"/>
              <a:t>EVENT_ID: 89</a:t>
            </a:r>
          </a:p>
          <a:p>
            <a:pPr lvl="1"/>
            <a:r>
              <a:rPr lang="en-US" dirty="0" smtClean="0"/>
              <a:t>EVENT_NAME</a:t>
            </a:r>
            <a:r>
              <a:rPr lang="en-US" dirty="0"/>
              <a:t>: </a:t>
            </a:r>
            <a:r>
              <a:rPr lang="en-US" dirty="0" smtClean="0"/>
              <a:t>statement/</a:t>
            </a:r>
            <a:r>
              <a:rPr lang="en-US" dirty="0" err="1" smtClean="0"/>
              <a:t>sql</a:t>
            </a:r>
            <a:r>
              <a:rPr lang="en-US" dirty="0" smtClean="0"/>
              <a:t>/select</a:t>
            </a:r>
          </a:p>
          <a:p>
            <a:pPr lvl="1"/>
            <a:r>
              <a:rPr lang="en-US" dirty="0" smtClean="0"/>
              <a:t>SQL_TEXT : select </a:t>
            </a:r>
            <a:r>
              <a:rPr lang="en-US" dirty="0" err="1" smtClean="0"/>
              <a:t>bla</a:t>
            </a:r>
            <a:r>
              <a:rPr lang="en-US" dirty="0" smtClean="0"/>
              <a:t> </a:t>
            </a:r>
            <a:r>
              <a:rPr lang="en-US" dirty="0" err="1" smtClean="0"/>
              <a:t>bla</a:t>
            </a:r>
            <a:r>
              <a:rPr lang="en-US" dirty="0" smtClean="0"/>
              <a:t> </a:t>
            </a:r>
            <a:r>
              <a:rPr lang="en-US" dirty="0" err="1" smtClean="0"/>
              <a:t>bla</a:t>
            </a:r>
            <a:r>
              <a:rPr lang="en-US" dirty="0" smtClean="0"/>
              <a:t>…;</a:t>
            </a:r>
          </a:p>
          <a:p>
            <a:r>
              <a:rPr lang="en-US" dirty="0" smtClean="0"/>
              <a:t>Wait ! There’s more!</a:t>
            </a:r>
          </a:p>
          <a:p>
            <a:pPr lvl="1"/>
            <a:r>
              <a:rPr lang="en-US" dirty="0" smtClean="0">
                <a:solidFill>
                  <a:schemeClr val="accent1"/>
                </a:solidFill>
              </a:rPr>
              <a:t>SELECT_SCAN : 1</a:t>
            </a:r>
          </a:p>
          <a:p>
            <a:pPr lvl="1"/>
            <a:r>
              <a:rPr lang="en-US" dirty="0" smtClean="0">
                <a:solidFill>
                  <a:schemeClr val="accent1"/>
                </a:solidFill>
              </a:rPr>
              <a:t>NO_INDEX_USED</a:t>
            </a:r>
            <a:r>
              <a:rPr lang="en-US" dirty="0">
                <a:solidFill>
                  <a:schemeClr val="accent1"/>
                </a:solidFill>
              </a:rPr>
              <a:t>: </a:t>
            </a:r>
            <a:r>
              <a:rPr lang="en-US" dirty="0" smtClean="0">
                <a:solidFill>
                  <a:schemeClr val="accent1"/>
                </a:solidFill>
              </a:rPr>
              <a:t>1</a:t>
            </a:r>
          </a:p>
          <a:p>
            <a:r>
              <a:rPr lang="en-US" dirty="0" smtClean="0"/>
              <a:t>Aha !!</a:t>
            </a:r>
            <a:endParaRPr lang="en-US" dirty="0"/>
          </a:p>
        </p:txBody>
      </p:sp>
      <p:sp>
        <p:nvSpPr>
          <p:cNvPr id="7" name="TextBox 6"/>
          <p:cNvSpPr txBox="1"/>
          <p:nvPr/>
        </p:nvSpPr>
        <p:spPr>
          <a:xfrm>
            <a:off x="862055" y="1736173"/>
            <a:ext cx="8920450" cy="315686"/>
          </a:xfrm>
          <a:prstGeom prst="rect">
            <a:avLst/>
          </a:prstGeom>
          <a:solidFill>
            <a:schemeClr val="bg2"/>
          </a:solidFill>
          <a:ln>
            <a:noFill/>
          </a:ln>
          <a:effectLst>
            <a:outerShdw blurRad="50800" dist="38100" dir="2700000" algn="tl" rotWithShape="0">
              <a:srgbClr val="000000">
                <a:alpha val="43000"/>
              </a:srgbClr>
            </a:outerShdw>
          </a:effectLst>
        </p:spPr>
        <p:txBody>
          <a:bodyPr wrap="none" lIns="0" tIns="0" rIns="0" bIns="0" rtlCol="0">
            <a:noAutofit/>
          </a:bodyPr>
          <a:lstStyle/>
          <a:p>
            <a:r>
              <a:rPr lang="en-US" sz="2400" dirty="0" smtClean="0"/>
              <a:t>SELECT </a:t>
            </a:r>
            <a:r>
              <a:rPr lang="en-US" sz="2400" dirty="0"/>
              <a:t>* FROM </a:t>
            </a:r>
            <a:r>
              <a:rPr lang="en-US" sz="2400" i="1" dirty="0" err="1" smtClean="0"/>
              <a:t>events_statements_history</a:t>
            </a:r>
            <a:r>
              <a:rPr lang="en-US" sz="2400" dirty="0" smtClean="0"/>
              <a:t> </a:t>
            </a:r>
            <a:r>
              <a:rPr lang="en-US" sz="2400" dirty="0"/>
              <a:t>WHERE </a:t>
            </a:r>
            <a:r>
              <a:rPr lang="en-US" sz="2400" dirty="0" smtClean="0"/>
              <a:t>TIMER_WAIT &gt; ‘X’;</a:t>
            </a:r>
            <a:endParaRPr lang="en-US" sz="2400" dirty="0"/>
          </a:p>
        </p:txBody>
      </p:sp>
      <p:sp>
        <p:nvSpPr>
          <p:cNvPr id="5" name="Oval 4"/>
          <p:cNvSpPr/>
          <p:nvPr/>
        </p:nvSpPr>
        <p:spPr>
          <a:xfrm>
            <a:off x="290073" y="4319753"/>
            <a:ext cx="3914064" cy="1051034"/>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23193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75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childTnLst>
                          </p:cTn>
                        </p:par>
                        <p:par>
                          <p:cTn id="31" fill="hold">
                            <p:stCondLst>
                              <p:cond delay="1750"/>
                            </p:stCondLst>
                            <p:childTnLst>
                              <p:par>
                                <p:cTn id="32" presetID="10" presetClass="entr" presetSubtype="0" fill="hold" nodeType="afterEffect">
                                  <p:stCondLst>
                                    <p:cond delay="75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heel(1)">
                                      <p:cBhvr>
                                        <p:cTn id="4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Use case 2</a:t>
            </a:r>
            <a:endParaRPr lang="en-US" dirty="0"/>
          </a:p>
        </p:txBody>
      </p:sp>
      <p:sp>
        <p:nvSpPr>
          <p:cNvPr id="4" name="Text Placeholder 3"/>
          <p:cNvSpPr>
            <a:spLocks noGrp="1"/>
          </p:cNvSpPr>
          <p:nvPr>
            <p:ph type="body" sz="quarter" idx="13"/>
          </p:nvPr>
        </p:nvSpPr>
        <p:spPr>
          <a:xfrm>
            <a:off x="531814" y="1296363"/>
            <a:ext cx="11125198" cy="343299"/>
          </a:xfrm>
        </p:spPr>
        <p:txBody>
          <a:bodyPr/>
          <a:lstStyle/>
          <a:p>
            <a:r>
              <a:rPr lang="en-US" dirty="0" smtClean="0"/>
              <a:t>Statements giving errors ( or warnings)</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19</a:t>
            </a:fld>
            <a:endParaRPr lang="en-US" dirty="0"/>
          </a:p>
        </p:txBody>
      </p:sp>
      <p:sp>
        <p:nvSpPr>
          <p:cNvPr id="6" name="TextBox 5"/>
          <p:cNvSpPr txBox="1"/>
          <p:nvPr/>
        </p:nvSpPr>
        <p:spPr>
          <a:xfrm>
            <a:off x="531811" y="1639662"/>
            <a:ext cx="9421485" cy="968792"/>
          </a:xfrm>
          <a:prstGeom prst="rect">
            <a:avLst/>
          </a:prstGeom>
          <a:solidFill>
            <a:schemeClr val="bg2"/>
          </a:solidFill>
          <a:ln>
            <a:noFill/>
          </a:ln>
          <a:effectLst>
            <a:outerShdw blurRad="50800" dist="38100" dir="2700000" algn="tl" rotWithShape="0">
              <a:srgbClr val="000000">
                <a:alpha val="43000"/>
              </a:srgbClr>
            </a:outerShdw>
          </a:effectLst>
        </p:spPr>
        <p:txBody>
          <a:bodyPr wrap="none" lIns="0" tIns="0" rIns="0" bIns="0" rtlCol="0">
            <a:noAutofit/>
          </a:bodyPr>
          <a:lstStyle/>
          <a:p>
            <a:r>
              <a:rPr lang="en-US" sz="2000" dirty="0"/>
              <a:t> </a:t>
            </a:r>
            <a:r>
              <a:rPr lang="en-US" sz="2000" dirty="0" smtClean="0"/>
              <a:t>   SELECT </a:t>
            </a:r>
            <a:r>
              <a:rPr lang="en-US" sz="2000" dirty="0"/>
              <a:t>DIGEST_TEXT, SCHEMA_NAME, COUNT_STAR, SUM_ERRORS, </a:t>
            </a:r>
            <a:r>
              <a:rPr lang="en-US" sz="2000" dirty="0" smtClean="0"/>
              <a:t>SUM_WARNINGS</a:t>
            </a:r>
            <a:br>
              <a:rPr lang="en-US" sz="2000" dirty="0" smtClean="0"/>
            </a:br>
            <a:r>
              <a:rPr lang="en-US" sz="2000" dirty="0" smtClean="0"/>
              <a:t>    FROM </a:t>
            </a:r>
            <a:r>
              <a:rPr lang="en-US" sz="2000" dirty="0" err="1" smtClean="0"/>
              <a:t>performance_schema.events_statements_summary_by_digest</a:t>
            </a:r>
            <a:r>
              <a:rPr lang="en-US" sz="2000" dirty="0"/>
              <a:t/>
            </a:r>
            <a:br>
              <a:rPr lang="en-US" sz="2000" dirty="0"/>
            </a:br>
            <a:r>
              <a:rPr lang="en-US" sz="2000" dirty="0" smtClean="0"/>
              <a:t>    WHERE </a:t>
            </a:r>
            <a:r>
              <a:rPr lang="en-US" sz="2000" dirty="0"/>
              <a:t>SUM_ERRORS &gt; </a:t>
            </a:r>
            <a:r>
              <a:rPr lang="en-US" sz="2000" dirty="0" smtClean="0"/>
              <a:t>0 ORDER </a:t>
            </a:r>
            <a:r>
              <a:rPr lang="en-US" sz="2000" dirty="0"/>
              <a:t>BY SUM_ERRORS </a:t>
            </a:r>
            <a:r>
              <a:rPr lang="en-US" sz="2000" dirty="0" smtClean="0"/>
              <a:t>DESC limit </a:t>
            </a:r>
            <a:r>
              <a:rPr lang="en-US" sz="2000" dirty="0"/>
              <a:t>1\G;</a:t>
            </a:r>
          </a:p>
        </p:txBody>
      </p:sp>
      <p:graphicFrame>
        <p:nvGraphicFramePr>
          <p:cNvPr id="9" name="Content Placeholder 5" descr="Table with multiple topic and category rows"/>
          <p:cNvGraphicFramePr>
            <a:graphicFrameLocks/>
          </p:cNvGraphicFramePr>
          <p:nvPr>
            <p:extLst/>
          </p:nvPr>
        </p:nvGraphicFramePr>
        <p:xfrm>
          <a:off x="2360615" y="2795753"/>
          <a:ext cx="8465040" cy="3554337"/>
        </p:xfrm>
        <a:graphic>
          <a:graphicData uri="http://schemas.openxmlformats.org/drawingml/2006/table">
            <a:tbl>
              <a:tblPr firstRow="1" bandRow="1">
                <a:tableStyleId>{5FD0F851-EC5A-4D38-B0AD-8093EC10F338}</a:tableStyleId>
              </a:tblPr>
              <a:tblGrid>
                <a:gridCol w="1938994"/>
                <a:gridCol w="6526046"/>
              </a:tblGrid>
              <a:tr h="602909">
                <a:tc gridSpan="2">
                  <a:txBody>
                    <a:bodyPr/>
                    <a:lstStyle/>
                    <a:p>
                      <a:pPr algn="ctr"/>
                      <a:r>
                        <a:rPr lang="en-US" sz="1800" dirty="0" smtClean="0"/>
                        <a:t>EVENTS_STATEMENTS_SUMMARY_BY_DIGEST</a:t>
                      </a:r>
                      <a:endParaRPr lang="en-US" sz="1800" u="none" dirty="0"/>
                    </a:p>
                  </a:txBody>
                  <a:tcPr anchor="ctr"/>
                </a:tc>
                <a:tc hMerge="1">
                  <a:txBody>
                    <a:bodyPr/>
                    <a:lstStyle/>
                    <a:p>
                      <a:pPr algn="ctr"/>
                      <a:endParaRPr lang="en-US" dirty="0"/>
                    </a:p>
                  </a:txBody>
                  <a:tcPr anchor="ctr"/>
                </a:tc>
              </a:tr>
              <a:tr h="428518">
                <a:tc>
                  <a:txBody>
                    <a:bodyPr/>
                    <a:lstStyle/>
                    <a:p>
                      <a:r>
                        <a:rPr lang="en-US" sz="1800" dirty="0" smtClean="0"/>
                        <a:t>DIGEST_TEXT</a:t>
                      </a:r>
                      <a:endParaRPr lang="en-US" sz="1800" dirty="0"/>
                    </a:p>
                  </a:txBody>
                  <a:tcPr anchor="ctr"/>
                </a:tc>
                <a:tc>
                  <a:txBody>
                    <a:bodyPr/>
                    <a:lstStyle/>
                    <a:p>
                      <a:r>
                        <a:rPr lang="en-US" sz="1800" dirty="0" smtClean="0"/>
                        <a:t>CREATE TEMPORARY TABLE IF NOT ... _logs` ( `id` INT8 NOT NULL )!</a:t>
                      </a:r>
                      <a:endParaRPr lang="en-US" sz="1800" dirty="0"/>
                    </a:p>
                  </a:txBody>
                  <a:tcPr anchor="ctr"/>
                </a:tc>
              </a:tr>
              <a:tr h="428518">
                <a:tc>
                  <a:txBody>
                    <a:bodyPr/>
                    <a:lstStyle/>
                    <a:p>
                      <a:r>
                        <a:rPr lang="en-US" sz="1800" dirty="0" smtClean="0"/>
                        <a:t>SCHEMA_NAME</a:t>
                      </a:r>
                      <a:endParaRPr lang="en-US" sz="1800" b="1" dirty="0" smtClean="0">
                        <a:solidFill>
                          <a:schemeClr val="accent1"/>
                        </a:solidFill>
                      </a:endParaRPr>
                    </a:p>
                  </a:txBody>
                  <a:tcPr anchor="ctr"/>
                </a:tc>
                <a:tc>
                  <a:txBody>
                    <a:bodyPr/>
                    <a:lstStyle/>
                    <a:p>
                      <a:pPr algn="l"/>
                      <a:r>
                        <a:rPr lang="en-US" sz="1800" b="0" dirty="0" smtClean="0">
                          <a:solidFill>
                            <a:schemeClr val="tx1"/>
                          </a:solidFill>
                        </a:rPr>
                        <a:t>mem</a:t>
                      </a:r>
                      <a:endParaRPr lang="en-US" sz="1800" b="0" dirty="0">
                        <a:solidFill>
                          <a:schemeClr val="tx1"/>
                        </a:solidFill>
                      </a:endParaRPr>
                    </a:p>
                  </a:txBody>
                  <a:tcPr anchor="ctr"/>
                </a:tc>
              </a:tr>
              <a:tr h="428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1"/>
                          </a:solidFill>
                        </a:rPr>
                        <a:t>COUNT_STAR</a:t>
                      </a:r>
                    </a:p>
                  </a:txBody>
                  <a:tcPr anchor="ctr"/>
                </a:tc>
                <a:tc>
                  <a:txBody>
                    <a:bodyPr/>
                    <a:lstStyle/>
                    <a:p>
                      <a:pPr algn="l"/>
                      <a:r>
                        <a:rPr lang="en-US" sz="1800" dirty="0" smtClean="0">
                          <a:solidFill>
                            <a:schemeClr val="accent1"/>
                          </a:solidFill>
                        </a:rPr>
                        <a:t>1725</a:t>
                      </a:r>
                      <a:endParaRPr lang="en-US" sz="1800" dirty="0">
                        <a:solidFill>
                          <a:schemeClr val="accent1"/>
                        </a:solidFill>
                      </a:endParaRPr>
                    </a:p>
                  </a:txBody>
                  <a:tcPr anchor="ctr"/>
                </a:tc>
              </a:tr>
              <a:tr h="428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1"/>
                          </a:solidFill>
                        </a:rPr>
                        <a:t>SUM_ERRORS</a:t>
                      </a:r>
                    </a:p>
                  </a:txBody>
                  <a:tcPr anchor="ctr"/>
                </a:tc>
                <a:tc>
                  <a:txBody>
                    <a:bodyPr/>
                    <a:lstStyle/>
                    <a:p>
                      <a:pPr algn="l"/>
                      <a:r>
                        <a:rPr lang="en-US" sz="1800" dirty="0" smtClean="0">
                          <a:solidFill>
                            <a:schemeClr val="accent1"/>
                          </a:solidFill>
                        </a:rPr>
                        <a:t>1725</a:t>
                      </a:r>
                      <a:endParaRPr lang="en-US" sz="1800" dirty="0">
                        <a:solidFill>
                          <a:schemeClr val="accent1"/>
                        </a:solidFill>
                      </a:endParaRPr>
                    </a:p>
                  </a:txBody>
                  <a:tcPr anchor="ctr"/>
                </a:tc>
              </a:tr>
              <a:tr h="412452">
                <a:tc>
                  <a:txBody>
                    <a:bodyPr/>
                    <a:lstStyle/>
                    <a:p>
                      <a:r>
                        <a:rPr lang="en-US" sz="1800" dirty="0" smtClean="0"/>
                        <a:t>SUM_WARNINGS</a:t>
                      </a:r>
                    </a:p>
                  </a:txBody>
                  <a:tcPr anchor="ctr"/>
                </a:tc>
                <a:tc>
                  <a:txBody>
                    <a:bodyPr/>
                    <a:lstStyle/>
                    <a:p>
                      <a:pPr algn="l"/>
                      <a:r>
                        <a:rPr lang="en-US" sz="1800" dirty="0" smtClean="0"/>
                        <a:t>0</a:t>
                      </a:r>
                      <a:endParaRPr lang="en-US" sz="1800" dirty="0"/>
                    </a:p>
                  </a:txBody>
                  <a:tcPr anchor="ctr"/>
                </a:tc>
              </a:tr>
              <a:tr h="412452">
                <a:tc>
                  <a:txBody>
                    <a:bodyPr/>
                    <a:lstStyle/>
                    <a:p>
                      <a:r>
                        <a:rPr lang="en-US" sz="1800" dirty="0" smtClean="0">
                          <a:solidFill>
                            <a:srgbClr val="0070C0"/>
                          </a:solidFill>
                        </a:rPr>
                        <a:t>FIRST_SEEN</a:t>
                      </a:r>
                    </a:p>
                  </a:txBody>
                  <a:tcPr anchor="ctr"/>
                </a:tc>
                <a:tc>
                  <a:txBody>
                    <a:bodyPr/>
                    <a:lstStyle/>
                    <a:p>
                      <a:pPr algn="l"/>
                      <a:r>
                        <a:rPr lang="en-US" sz="1800" dirty="0" smtClean="0">
                          <a:solidFill>
                            <a:srgbClr val="0070C0"/>
                          </a:solidFill>
                        </a:rPr>
                        <a:t>2014-05-20 10:42:32</a:t>
                      </a:r>
                      <a:endParaRPr lang="en-US" sz="1800" dirty="0">
                        <a:solidFill>
                          <a:srgbClr val="0070C0"/>
                        </a:solidFill>
                      </a:endParaRPr>
                    </a:p>
                  </a:txBody>
                  <a:tcPr anchor="ctr"/>
                </a:tc>
              </a:tr>
              <a:tr h="412452">
                <a:tc>
                  <a:txBody>
                    <a:bodyPr/>
                    <a:lstStyle/>
                    <a:p>
                      <a:r>
                        <a:rPr lang="en-US" sz="1800" dirty="0" smtClean="0">
                          <a:solidFill>
                            <a:srgbClr val="0070C0"/>
                          </a:solidFill>
                        </a:rPr>
                        <a:t>LAST_SEEN</a:t>
                      </a:r>
                    </a:p>
                  </a:txBody>
                  <a:tcPr anchor="ctr"/>
                </a:tc>
                <a:tc>
                  <a:txBody>
                    <a:bodyPr/>
                    <a:lstStyle/>
                    <a:p>
                      <a:pPr algn="l"/>
                      <a:r>
                        <a:rPr lang="en-US" sz="1800" dirty="0" smtClean="0">
                          <a:solidFill>
                            <a:srgbClr val="0070C0"/>
                          </a:solidFill>
                        </a:rPr>
                        <a:t>2014-05-21 18:39:22</a:t>
                      </a:r>
                      <a:endParaRPr lang="en-US" sz="1800" dirty="0">
                        <a:solidFill>
                          <a:srgbClr val="0070C0"/>
                        </a:solidFill>
                      </a:endParaRPr>
                    </a:p>
                  </a:txBody>
                  <a:tcPr anchor="ctr"/>
                </a:tc>
              </a:tr>
            </a:tbl>
          </a:graphicData>
        </a:graphic>
      </p:graphicFrame>
      <p:sp>
        <p:nvSpPr>
          <p:cNvPr id="10" name="Oval 9"/>
          <p:cNvSpPr/>
          <p:nvPr/>
        </p:nvSpPr>
        <p:spPr>
          <a:xfrm>
            <a:off x="1877135" y="4141076"/>
            <a:ext cx="3914064" cy="1061545"/>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 name="Oval 7"/>
          <p:cNvSpPr/>
          <p:nvPr/>
        </p:nvSpPr>
        <p:spPr>
          <a:xfrm>
            <a:off x="1877135" y="5475844"/>
            <a:ext cx="5080256" cy="1061545"/>
          </a:xfrm>
          <a:prstGeom prst="ellipse">
            <a:avLst/>
          </a:prstGeom>
          <a:noFill/>
          <a:ln w="19050">
            <a:solidFill>
              <a:srgbClr val="00B0F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103144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2</a:t>
            </a:fld>
            <a:endParaRPr lang="en-US" dirty="0"/>
          </a:p>
        </p:txBody>
      </p:sp>
    </p:spTree>
    <p:extLst>
      <p:ext uri="{BB962C8B-B14F-4D97-AF65-F5344CB8AC3E}">
        <p14:creationId xmlns:p14="http://schemas.microsoft.com/office/powerpoint/2010/main" val="9587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Use case 3</a:t>
            </a:r>
            <a:endParaRPr lang="en-US" dirty="0"/>
          </a:p>
        </p:txBody>
      </p:sp>
      <p:sp>
        <p:nvSpPr>
          <p:cNvPr id="4" name="Text Placeholder 3"/>
          <p:cNvSpPr>
            <a:spLocks noGrp="1"/>
          </p:cNvSpPr>
          <p:nvPr>
            <p:ph type="body" sz="quarter" idx="13"/>
          </p:nvPr>
        </p:nvSpPr>
        <p:spPr/>
        <p:txBody>
          <a:bodyPr/>
          <a:lstStyle/>
          <a:p>
            <a:r>
              <a:rPr lang="en-US" dirty="0" smtClean="0"/>
              <a:t>Problem Statement</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20</a:t>
            </a:fld>
            <a:endParaRPr lang="en-US" dirty="0"/>
          </a:p>
        </p:txBody>
      </p:sp>
      <p:sp>
        <p:nvSpPr>
          <p:cNvPr id="7" name="Content Placeholder 2"/>
          <p:cNvSpPr txBox="1">
            <a:spLocks/>
          </p:cNvSpPr>
          <p:nvPr/>
        </p:nvSpPr>
        <p:spPr>
          <a:xfrm>
            <a:off x="531812" y="1978517"/>
            <a:ext cx="11027575" cy="3894614"/>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dirty="0" smtClean="0"/>
              <a:t>Multithreaded environment</a:t>
            </a:r>
          </a:p>
          <a:p>
            <a:r>
              <a:rPr lang="en-US" dirty="0" smtClean="0"/>
              <a:t>My session is stuck</a:t>
            </a:r>
          </a:p>
          <a:p>
            <a:r>
              <a:rPr lang="en-US" dirty="0" smtClean="0"/>
              <a:t>No idea why</a:t>
            </a:r>
          </a:p>
          <a:p>
            <a:r>
              <a:rPr lang="en-US" dirty="0" smtClean="0"/>
              <a:t>What to do ? …</a:t>
            </a:r>
            <a:endParaRPr lang="en-US" dirty="0"/>
          </a:p>
        </p:txBody>
      </p:sp>
    </p:spTree>
    <p:extLst>
      <p:ext uri="{BB962C8B-B14F-4D97-AF65-F5344CB8AC3E}">
        <p14:creationId xmlns:p14="http://schemas.microsoft.com/office/powerpoint/2010/main" val="3499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Use case 3</a:t>
            </a:r>
            <a:endParaRPr lang="en-US" dirty="0"/>
          </a:p>
        </p:txBody>
      </p:sp>
      <p:sp>
        <p:nvSpPr>
          <p:cNvPr id="7" name="Content Placeholder 2"/>
          <p:cNvSpPr txBox="1">
            <a:spLocks/>
          </p:cNvSpPr>
          <p:nvPr/>
        </p:nvSpPr>
        <p:spPr>
          <a:xfrm>
            <a:off x="531812" y="1717040"/>
            <a:ext cx="11431586" cy="4702628"/>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344488" indent="-342900"/>
            <a:r>
              <a:rPr lang="en-US" sz="2200" dirty="0" smtClean="0"/>
              <a:t>What T1 </a:t>
            </a:r>
            <a:r>
              <a:rPr lang="en-US" sz="2200" dirty="0"/>
              <a:t>is waiting </a:t>
            </a:r>
            <a:r>
              <a:rPr lang="en-US" sz="2200" dirty="0" smtClean="0"/>
              <a:t>for</a:t>
            </a:r>
          </a:p>
          <a:p>
            <a:pPr marL="618808" lvl="1" indent="-342900"/>
            <a:endParaRPr lang="en-US" sz="2200" dirty="0" smtClean="0"/>
          </a:p>
          <a:p>
            <a:pPr marL="618808" lvl="1" indent="-342900"/>
            <a:r>
              <a:rPr lang="en-US" sz="2000" dirty="0" smtClean="0"/>
              <a:t>Say T1 </a:t>
            </a:r>
            <a:r>
              <a:rPr lang="en-US" sz="2000" dirty="0"/>
              <a:t>is waiting for </a:t>
            </a:r>
            <a:r>
              <a:rPr lang="en-US" sz="2000" b="1" dirty="0" err="1">
                <a:solidFill>
                  <a:schemeClr val="accent1"/>
                </a:solidFill>
              </a:rPr>
              <a:t>mutex_A</a:t>
            </a:r>
            <a:r>
              <a:rPr lang="en-US" sz="2000" dirty="0"/>
              <a:t> (column OBJECT_INSTANCE_BEGIN</a:t>
            </a:r>
            <a:r>
              <a:rPr lang="en-US" sz="2000" dirty="0" smtClean="0"/>
              <a:t>)</a:t>
            </a:r>
          </a:p>
          <a:p>
            <a:pPr marL="618808" lvl="1" indent="-342900"/>
            <a:endParaRPr lang="en-US" sz="2200" dirty="0" smtClean="0"/>
          </a:p>
          <a:p>
            <a:pPr marL="344488" indent="-342900"/>
            <a:r>
              <a:rPr lang="en-US" sz="2200" dirty="0" smtClean="0"/>
              <a:t>Lets </a:t>
            </a:r>
            <a:r>
              <a:rPr lang="en-US" sz="2200" dirty="0"/>
              <a:t>see who has taken this </a:t>
            </a:r>
            <a:r>
              <a:rPr lang="en-US" sz="2200" dirty="0" err="1" smtClean="0"/>
              <a:t>mutex_A</a:t>
            </a:r>
            <a:endParaRPr lang="en-US" sz="2200" dirty="0" smtClean="0"/>
          </a:p>
          <a:p>
            <a:pPr marL="618808" lvl="1" indent="-342900"/>
            <a:endParaRPr lang="en-US" sz="2000" dirty="0" smtClean="0"/>
          </a:p>
          <a:p>
            <a:pPr marL="618808" lvl="1" indent="-342900"/>
            <a:r>
              <a:rPr lang="en-US" sz="2000" dirty="0" smtClean="0"/>
              <a:t>Ok</a:t>
            </a:r>
            <a:r>
              <a:rPr lang="en-US" sz="2000" dirty="0"/>
              <a:t>, so </a:t>
            </a:r>
            <a:r>
              <a:rPr lang="en-US" sz="2000" dirty="0" smtClean="0"/>
              <a:t>thread </a:t>
            </a:r>
            <a:r>
              <a:rPr lang="en-US" sz="2000" b="1" dirty="0" smtClean="0">
                <a:solidFill>
                  <a:schemeClr val="accent1"/>
                </a:solidFill>
              </a:rPr>
              <a:t>T2 </a:t>
            </a:r>
            <a:r>
              <a:rPr lang="en-US" sz="2000" dirty="0"/>
              <a:t>is holding </a:t>
            </a:r>
            <a:r>
              <a:rPr lang="en-US" sz="2000" dirty="0" err="1"/>
              <a:t>mutex_A</a:t>
            </a:r>
            <a:r>
              <a:rPr lang="en-US" sz="2000" dirty="0"/>
              <a:t> (column LOCKED_BY_THREAD_ID</a:t>
            </a:r>
            <a:r>
              <a:rPr lang="en-US" sz="2000" dirty="0" smtClean="0"/>
              <a:t>)</a:t>
            </a:r>
          </a:p>
          <a:p>
            <a:pPr marL="618808" lvl="1" indent="-342900"/>
            <a:endParaRPr lang="en-US" sz="2200" dirty="0"/>
          </a:p>
          <a:p>
            <a:pPr marL="344488" indent="-342900"/>
            <a:r>
              <a:rPr lang="en-US" sz="2200" dirty="0"/>
              <a:t>Find out what </a:t>
            </a:r>
            <a:r>
              <a:rPr lang="en-US" sz="2200" dirty="0" smtClean="0"/>
              <a:t>thread t2 </a:t>
            </a:r>
            <a:r>
              <a:rPr lang="en-US" sz="2200" dirty="0"/>
              <a:t>is waiting </a:t>
            </a:r>
            <a:r>
              <a:rPr lang="en-US" sz="2200" dirty="0" smtClean="0"/>
              <a:t>for</a:t>
            </a:r>
          </a:p>
          <a:p>
            <a:pPr marL="344488" indent="-342900"/>
            <a:endParaRPr lang="en-US" sz="2200" dirty="0"/>
          </a:p>
          <a:p>
            <a:pPr marL="344488" indent="-342900"/>
            <a:r>
              <a:rPr lang="en-US" sz="2200" dirty="0" smtClean="0"/>
              <a:t>And so on… </a:t>
            </a:r>
          </a:p>
          <a:p>
            <a:pPr marL="344488" indent="-342900"/>
            <a:endParaRPr lang="en-US" sz="2200" dirty="0"/>
          </a:p>
        </p:txBody>
      </p:sp>
      <p:sp>
        <p:nvSpPr>
          <p:cNvPr id="9" name="TextBox 8"/>
          <p:cNvSpPr txBox="1"/>
          <p:nvPr/>
        </p:nvSpPr>
        <p:spPr>
          <a:xfrm>
            <a:off x="1279465" y="3752668"/>
            <a:ext cx="10377547" cy="315686"/>
          </a:xfrm>
          <a:prstGeom prst="rect">
            <a:avLst/>
          </a:prstGeom>
          <a:solidFill>
            <a:schemeClr val="bg2"/>
          </a:solidFill>
          <a:ln>
            <a:noFill/>
          </a:ln>
          <a:effectLst>
            <a:outerShdw blurRad="50800" dist="38100" dir="2700000" algn="tl" rotWithShape="0">
              <a:srgbClr val="000000">
                <a:alpha val="43000"/>
              </a:srgbClr>
            </a:outerShdw>
          </a:effectLst>
        </p:spPr>
        <p:txBody>
          <a:bodyPr wrap="none" lIns="0" tIns="0" rIns="0" bIns="0" rtlCol="0">
            <a:noAutofit/>
          </a:bodyPr>
          <a:lstStyle/>
          <a:p>
            <a:r>
              <a:rPr lang="en-US" sz="2400" dirty="0" smtClean="0"/>
              <a:t>SELECT </a:t>
            </a:r>
            <a:r>
              <a:rPr lang="en-US" sz="2400" dirty="0"/>
              <a:t>* FROM </a:t>
            </a:r>
            <a:r>
              <a:rPr lang="en-US" sz="2400" i="1" dirty="0" err="1"/>
              <a:t>mutex_instances</a:t>
            </a:r>
            <a:r>
              <a:rPr lang="en-US" sz="2400" dirty="0"/>
              <a:t> WHERE OBJECT_INSTANCE_BEGIN = </a:t>
            </a:r>
            <a:r>
              <a:rPr lang="en-US" sz="2400" dirty="0" err="1"/>
              <a:t>mutex_A</a:t>
            </a:r>
            <a:r>
              <a:rPr lang="en-US" sz="2400" dirty="0" smtClean="0"/>
              <a:t>;</a:t>
            </a:r>
            <a:endParaRPr lang="en-US" sz="2400" dirty="0"/>
          </a:p>
        </p:txBody>
      </p:sp>
      <p:sp>
        <p:nvSpPr>
          <p:cNvPr id="10" name="TextBox 9"/>
          <p:cNvSpPr txBox="1"/>
          <p:nvPr/>
        </p:nvSpPr>
        <p:spPr>
          <a:xfrm>
            <a:off x="1374059" y="5366656"/>
            <a:ext cx="9214870" cy="315686"/>
          </a:xfrm>
          <a:prstGeom prst="rect">
            <a:avLst/>
          </a:prstGeom>
          <a:solidFill>
            <a:schemeClr val="bg2"/>
          </a:solidFill>
          <a:ln>
            <a:noFill/>
          </a:ln>
          <a:effectLst>
            <a:outerShdw blurRad="50800" dist="38100" dir="2700000" algn="tl" rotWithShape="0">
              <a:srgbClr val="000000">
                <a:alpha val="43000"/>
              </a:srgbClr>
            </a:outerShdw>
          </a:effectLst>
        </p:spPr>
        <p:txBody>
          <a:bodyPr wrap="none" lIns="0" tIns="0" rIns="0" bIns="0" rtlCol="0">
            <a:noAutofit/>
          </a:bodyPr>
          <a:lstStyle/>
          <a:p>
            <a:r>
              <a:rPr lang="en-US" sz="2400" dirty="0" smtClean="0"/>
              <a:t>SELECT * FROM </a:t>
            </a:r>
            <a:r>
              <a:rPr lang="en-US" sz="2400" i="1" dirty="0" err="1" smtClean="0"/>
              <a:t>events_waits_current</a:t>
            </a:r>
            <a:r>
              <a:rPr lang="en-US" sz="2400" dirty="0" smtClean="0"/>
              <a:t> WHERE THREAD_ID = T2;</a:t>
            </a:r>
          </a:p>
          <a:p>
            <a:pPr lvl="1"/>
            <a:endParaRPr lang="en-US" sz="1600" dirty="0"/>
          </a:p>
        </p:txBody>
      </p:sp>
      <p:sp>
        <p:nvSpPr>
          <p:cNvPr id="11" name="Text Placeholder 5"/>
          <p:cNvSpPr>
            <a:spLocks noGrp="1"/>
          </p:cNvSpPr>
          <p:nvPr>
            <p:ph type="body" sz="quarter" idx="13"/>
          </p:nvPr>
        </p:nvSpPr>
        <p:spPr>
          <a:xfrm>
            <a:off x="531813" y="1373741"/>
            <a:ext cx="11125199" cy="343299"/>
          </a:xfrm>
        </p:spPr>
        <p:txBody>
          <a:bodyPr/>
          <a:lstStyle/>
          <a:p>
            <a:r>
              <a:rPr lang="en-US" dirty="0" smtClean="0"/>
              <a:t>Diagnosis</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21</a:t>
            </a:fld>
            <a:endParaRPr lang="en-US" dirty="0"/>
          </a:p>
        </p:txBody>
      </p:sp>
      <p:sp>
        <p:nvSpPr>
          <p:cNvPr id="8" name="TextBox 7"/>
          <p:cNvSpPr txBox="1"/>
          <p:nvPr/>
        </p:nvSpPr>
        <p:spPr>
          <a:xfrm>
            <a:off x="1279465" y="2138680"/>
            <a:ext cx="8920450" cy="315686"/>
          </a:xfrm>
          <a:prstGeom prst="rect">
            <a:avLst/>
          </a:prstGeom>
          <a:solidFill>
            <a:schemeClr val="bg2"/>
          </a:solidFill>
          <a:ln>
            <a:noFill/>
          </a:ln>
          <a:effectLst>
            <a:outerShdw blurRad="50800" dist="38100" dir="2700000" algn="tl" rotWithShape="0">
              <a:srgbClr val="000000">
                <a:alpha val="43000"/>
              </a:srgbClr>
            </a:outerShdw>
          </a:effectLst>
        </p:spPr>
        <p:txBody>
          <a:bodyPr wrap="none" lIns="0" tIns="0" rIns="0" bIns="0" rtlCol="0">
            <a:noAutofit/>
          </a:bodyPr>
          <a:lstStyle/>
          <a:p>
            <a:r>
              <a:rPr lang="en-US" sz="2400" dirty="0" smtClean="0"/>
              <a:t>SELECT </a:t>
            </a:r>
            <a:r>
              <a:rPr lang="en-US" sz="2400" dirty="0"/>
              <a:t>* FROM </a:t>
            </a:r>
            <a:r>
              <a:rPr lang="en-US" sz="2400" i="1" dirty="0" err="1"/>
              <a:t>events_waits_current</a:t>
            </a:r>
            <a:r>
              <a:rPr lang="en-US" sz="2400" dirty="0"/>
              <a:t> WHERE THREAD_ID = </a:t>
            </a:r>
            <a:r>
              <a:rPr lang="en-US" sz="2400" dirty="0" smtClean="0"/>
              <a:t>T1;</a:t>
            </a:r>
            <a:endParaRPr lang="en-US" sz="2400" dirty="0"/>
          </a:p>
        </p:txBody>
      </p:sp>
    </p:spTree>
    <p:extLst>
      <p:ext uri="{BB962C8B-B14F-4D97-AF65-F5344CB8AC3E}">
        <p14:creationId xmlns:p14="http://schemas.microsoft.com/office/powerpoint/2010/main" val="356673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500"/>
                                        <p:tgtEl>
                                          <p:spTgt spid="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animEffect transition="in" filter="fade">
                                      <p:cBhvr>
                                        <p:cTn id="4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Event Hierarchy</a:t>
            </a:r>
            <a:endParaRPr lang="en-US" dirty="0"/>
          </a:p>
        </p:txBody>
      </p:sp>
      <p:sp>
        <p:nvSpPr>
          <p:cNvPr id="7" name="Text Placeholder 6"/>
          <p:cNvSpPr>
            <a:spLocks noGrp="1"/>
          </p:cNvSpPr>
          <p:nvPr>
            <p:ph type="body" sz="quarter" idx="13"/>
          </p:nvPr>
        </p:nvSpPr>
        <p:spPr/>
        <p:txBody>
          <a:bodyPr/>
          <a:lstStyle/>
          <a:p>
            <a:endParaRPr lang="en-US" dirty="0"/>
          </a:p>
        </p:txBody>
      </p:sp>
      <p:sp>
        <p:nvSpPr>
          <p:cNvPr id="20" name="Rectangle 19"/>
          <p:cNvSpPr/>
          <p:nvPr/>
        </p:nvSpPr>
        <p:spPr>
          <a:xfrm>
            <a:off x="2179675" y="1795381"/>
            <a:ext cx="7676705" cy="4104167"/>
          </a:xfrm>
          <a:prstGeom prst="rect">
            <a:avLst/>
          </a:prstGeom>
          <a:solidFill>
            <a:schemeClr val="accent1">
              <a:lumMod val="20000"/>
              <a:lumOff val="80000"/>
            </a:schemeClr>
          </a:solidFill>
          <a:ln>
            <a:solidFill>
              <a:schemeClr val="accent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pPr algn="l"/>
            <a:r>
              <a:rPr lang="en-US" sz="2400" dirty="0" smtClean="0">
                <a:solidFill>
                  <a:schemeClr val="tx1"/>
                </a:solidFill>
                <a:latin typeface="Arial" pitchFamily="34" charset="0"/>
                <a:cs typeface="Arial" pitchFamily="34" charset="0"/>
              </a:rPr>
              <a:t>Session</a:t>
            </a:r>
            <a:endParaRPr lang="en-US" sz="2000" dirty="0" smtClean="0">
              <a:solidFill>
                <a:schemeClr val="tx1"/>
              </a:solidFill>
              <a:latin typeface="Arial" pitchFamily="34" charset="0"/>
              <a:cs typeface="Arial" pitchFamily="34" charset="0"/>
            </a:endParaRPr>
          </a:p>
          <a:p>
            <a:pPr lvl="1"/>
            <a:endParaRPr lang="en-US" sz="2400" dirty="0" smtClean="0">
              <a:solidFill>
                <a:schemeClr val="tx1"/>
              </a:solidFill>
              <a:latin typeface="Arial" pitchFamily="34" charset="0"/>
              <a:cs typeface="Arial" pitchFamily="34" charset="0"/>
            </a:endParaRPr>
          </a:p>
          <a:p>
            <a:pPr lvl="1">
              <a:buFont typeface="Arial"/>
              <a:buChar char="•"/>
            </a:pPr>
            <a:endParaRPr lang="en-US" sz="2400" dirty="0" smtClean="0">
              <a:solidFill>
                <a:schemeClr val="tx1"/>
              </a:solidFill>
              <a:latin typeface="Arial" pitchFamily="34" charset="0"/>
              <a:cs typeface="Arial" pitchFamily="34" charset="0"/>
            </a:endParaRPr>
          </a:p>
        </p:txBody>
      </p:sp>
      <p:sp>
        <p:nvSpPr>
          <p:cNvPr id="21" name="Rectangle 20"/>
          <p:cNvSpPr/>
          <p:nvPr/>
        </p:nvSpPr>
        <p:spPr>
          <a:xfrm>
            <a:off x="3043097" y="2425093"/>
            <a:ext cx="6714447" cy="3358103"/>
          </a:xfrm>
          <a:prstGeom prst="rect">
            <a:avLst/>
          </a:prstGeom>
          <a:solidFill>
            <a:schemeClr val="accent3">
              <a:lumMod val="40000"/>
              <a:lumOff val="60000"/>
            </a:schemeClr>
          </a:solidFill>
          <a:ln>
            <a:solidFill>
              <a:schemeClr val="accent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pPr algn="l"/>
            <a:r>
              <a:rPr lang="en-US" sz="2400" i="1" dirty="0" smtClean="0">
                <a:solidFill>
                  <a:srgbClr val="FF0000"/>
                </a:solidFill>
                <a:latin typeface="Arial" pitchFamily="34" charset="0"/>
                <a:cs typeface="Arial" pitchFamily="34" charset="0"/>
              </a:rPr>
              <a:t>Transaction</a:t>
            </a:r>
            <a:endParaRPr lang="en-US" sz="2000" i="1" dirty="0" smtClean="0">
              <a:solidFill>
                <a:srgbClr val="FF0000"/>
              </a:solidFill>
              <a:latin typeface="Arial" pitchFamily="34" charset="0"/>
              <a:cs typeface="Arial" pitchFamily="34" charset="0"/>
            </a:endParaRPr>
          </a:p>
          <a:p>
            <a:pPr lvl="1"/>
            <a:endParaRPr lang="en-US" sz="2400" dirty="0" smtClean="0">
              <a:solidFill>
                <a:schemeClr val="tx1"/>
              </a:solidFill>
              <a:latin typeface="Arial" pitchFamily="34" charset="0"/>
              <a:cs typeface="Arial" pitchFamily="34" charset="0"/>
            </a:endParaRPr>
          </a:p>
          <a:p>
            <a:pPr lvl="1">
              <a:buFont typeface="Arial"/>
              <a:buChar char="•"/>
            </a:pPr>
            <a:endParaRPr lang="en-US" sz="2400" dirty="0" smtClean="0">
              <a:solidFill>
                <a:schemeClr val="tx1"/>
              </a:solidFill>
              <a:latin typeface="Arial" pitchFamily="34" charset="0"/>
              <a:cs typeface="Arial" pitchFamily="34" charset="0"/>
            </a:endParaRPr>
          </a:p>
        </p:txBody>
      </p:sp>
      <p:sp>
        <p:nvSpPr>
          <p:cNvPr id="22" name="Rectangle 21"/>
          <p:cNvSpPr/>
          <p:nvPr/>
        </p:nvSpPr>
        <p:spPr>
          <a:xfrm>
            <a:off x="3969594" y="3052476"/>
            <a:ext cx="5688647" cy="2591840"/>
          </a:xfrm>
          <a:prstGeom prst="rect">
            <a:avLst/>
          </a:prstGeom>
          <a:solidFill>
            <a:schemeClr val="accent3">
              <a:lumMod val="20000"/>
              <a:lumOff val="80000"/>
            </a:schemeClr>
          </a:solidFill>
          <a:ln>
            <a:solidFill>
              <a:schemeClr val="accent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pPr algn="l"/>
            <a:r>
              <a:rPr lang="en-US" sz="2400" dirty="0" smtClean="0">
                <a:solidFill>
                  <a:schemeClr val="tx1"/>
                </a:solidFill>
                <a:latin typeface="Arial" pitchFamily="34" charset="0"/>
                <a:cs typeface="Arial" pitchFamily="34" charset="0"/>
              </a:rPr>
              <a:t>*Statement</a:t>
            </a:r>
          </a:p>
          <a:p>
            <a:pPr lvl="1">
              <a:buFont typeface="Arial"/>
              <a:buChar char="•"/>
            </a:pPr>
            <a:endParaRPr lang="en-US" sz="2000" dirty="0" smtClean="0">
              <a:solidFill>
                <a:schemeClr val="tx1"/>
              </a:solidFill>
              <a:latin typeface="Arial" pitchFamily="34" charset="0"/>
              <a:cs typeface="Arial" pitchFamily="34" charset="0"/>
            </a:endParaRPr>
          </a:p>
        </p:txBody>
      </p:sp>
      <p:sp>
        <p:nvSpPr>
          <p:cNvPr id="23" name="Rectangle 22"/>
          <p:cNvSpPr/>
          <p:nvPr/>
        </p:nvSpPr>
        <p:spPr>
          <a:xfrm>
            <a:off x="4643028" y="3725668"/>
            <a:ext cx="4986820" cy="1866948"/>
          </a:xfrm>
          <a:prstGeom prst="rect">
            <a:avLst/>
          </a:prstGeom>
          <a:solidFill>
            <a:schemeClr val="accent5">
              <a:lumMod val="20000"/>
              <a:lumOff val="80000"/>
            </a:schemeClr>
          </a:solidFill>
          <a:ln>
            <a:solidFill>
              <a:schemeClr val="accent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pPr algn="l"/>
            <a:r>
              <a:rPr lang="en-US" sz="2400" dirty="0" smtClean="0">
                <a:solidFill>
                  <a:schemeClr val="tx1"/>
                </a:solidFill>
                <a:latin typeface="Arial" pitchFamily="34" charset="0"/>
                <a:cs typeface="Arial" pitchFamily="34" charset="0"/>
              </a:rPr>
              <a:t>Stage</a:t>
            </a:r>
          </a:p>
          <a:p>
            <a:pPr lvl="1"/>
            <a:endParaRPr lang="en-US" sz="2400" dirty="0" smtClean="0">
              <a:solidFill>
                <a:schemeClr val="tx1"/>
              </a:solidFill>
              <a:latin typeface="Arial" pitchFamily="34" charset="0"/>
              <a:cs typeface="Arial" pitchFamily="34" charset="0"/>
            </a:endParaRPr>
          </a:p>
          <a:p>
            <a:pPr lvl="1">
              <a:buFont typeface="Arial"/>
              <a:buChar char="•"/>
            </a:pPr>
            <a:endParaRPr lang="en-US" sz="2400" dirty="0" smtClean="0">
              <a:solidFill>
                <a:schemeClr val="tx1"/>
              </a:solidFill>
              <a:latin typeface="Arial" pitchFamily="34" charset="0"/>
              <a:cs typeface="Arial" pitchFamily="34" charset="0"/>
            </a:endParaRPr>
          </a:p>
        </p:txBody>
      </p:sp>
      <p:sp>
        <p:nvSpPr>
          <p:cNvPr id="24" name="Rectangle 23"/>
          <p:cNvSpPr/>
          <p:nvPr/>
        </p:nvSpPr>
        <p:spPr>
          <a:xfrm>
            <a:off x="5981755" y="4376648"/>
            <a:ext cx="3577431" cy="1143457"/>
          </a:xfrm>
          <a:prstGeom prst="rect">
            <a:avLst/>
          </a:prstGeom>
          <a:solidFill>
            <a:schemeClr val="accent3">
              <a:lumMod val="20000"/>
              <a:lumOff val="80000"/>
            </a:schemeClr>
          </a:solidFill>
          <a:ln>
            <a:solidFill>
              <a:schemeClr val="accent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pPr algn="l"/>
            <a:r>
              <a:rPr lang="en-US" sz="2400" dirty="0" smtClean="0">
                <a:solidFill>
                  <a:srgbClr val="000000"/>
                </a:solidFill>
                <a:latin typeface="Arial" pitchFamily="34" charset="0"/>
                <a:cs typeface="Arial" pitchFamily="34" charset="0"/>
              </a:rPr>
              <a:t>Wait</a:t>
            </a:r>
          </a:p>
          <a:p>
            <a:pPr algn="l"/>
            <a:r>
              <a:rPr lang="en-US" sz="2000" dirty="0" smtClean="0">
                <a:solidFill>
                  <a:srgbClr val="000000"/>
                </a:solidFill>
                <a:latin typeface="Arial" pitchFamily="34" charset="0"/>
                <a:cs typeface="Arial" pitchFamily="34" charset="0"/>
              </a:rPr>
              <a:t>sync, lock, i/o</a:t>
            </a:r>
            <a:endParaRPr lang="en-US" sz="1800" dirty="0" smtClean="0">
              <a:solidFill>
                <a:srgbClr val="000000"/>
              </a:solidFill>
              <a:latin typeface="Arial" pitchFamily="34" charset="0"/>
              <a:cs typeface="Arial" pitchFamily="34" charset="0"/>
            </a:endParaRPr>
          </a:p>
        </p:txBody>
      </p:sp>
      <p:sp>
        <p:nvSpPr>
          <p:cNvPr id="26" name="Text Placeholder 4"/>
          <p:cNvSpPr txBox="1">
            <a:spLocks/>
          </p:cNvSpPr>
          <p:nvPr/>
        </p:nvSpPr>
        <p:spPr>
          <a:xfrm>
            <a:off x="5688419" y="6081823"/>
            <a:ext cx="6305108" cy="295500"/>
          </a:xfrm>
          <a:prstGeom prst="rect">
            <a:avLst/>
          </a:prstGeom>
        </p:spPr>
        <p:txBody>
          <a:bodyPr vert="horz" lIns="0" tIns="0" rIns="0" bIns="0" rtlCol="0">
            <a:noAutofit/>
          </a:bodyPr>
          <a:lstStyle>
            <a:lvl1pPr marL="1588" indent="0" algn="l" defTabSz="914400" rtl="0" eaLnBrk="1" latinLnBrk="0" hangingPunct="1">
              <a:lnSpc>
                <a:spcPct val="90000"/>
              </a:lnSpc>
              <a:spcBef>
                <a:spcPts val="0"/>
              </a:spcBef>
              <a:buClr>
                <a:schemeClr val="tx1">
                  <a:lumMod val="60000"/>
                  <a:lumOff val="40000"/>
                </a:schemeClr>
              </a:buClr>
              <a:buFontTx/>
              <a:buNone/>
              <a:defRPr sz="2400" b="1" kern="1200" baseline="0">
                <a:solidFill>
                  <a:schemeClr val="tx1"/>
                </a:solidFill>
                <a:latin typeface="+mn-lt"/>
                <a:ea typeface="+mn-ea"/>
                <a:cs typeface="+mn-cs"/>
              </a:defRPr>
            </a:lvl1pPr>
            <a:lvl2pPr marL="1588" indent="0" algn="l" defTabSz="914400" rtl="0" eaLnBrk="1" latinLnBrk="0" hangingPunct="1">
              <a:lnSpc>
                <a:spcPct val="90000"/>
              </a:lnSpc>
              <a:spcBef>
                <a:spcPts val="800"/>
              </a:spcBef>
              <a:buClr>
                <a:schemeClr val="tx1">
                  <a:lumMod val="60000"/>
                  <a:lumOff val="40000"/>
                </a:schemeClr>
              </a:buClr>
              <a:buFontTx/>
              <a:buNone/>
              <a:defRPr sz="2400" kern="1200">
                <a:solidFill>
                  <a:schemeClr val="tx1"/>
                </a:solidFill>
                <a:latin typeface="+mn-lt"/>
                <a:ea typeface="+mn-ea"/>
                <a:cs typeface="+mn-cs"/>
              </a:defRPr>
            </a:lvl2pPr>
            <a:lvl3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3pPr>
            <a:lvl4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4pPr>
            <a:lvl5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5pPr>
            <a:lvl6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600"/>
              </a:spcBef>
              <a:buClr>
                <a:schemeClr val="tx1">
                  <a:lumMod val="60000"/>
                  <a:lumOff val="40000"/>
                </a:schemeClr>
              </a:buClr>
              <a:buFontTx/>
              <a:buNone/>
              <a:defRPr sz="2400" kern="1200">
                <a:solidFill>
                  <a:schemeClr val="tx1"/>
                </a:solidFill>
                <a:latin typeface="+mn-lt"/>
                <a:ea typeface="+mn-ea"/>
                <a:cs typeface="+mn-cs"/>
              </a:defRPr>
            </a:lvl9pPr>
          </a:lstStyle>
          <a:p>
            <a:r>
              <a:rPr lang="en-US" sz="1400" b="0" dirty="0" smtClean="0"/>
              <a:t>* Statements for non-transactions tables are not part of Transaction instrumentation.</a:t>
            </a:r>
            <a:endParaRPr lang="en-US" sz="1400" b="0"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22</a:t>
            </a:fld>
            <a:endParaRPr lang="en-US" dirty="0"/>
          </a:p>
        </p:txBody>
      </p:sp>
    </p:spTree>
    <p:extLst>
      <p:ext uri="{BB962C8B-B14F-4D97-AF65-F5344CB8AC3E}">
        <p14:creationId xmlns:p14="http://schemas.microsoft.com/office/powerpoint/2010/main" val="2308499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750"/>
                                        <p:tgtEl>
                                          <p:spTgt spid="22"/>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750"/>
                                        <p:tgtEl>
                                          <p:spTgt spid="23"/>
                                        </p:tgtEl>
                                      </p:cBhvr>
                                    </p:animEffect>
                                  </p:childTnLst>
                                </p:cTn>
                              </p:par>
                            </p:childTnLst>
                          </p:cTn>
                        </p:par>
                        <p:par>
                          <p:cTn id="20" fill="hold">
                            <p:stCondLst>
                              <p:cond delay="325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Event Hierarchy</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23</a:t>
            </a:fld>
            <a:endParaRPr lang="en-US" dirty="0"/>
          </a:p>
        </p:txBody>
      </p:sp>
      <p:sp>
        <p:nvSpPr>
          <p:cNvPr id="27" name="Rectangle 26"/>
          <p:cNvSpPr/>
          <p:nvPr/>
        </p:nvSpPr>
        <p:spPr>
          <a:xfrm>
            <a:off x="708212" y="1896036"/>
            <a:ext cx="1900517" cy="1147212"/>
          </a:xfrm>
          <a:prstGeom prst="rect">
            <a:avLst/>
          </a:prstGeom>
          <a:solidFill>
            <a:schemeClr val="accent1">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900" dirty="0" err="1" smtClean="0">
                <a:ln w="0"/>
                <a:solidFill>
                  <a:srgbClr val="000000"/>
                </a:solidFill>
              </a:rPr>
              <a:t>event_id</a:t>
            </a:r>
            <a:endParaRPr lang="en-US" sz="1900" dirty="0" smtClean="0">
              <a:ln w="0"/>
              <a:solidFill>
                <a:srgbClr val="000000"/>
              </a:solidFill>
            </a:endParaRPr>
          </a:p>
          <a:p>
            <a:pPr algn="ctr">
              <a:lnSpc>
                <a:spcPct val="90000"/>
              </a:lnSpc>
            </a:pPr>
            <a:endParaRPr lang="en-US" sz="1900" dirty="0" smtClean="0">
              <a:ln w="0"/>
              <a:solidFill>
                <a:srgbClr val="000000"/>
              </a:solidFill>
              <a:effectLst>
                <a:outerShdw blurRad="38100" dist="25400" dir="5400000" algn="ctr" rotWithShape="0">
                  <a:srgbClr val="6E747A">
                    <a:alpha val="43000"/>
                  </a:srgbClr>
                </a:outerShdw>
              </a:effectLst>
            </a:endParaRPr>
          </a:p>
          <a:p>
            <a:pPr algn="ctr">
              <a:lnSpc>
                <a:spcPct val="90000"/>
              </a:lnSpc>
            </a:pPr>
            <a:endParaRPr lang="en-US" sz="1900" dirty="0">
              <a:ln w="0"/>
              <a:solidFill>
                <a:srgbClr val="000000"/>
              </a:solidFill>
              <a:effectLst>
                <a:outerShdw blurRad="38100" dist="25400" dir="5400000" algn="ctr" rotWithShape="0">
                  <a:srgbClr val="6E747A">
                    <a:alpha val="43000"/>
                  </a:srgbClr>
                </a:outerShdw>
              </a:effectLst>
            </a:endParaRPr>
          </a:p>
          <a:p>
            <a:pPr algn="ctr">
              <a:lnSpc>
                <a:spcPct val="90000"/>
              </a:lnSpc>
            </a:pPr>
            <a:r>
              <a:rPr lang="en-US" sz="1900" dirty="0" err="1" smtClean="0">
                <a:ln w="0"/>
                <a:solidFill>
                  <a:srgbClr val="000000"/>
                </a:solidFill>
              </a:rPr>
              <a:t>nesting_event_id</a:t>
            </a:r>
            <a:endParaRPr lang="en-US" sz="1900" dirty="0">
              <a:ln w="0"/>
              <a:solidFill>
                <a:srgbClr val="000000"/>
              </a:solidFill>
            </a:endParaRPr>
          </a:p>
        </p:txBody>
      </p:sp>
      <p:cxnSp>
        <p:nvCxnSpPr>
          <p:cNvPr id="29" name="Straight Connector 28"/>
          <p:cNvCxnSpPr/>
          <p:nvPr/>
        </p:nvCxnSpPr>
        <p:spPr>
          <a:xfrm flipV="1">
            <a:off x="708212" y="2272553"/>
            <a:ext cx="1900517" cy="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flipV="1">
            <a:off x="726142" y="2680446"/>
            <a:ext cx="1900517" cy="2"/>
          </a:xfrm>
          <a:prstGeom prst="line">
            <a:avLst/>
          </a:prstGeom>
          <a:ln/>
        </p:spPr>
        <p:style>
          <a:lnRef idx="1">
            <a:schemeClr val="accent2"/>
          </a:lnRef>
          <a:fillRef idx="0">
            <a:schemeClr val="accent2"/>
          </a:fillRef>
          <a:effectRef idx="0">
            <a:schemeClr val="accent2"/>
          </a:effectRef>
          <a:fontRef idx="minor">
            <a:schemeClr val="tx1"/>
          </a:fontRef>
        </p:style>
      </p:cxnSp>
      <p:sp>
        <p:nvSpPr>
          <p:cNvPr id="35" name="Rectangle 34"/>
          <p:cNvSpPr/>
          <p:nvPr/>
        </p:nvSpPr>
        <p:spPr>
          <a:xfrm>
            <a:off x="708212" y="4674930"/>
            <a:ext cx="1900517" cy="1147212"/>
          </a:xfrm>
          <a:prstGeom prst="rect">
            <a:avLst/>
          </a:prstGeom>
          <a:solidFill>
            <a:schemeClr val="accent1">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900" dirty="0" err="1" smtClean="0">
                <a:ln w="0"/>
                <a:solidFill>
                  <a:srgbClr val="000000"/>
                </a:solidFill>
              </a:rPr>
              <a:t>event_id</a:t>
            </a:r>
            <a:endParaRPr lang="en-US" sz="1900" dirty="0" smtClean="0">
              <a:ln w="0"/>
              <a:solidFill>
                <a:srgbClr val="000000"/>
              </a:solidFill>
            </a:endParaRPr>
          </a:p>
          <a:p>
            <a:pPr algn="ctr">
              <a:lnSpc>
                <a:spcPct val="90000"/>
              </a:lnSpc>
            </a:pPr>
            <a:endParaRPr lang="en-US" sz="1900" dirty="0" smtClean="0">
              <a:ln w="0"/>
              <a:solidFill>
                <a:srgbClr val="000000"/>
              </a:solidFill>
            </a:endParaRPr>
          </a:p>
          <a:p>
            <a:pPr algn="ctr">
              <a:lnSpc>
                <a:spcPct val="90000"/>
              </a:lnSpc>
            </a:pPr>
            <a:endParaRPr lang="en-US" sz="1900" dirty="0">
              <a:ln w="0"/>
              <a:solidFill>
                <a:srgbClr val="000000"/>
              </a:solidFill>
            </a:endParaRPr>
          </a:p>
          <a:p>
            <a:pPr algn="ctr">
              <a:lnSpc>
                <a:spcPct val="90000"/>
              </a:lnSpc>
            </a:pPr>
            <a:r>
              <a:rPr lang="en-US" sz="1900" dirty="0" err="1" smtClean="0">
                <a:ln w="0"/>
                <a:solidFill>
                  <a:srgbClr val="000000"/>
                </a:solidFill>
              </a:rPr>
              <a:t>nesting_event_id</a:t>
            </a:r>
            <a:endParaRPr lang="en-US" sz="1900" dirty="0">
              <a:ln w="0"/>
              <a:solidFill>
                <a:srgbClr val="000000"/>
              </a:solidFill>
            </a:endParaRPr>
          </a:p>
        </p:txBody>
      </p:sp>
      <p:cxnSp>
        <p:nvCxnSpPr>
          <p:cNvPr id="36" name="Straight Connector 35"/>
          <p:cNvCxnSpPr/>
          <p:nvPr/>
        </p:nvCxnSpPr>
        <p:spPr>
          <a:xfrm flipV="1">
            <a:off x="708212" y="5047129"/>
            <a:ext cx="1900517" cy="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flipV="1">
            <a:off x="726142" y="5465712"/>
            <a:ext cx="1900517" cy="2"/>
          </a:xfrm>
          <a:prstGeom prst="line">
            <a:avLst/>
          </a:prstGeom>
          <a:ln/>
        </p:spPr>
        <p:style>
          <a:lnRef idx="1">
            <a:schemeClr val="accent2"/>
          </a:lnRef>
          <a:fillRef idx="0">
            <a:schemeClr val="accent2"/>
          </a:fillRef>
          <a:effectRef idx="0">
            <a:schemeClr val="accent2"/>
          </a:effectRef>
          <a:fontRef idx="minor">
            <a:schemeClr val="tx1"/>
          </a:fontRef>
        </p:style>
      </p:cxnSp>
      <p:sp>
        <p:nvSpPr>
          <p:cNvPr id="38" name="Rectangle 37"/>
          <p:cNvSpPr/>
          <p:nvPr/>
        </p:nvSpPr>
        <p:spPr>
          <a:xfrm>
            <a:off x="3657602" y="1909483"/>
            <a:ext cx="1900517" cy="1147212"/>
          </a:xfrm>
          <a:prstGeom prst="rect">
            <a:avLst/>
          </a:prstGeom>
          <a:solidFill>
            <a:schemeClr val="accent3">
              <a:lumMod val="40000"/>
              <a:lumOff val="6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900" dirty="0" err="1" smtClean="0">
                <a:ln w="0"/>
                <a:solidFill>
                  <a:srgbClr val="000000"/>
                </a:solidFill>
              </a:rPr>
              <a:t>event_id</a:t>
            </a:r>
            <a:endParaRPr lang="en-US" sz="1900" dirty="0" smtClean="0">
              <a:ln w="0"/>
              <a:solidFill>
                <a:srgbClr val="000000"/>
              </a:solidFill>
            </a:endParaRPr>
          </a:p>
          <a:p>
            <a:pPr algn="ctr">
              <a:lnSpc>
                <a:spcPct val="90000"/>
              </a:lnSpc>
            </a:pPr>
            <a:endParaRPr lang="en-US" sz="1900" dirty="0" smtClean="0">
              <a:ln w="0"/>
              <a:solidFill>
                <a:srgbClr val="000000"/>
              </a:solidFill>
            </a:endParaRPr>
          </a:p>
          <a:p>
            <a:pPr algn="ctr">
              <a:lnSpc>
                <a:spcPct val="90000"/>
              </a:lnSpc>
            </a:pPr>
            <a:endParaRPr lang="en-US" sz="1900" dirty="0">
              <a:ln w="0"/>
              <a:solidFill>
                <a:srgbClr val="000000"/>
              </a:solidFill>
            </a:endParaRPr>
          </a:p>
          <a:p>
            <a:pPr algn="ctr">
              <a:lnSpc>
                <a:spcPct val="90000"/>
              </a:lnSpc>
            </a:pPr>
            <a:r>
              <a:rPr lang="en-US" sz="1900" dirty="0" err="1" smtClean="0">
                <a:ln w="0"/>
                <a:solidFill>
                  <a:srgbClr val="000000"/>
                </a:solidFill>
              </a:rPr>
              <a:t>nesting_event_id</a:t>
            </a:r>
            <a:endParaRPr lang="en-US" sz="1900" dirty="0">
              <a:ln w="0"/>
              <a:solidFill>
                <a:srgbClr val="000000"/>
              </a:solidFill>
            </a:endParaRPr>
          </a:p>
        </p:txBody>
      </p:sp>
      <p:cxnSp>
        <p:nvCxnSpPr>
          <p:cNvPr id="39" name="Straight Connector 38"/>
          <p:cNvCxnSpPr/>
          <p:nvPr/>
        </p:nvCxnSpPr>
        <p:spPr>
          <a:xfrm flipV="1">
            <a:off x="3657602" y="2286000"/>
            <a:ext cx="1900517" cy="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flipV="1">
            <a:off x="3675532" y="2693893"/>
            <a:ext cx="1900517" cy="2"/>
          </a:xfrm>
          <a:prstGeom prst="line">
            <a:avLst/>
          </a:prstGeom>
          <a:ln/>
        </p:spPr>
        <p:style>
          <a:lnRef idx="1">
            <a:schemeClr val="accent2"/>
          </a:lnRef>
          <a:fillRef idx="0">
            <a:schemeClr val="accent2"/>
          </a:fillRef>
          <a:effectRef idx="0">
            <a:schemeClr val="accent2"/>
          </a:effectRef>
          <a:fontRef idx="minor">
            <a:schemeClr val="tx1"/>
          </a:fontRef>
        </p:style>
      </p:cxnSp>
      <p:sp>
        <p:nvSpPr>
          <p:cNvPr id="41" name="Rectangle 40"/>
          <p:cNvSpPr/>
          <p:nvPr/>
        </p:nvSpPr>
        <p:spPr>
          <a:xfrm>
            <a:off x="3675532" y="4674930"/>
            <a:ext cx="1900517" cy="1147212"/>
          </a:xfrm>
          <a:prstGeom prst="rect">
            <a:avLst/>
          </a:prstGeom>
          <a:solidFill>
            <a:schemeClr val="accent3">
              <a:lumMod val="40000"/>
              <a:lumOff val="6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900" dirty="0" err="1" smtClean="0">
                <a:ln w="0"/>
                <a:solidFill>
                  <a:srgbClr val="000000"/>
                </a:solidFill>
              </a:rPr>
              <a:t>event_id</a:t>
            </a:r>
            <a:endParaRPr lang="en-US" sz="1900" dirty="0" smtClean="0">
              <a:ln w="0"/>
              <a:solidFill>
                <a:srgbClr val="000000"/>
              </a:solidFill>
            </a:endParaRPr>
          </a:p>
          <a:p>
            <a:pPr algn="ctr">
              <a:lnSpc>
                <a:spcPct val="90000"/>
              </a:lnSpc>
            </a:pPr>
            <a:endParaRPr lang="en-US" sz="1900" dirty="0" smtClean="0">
              <a:ln w="0"/>
              <a:solidFill>
                <a:srgbClr val="000000"/>
              </a:solidFill>
            </a:endParaRPr>
          </a:p>
          <a:p>
            <a:pPr algn="ctr">
              <a:lnSpc>
                <a:spcPct val="90000"/>
              </a:lnSpc>
            </a:pPr>
            <a:endParaRPr lang="en-US" sz="1900" dirty="0">
              <a:ln w="0"/>
              <a:solidFill>
                <a:srgbClr val="000000"/>
              </a:solidFill>
            </a:endParaRPr>
          </a:p>
          <a:p>
            <a:pPr algn="ctr">
              <a:lnSpc>
                <a:spcPct val="90000"/>
              </a:lnSpc>
            </a:pPr>
            <a:r>
              <a:rPr lang="en-US" sz="1900" dirty="0" err="1" smtClean="0">
                <a:ln w="0"/>
                <a:solidFill>
                  <a:srgbClr val="000000"/>
                </a:solidFill>
              </a:rPr>
              <a:t>nesting_event_id</a:t>
            </a:r>
            <a:endParaRPr lang="en-US" sz="1900" dirty="0">
              <a:ln w="0"/>
              <a:solidFill>
                <a:srgbClr val="000000"/>
              </a:solidFill>
            </a:endParaRPr>
          </a:p>
        </p:txBody>
      </p:sp>
      <p:cxnSp>
        <p:nvCxnSpPr>
          <p:cNvPr id="42" name="Straight Connector 41"/>
          <p:cNvCxnSpPr/>
          <p:nvPr/>
        </p:nvCxnSpPr>
        <p:spPr>
          <a:xfrm flipV="1">
            <a:off x="3675532" y="5051447"/>
            <a:ext cx="1900517" cy="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flipV="1">
            <a:off x="3693462" y="5459340"/>
            <a:ext cx="1900517" cy="2"/>
          </a:xfrm>
          <a:prstGeom prst="line">
            <a:avLst/>
          </a:prstGeom>
          <a:ln/>
        </p:spPr>
        <p:style>
          <a:lnRef idx="1">
            <a:schemeClr val="accent2"/>
          </a:lnRef>
          <a:fillRef idx="0">
            <a:schemeClr val="accent2"/>
          </a:fillRef>
          <a:effectRef idx="0">
            <a:schemeClr val="accent2"/>
          </a:effectRef>
          <a:fontRef idx="minor">
            <a:schemeClr val="tx1"/>
          </a:fontRef>
        </p:style>
      </p:cxnSp>
      <p:sp>
        <p:nvSpPr>
          <p:cNvPr id="44" name="Rectangle 43"/>
          <p:cNvSpPr/>
          <p:nvPr/>
        </p:nvSpPr>
        <p:spPr>
          <a:xfrm>
            <a:off x="6660218" y="1909483"/>
            <a:ext cx="1900517" cy="1147212"/>
          </a:xfrm>
          <a:prstGeom prst="rect">
            <a:avLst/>
          </a:prstGeom>
          <a:solidFill>
            <a:srgbClr val="00FFFF"/>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900" dirty="0" err="1" smtClean="0">
                <a:ln w="0"/>
                <a:solidFill>
                  <a:srgbClr val="000000"/>
                </a:solidFill>
              </a:rPr>
              <a:t>event_id</a:t>
            </a:r>
            <a:endParaRPr lang="en-US" sz="1900" dirty="0" smtClean="0">
              <a:ln w="0"/>
              <a:solidFill>
                <a:srgbClr val="000000"/>
              </a:solidFill>
            </a:endParaRPr>
          </a:p>
          <a:p>
            <a:pPr algn="ctr">
              <a:lnSpc>
                <a:spcPct val="90000"/>
              </a:lnSpc>
            </a:pPr>
            <a:endParaRPr lang="en-US" sz="1900" dirty="0" smtClean="0">
              <a:ln w="0"/>
              <a:solidFill>
                <a:srgbClr val="000000"/>
              </a:solidFill>
            </a:endParaRPr>
          </a:p>
          <a:p>
            <a:pPr algn="ctr">
              <a:lnSpc>
                <a:spcPct val="90000"/>
              </a:lnSpc>
            </a:pPr>
            <a:endParaRPr lang="en-US" sz="1900" dirty="0">
              <a:ln w="0"/>
              <a:solidFill>
                <a:srgbClr val="000000"/>
              </a:solidFill>
            </a:endParaRPr>
          </a:p>
          <a:p>
            <a:pPr algn="ctr">
              <a:lnSpc>
                <a:spcPct val="90000"/>
              </a:lnSpc>
            </a:pPr>
            <a:r>
              <a:rPr lang="en-US" sz="1900" dirty="0" err="1" smtClean="0">
                <a:ln w="0"/>
                <a:solidFill>
                  <a:srgbClr val="000000"/>
                </a:solidFill>
              </a:rPr>
              <a:t>nesting_event_id</a:t>
            </a:r>
            <a:endParaRPr lang="en-US" sz="1900" dirty="0">
              <a:ln w="0"/>
              <a:solidFill>
                <a:srgbClr val="000000"/>
              </a:solidFill>
            </a:endParaRPr>
          </a:p>
        </p:txBody>
      </p:sp>
      <p:cxnSp>
        <p:nvCxnSpPr>
          <p:cNvPr id="45" name="Straight Connector 44"/>
          <p:cNvCxnSpPr/>
          <p:nvPr/>
        </p:nvCxnSpPr>
        <p:spPr>
          <a:xfrm flipV="1">
            <a:off x="6660218" y="2286000"/>
            <a:ext cx="1900517" cy="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flipV="1">
            <a:off x="6678148" y="2693893"/>
            <a:ext cx="1900517" cy="2"/>
          </a:xfrm>
          <a:prstGeom prst="line">
            <a:avLst/>
          </a:prstGeom>
          <a:ln/>
        </p:spPr>
        <p:style>
          <a:lnRef idx="1">
            <a:schemeClr val="accent2"/>
          </a:lnRef>
          <a:fillRef idx="0">
            <a:schemeClr val="accent2"/>
          </a:fillRef>
          <a:effectRef idx="0">
            <a:schemeClr val="accent2"/>
          </a:effectRef>
          <a:fontRef idx="minor">
            <a:schemeClr val="tx1"/>
          </a:fontRef>
        </p:style>
      </p:cxnSp>
      <p:sp>
        <p:nvSpPr>
          <p:cNvPr id="47" name="Rectangle 46"/>
          <p:cNvSpPr/>
          <p:nvPr/>
        </p:nvSpPr>
        <p:spPr>
          <a:xfrm>
            <a:off x="6678148" y="4674930"/>
            <a:ext cx="1900517" cy="1147212"/>
          </a:xfrm>
          <a:prstGeom prst="rect">
            <a:avLst/>
          </a:prstGeom>
          <a:solidFill>
            <a:srgbClr val="00FFFF"/>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900" dirty="0" err="1" smtClean="0">
                <a:ln w="0"/>
                <a:solidFill>
                  <a:srgbClr val="000000"/>
                </a:solidFill>
              </a:rPr>
              <a:t>event_id</a:t>
            </a:r>
            <a:endParaRPr lang="en-US" sz="1900" dirty="0" smtClean="0">
              <a:ln w="0"/>
              <a:solidFill>
                <a:srgbClr val="000000"/>
              </a:solidFill>
            </a:endParaRPr>
          </a:p>
          <a:p>
            <a:pPr algn="ctr">
              <a:lnSpc>
                <a:spcPct val="90000"/>
              </a:lnSpc>
            </a:pPr>
            <a:endParaRPr lang="en-US" sz="1900" dirty="0" smtClean="0">
              <a:ln w="0"/>
              <a:solidFill>
                <a:srgbClr val="000000"/>
              </a:solidFill>
            </a:endParaRPr>
          </a:p>
          <a:p>
            <a:pPr algn="ctr">
              <a:lnSpc>
                <a:spcPct val="90000"/>
              </a:lnSpc>
            </a:pPr>
            <a:endParaRPr lang="en-US" sz="1900" dirty="0">
              <a:ln w="0"/>
              <a:solidFill>
                <a:srgbClr val="000000"/>
              </a:solidFill>
            </a:endParaRPr>
          </a:p>
          <a:p>
            <a:pPr algn="ctr">
              <a:lnSpc>
                <a:spcPct val="90000"/>
              </a:lnSpc>
            </a:pPr>
            <a:r>
              <a:rPr lang="en-US" sz="1900" dirty="0" err="1" smtClean="0">
                <a:ln w="0"/>
                <a:solidFill>
                  <a:srgbClr val="000000"/>
                </a:solidFill>
              </a:rPr>
              <a:t>nesting_event_id</a:t>
            </a:r>
            <a:endParaRPr lang="en-US" sz="1900" dirty="0">
              <a:ln w="0"/>
              <a:solidFill>
                <a:srgbClr val="000000"/>
              </a:solidFill>
            </a:endParaRPr>
          </a:p>
        </p:txBody>
      </p:sp>
      <p:cxnSp>
        <p:nvCxnSpPr>
          <p:cNvPr id="48" name="Straight Connector 47"/>
          <p:cNvCxnSpPr/>
          <p:nvPr/>
        </p:nvCxnSpPr>
        <p:spPr>
          <a:xfrm flipV="1">
            <a:off x="6678148" y="5051447"/>
            <a:ext cx="1900517" cy="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9" name="Straight Connector 48"/>
          <p:cNvCxnSpPr/>
          <p:nvPr/>
        </p:nvCxnSpPr>
        <p:spPr>
          <a:xfrm flipV="1">
            <a:off x="6696078" y="5459340"/>
            <a:ext cx="1900517" cy="2"/>
          </a:xfrm>
          <a:prstGeom prst="line">
            <a:avLst/>
          </a:prstGeom>
          <a:ln/>
        </p:spPr>
        <p:style>
          <a:lnRef idx="1">
            <a:schemeClr val="accent2"/>
          </a:lnRef>
          <a:fillRef idx="0">
            <a:schemeClr val="accent2"/>
          </a:fillRef>
          <a:effectRef idx="0">
            <a:schemeClr val="accent2"/>
          </a:effectRef>
          <a:fontRef idx="minor">
            <a:schemeClr val="tx1"/>
          </a:fontRef>
        </p:style>
      </p:cxnSp>
      <p:sp>
        <p:nvSpPr>
          <p:cNvPr id="56" name="Rectangle 55"/>
          <p:cNvSpPr/>
          <p:nvPr/>
        </p:nvSpPr>
        <p:spPr>
          <a:xfrm>
            <a:off x="9659471" y="1909483"/>
            <a:ext cx="1900517" cy="1147212"/>
          </a:xfrm>
          <a:prstGeom prst="rect">
            <a:avLst/>
          </a:prstGeom>
          <a:solidFill>
            <a:schemeClr val="accent6">
              <a:lumMod val="40000"/>
              <a:lumOff val="6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900" dirty="0" err="1" smtClean="0">
                <a:ln w="0"/>
                <a:solidFill>
                  <a:srgbClr val="000000"/>
                </a:solidFill>
              </a:rPr>
              <a:t>event_id</a:t>
            </a:r>
            <a:endParaRPr lang="en-US" sz="1900" dirty="0" smtClean="0">
              <a:ln w="0"/>
              <a:solidFill>
                <a:srgbClr val="000000"/>
              </a:solidFill>
            </a:endParaRPr>
          </a:p>
          <a:p>
            <a:pPr algn="ctr">
              <a:lnSpc>
                <a:spcPct val="90000"/>
              </a:lnSpc>
            </a:pPr>
            <a:endParaRPr lang="en-US" sz="1900" dirty="0" smtClean="0">
              <a:ln w="0"/>
              <a:solidFill>
                <a:srgbClr val="000000"/>
              </a:solidFill>
            </a:endParaRPr>
          </a:p>
          <a:p>
            <a:pPr algn="ctr">
              <a:lnSpc>
                <a:spcPct val="90000"/>
              </a:lnSpc>
            </a:pPr>
            <a:endParaRPr lang="en-US" sz="1900" dirty="0">
              <a:ln w="0"/>
              <a:solidFill>
                <a:srgbClr val="000000"/>
              </a:solidFill>
            </a:endParaRPr>
          </a:p>
          <a:p>
            <a:pPr algn="ctr">
              <a:lnSpc>
                <a:spcPct val="90000"/>
              </a:lnSpc>
            </a:pPr>
            <a:r>
              <a:rPr lang="en-US" sz="1900" dirty="0" err="1" smtClean="0">
                <a:ln w="0"/>
                <a:solidFill>
                  <a:srgbClr val="000000"/>
                </a:solidFill>
              </a:rPr>
              <a:t>nesting_event_id</a:t>
            </a:r>
            <a:endParaRPr lang="en-US" sz="1900" dirty="0">
              <a:ln w="0"/>
              <a:solidFill>
                <a:srgbClr val="000000"/>
              </a:solidFill>
            </a:endParaRPr>
          </a:p>
        </p:txBody>
      </p:sp>
      <p:cxnSp>
        <p:nvCxnSpPr>
          <p:cNvPr id="57" name="Straight Connector 56"/>
          <p:cNvCxnSpPr/>
          <p:nvPr/>
        </p:nvCxnSpPr>
        <p:spPr>
          <a:xfrm flipV="1">
            <a:off x="9659471" y="2286000"/>
            <a:ext cx="1900517" cy="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8" name="Straight Connector 57"/>
          <p:cNvCxnSpPr/>
          <p:nvPr/>
        </p:nvCxnSpPr>
        <p:spPr>
          <a:xfrm flipV="1">
            <a:off x="9677401" y="2693893"/>
            <a:ext cx="1900517" cy="2"/>
          </a:xfrm>
          <a:prstGeom prst="line">
            <a:avLst/>
          </a:prstGeom>
          <a:ln/>
        </p:spPr>
        <p:style>
          <a:lnRef idx="1">
            <a:schemeClr val="accent2"/>
          </a:lnRef>
          <a:fillRef idx="0">
            <a:schemeClr val="accent2"/>
          </a:fillRef>
          <a:effectRef idx="0">
            <a:schemeClr val="accent2"/>
          </a:effectRef>
          <a:fontRef idx="minor">
            <a:schemeClr val="tx1"/>
          </a:fontRef>
        </p:style>
      </p:cxnSp>
      <p:sp>
        <p:nvSpPr>
          <p:cNvPr id="59" name="Rectangle 58"/>
          <p:cNvSpPr/>
          <p:nvPr/>
        </p:nvSpPr>
        <p:spPr>
          <a:xfrm>
            <a:off x="9677401" y="4674930"/>
            <a:ext cx="1900517" cy="1147212"/>
          </a:xfrm>
          <a:prstGeom prst="rect">
            <a:avLst/>
          </a:prstGeom>
          <a:solidFill>
            <a:schemeClr val="bg2"/>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900" dirty="0" err="1" smtClean="0">
                <a:ln w="0"/>
                <a:solidFill>
                  <a:srgbClr val="000000"/>
                </a:solidFill>
              </a:rPr>
              <a:t>event_id</a:t>
            </a:r>
            <a:endParaRPr lang="en-US" sz="1900" dirty="0" smtClean="0">
              <a:ln w="0"/>
              <a:solidFill>
                <a:srgbClr val="000000"/>
              </a:solidFill>
            </a:endParaRPr>
          </a:p>
          <a:p>
            <a:pPr algn="ctr">
              <a:lnSpc>
                <a:spcPct val="90000"/>
              </a:lnSpc>
            </a:pPr>
            <a:endParaRPr lang="en-US" sz="1900" dirty="0" smtClean="0">
              <a:ln w="0"/>
              <a:solidFill>
                <a:srgbClr val="000000"/>
              </a:solidFill>
            </a:endParaRPr>
          </a:p>
          <a:p>
            <a:pPr algn="ctr">
              <a:lnSpc>
                <a:spcPct val="90000"/>
              </a:lnSpc>
            </a:pPr>
            <a:endParaRPr lang="en-US" sz="1900" dirty="0">
              <a:ln w="0"/>
              <a:solidFill>
                <a:srgbClr val="000000"/>
              </a:solidFill>
            </a:endParaRPr>
          </a:p>
          <a:p>
            <a:pPr algn="ctr">
              <a:lnSpc>
                <a:spcPct val="90000"/>
              </a:lnSpc>
            </a:pPr>
            <a:r>
              <a:rPr lang="en-US" sz="1900" dirty="0" err="1" smtClean="0">
                <a:ln w="0"/>
                <a:solidFill>
                  <a:srgbClr val="000000"/>
                </a:solidFill>
              </a:rPr>
              <a:t>nesting_event_id</a:t>
            </a:r>
            <a:endParaRPr lang="en-US" sz="1900" dirty="0">
              <a:ln w="0"/>
              <a:solidFill>
                <a:srgbClr val="000000"/>
              </a:solidFill>
            </a:endParaRPr>
          </a:p>
        </p:txBody>
      </p:sp>
      <p:cxnSp>
        <p:nvCxnSpPr>
          <p:cNvPr id="60" name="Straight Connector 59"/>
          <p:cNvCxnSpPr/>
          <p:nvPr/>
        </p:nvCxnSpPr>
        <p:spPr>
          <a:xfrm flipV="1">
            <a:off x="9677401" y="5051447"/>
            <a:ext cx="1900517" cy="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61" name="Straight Connector 60"/>
          <p:cNvCxnSpPr/>
          <p:nvPr/>
        </p:nvCxnSpPr>
        <p:spPr>
          <a:xfrm flipV="1">
            <a:off x="9695331" y="5459340"/>
            <a:ext cx="1900517" cy="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64" name="Straight Connector 63"/>
          <p:cNvCxnSpPr/>
          <p:nvPr/>
        </p:nvCxnSpPr>
        <p:spPr>
          <a:xfrm flipV="1">
            <a:off x="2724153" y="1909483"/>
            <a:ext cx="933449" cy="573607"/>
          </a:xfrm>
          <a:prstGeom prst="line">
            <a:avLst/>
          </a:prstGeom>
          <a:ln w="28575">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4067" y="2489033"/>
            <a:ext cx="925605" cy="3333109"/>
          </a:xfrm>
          <a:prstGeom prst="line">
            <a:avLst/>
          </a:prstGeom>
          <a:ln w="28575">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5727325" y="1954307"/>
            <a:ext cx="933449" cy="573607"/>
          </a:xfrm>
          <a:prstGeom prst="line">
            <a:avLst/>
          </a:prstGeom>
          <a:ln w="28575">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717239" y="2533857"/>
            <a:ext cx="925605" cy="3333109"/>
          </a:xfrm>
          <a:prstGeom prst="line">
            <a:avLst/>
          </a:prstGeom>
          <a:ln w="28575">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8631900" y="1981201"/>
            <a:ext cx="933449" cy="573607"/>
          </a:xfrm>
          <a:prstGeom prst="line">
            <a:avLst/>
          </a:prstGeom>
          <a:ln w="28575">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621814" y="2560751"/>
            <a:ext cx="925605" cy="3333109"/>
          </a:xfrm>
          <a:prstGeom prst="line">
            <a:avLst/>
          </a:prstGeom>
          <a:ln w="28575">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506071" y="3200401"/>
            <a:ext cx="0" cy="1326612"/>
          </a:xfrm>
          <a:prstGeom prst="line">
            <a:avLst/>
          </a:prstGeom>
          <a:ln w="38100">
            <a:solidFill>
              <a:srgbClr val="000000"/>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509239" y="3231778"/>
            <a:ext cx="0" cy="1326612"/>
          </a:xfrm>
          <a:prstGeom prst="line">
            <a:avLst/>
          </a:prstGeom>
          <a:ln w="38100">
            <a:solidFill>
              <a:srgbClr val="000000"/>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391395" y="3236260"/>
            <a:ext cx="0" cy="1326612"/>
          </a:xfrm>
          <a:prstGeom prst="line">
            <a:avLst/>
          </a:prstGeom>
          <a:ln w="38100">
            <a:solidFill>
              <a:srgbClr val="000000"/>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457328" y="3222813"/>
            <a:ext cx="0" cy="1326612"/>
          </a:xfrm>
          <a:prstGeom prst="line">
            <a:avLst/>
          </a:prstGeom>
          <a:ln w="38100">
            <a:solidFill>
              <a:srgbClr val="000000"/>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a:off x="2626660" y="2034922"/>
            <a:ext cx="1013013" cy="846962"/>
          </a:xfrm>
          <a:prstGeom prst="bentConnector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rot="10800000">
            <a:off x="2626661" y="2092855"/>
            <a:ext cx="1029816" cy="3566160"/>
          </a:xfrm>
          <a:prstGeom prst="bentConnector3">
            <a:avLst>
              <a:gd name="adj1" fmla="val 617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rot="10800000">
            <a:off x="5576049" y="2106640"/>
            <a:ext cx="1013013" cy="846962"/>
          </a:xfrm>
          <a:prstGeom prst="bentConnector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p:nvPr/>
        </p:nvCxnSpPr>
        <p:spPr>
          <a:xfrm rot="10800000">
            <a:off x="5576050" y="2164573"/>
            <a:ext cx="1029816" cy="3566160"/>
          </a:xfrm>
          <a:prstGeom prst="bentConnector3">
            <a:avLst>
              <a:gd name="adj1" fmla="val 617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p:nvPr/>
        </p:nvCxnSpPr>
        <p:spPr>
          <a:xfrm rot="10800000">
            <a:off x="8574750" y="2093193"/>
            <a:ext cx="1013013" cy="846962"/>
          </a:xfrm>
          <a:prstGeom prst="bentConnector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rot="10800000">
            <a:off x="8574751" y="2151126"/>
            <a:ext cx="1029816" cy="3566160"/>
          </a:xfrm>
          <a:prstGeom prst="bentConnector3">
            <a:avLst>
              <a:gd name="adj1" fmla="val 617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914400" y="1559859"/>
            <a:ext cx="1411941" cy="228600"/>
          </a:xfrm>
          <a:prstGeom prst="rect">
            <a:avLst/>
          </a:prstGeom>
          <a:noFill/>
        </p:spPr>
        <p:txBody>
          <a:bodyPr wrap="square" lIns="0" tIns="0" rIns="0" bIns="0" rtlCol="0">
            <a:noAutofit/>
          </a:bodyPr>
          <a:lstStyle/>
          <a:p>
            <a:pPr>
              <a:lnSpc>
                <a:spcPct val="90000"/>
              </a:lnSpc>
            </a:pPr>
            <a:r>
              <a:rPr lang="en-US" sz="2200" dirty="0" smtClean="0"/>
              <a:t>Transactions</a:t>
            </a:r>
          </a:p>
        </p:txBody>
      </p:sp>
      <p:sp>
        <p:nvSpPr>
          <p:cNvPr id="95" name="TextBox 94"/>
          <p:cNvSpPr txBox="1"/>
          <p:nvPr/>
        </p:nvSpPr>
        <p:spPr>
          <a:xfrm>
            <a:off x="3803268" y="1579827"/>
            <a:ext cx="1411941" cy="228600"/>
          </a:xfrm>
          <a:prstGeom prst="rect">
            <a:avLst/>
          </a:prstGeom>
          <a:noFill/>
        </p:spPr>
        <p:txBody>
          <a:bodyPr wrap="square" lIns="0" tIns="0" rIns="0" bIns="0" rtlCol="0">
            <a:noAutofit/>
          </a:bodyPr>
          <a:lstStyle/>
          <a:p>
            <a:pPr>
              <a:lnSpc>
                <a:spcPct val="90000"/>
              </a:lnSpc>
            </a:pPr>
            <a:r>
              <a:rPr lang="en-US" sz="2200" dirty="0" smtClean="0"/>
              <a:t>Statements</a:t>
            </a:r>
          </a:p>
        </p:txBody>
      </p:sp>
      <p:sp>
        <p:nvSpPr>
          <p:cNvPr id="96" name="TextBox 95"/>
          <p:cNvSpPr txBox="1"/>
          <p:nvPr/>
        </p:nvSpPr>
        <p:spPr>
          <a:xfrm>
            <a:off x="7148794" y="1579827"/>
            <a:ext cx="1411941" cy="228600"/>
          </a:xfrm>
          <a:prstGeom prst="rect">
            <a:avLst/>
          </a:prstGeom>
          <a:noFill/>
        </p:spPr>
        <p:txBody>
          <a:bodyPr wrap="square" lIns="0" tIns="0" rIns="0" bIns="0" rtlCol="0">
            <a:noAutofit/>
          </a:bodyPr>
          <a:lstStyle/>
          <a:p>
            <a:pPr>
              <a:lnSpc>
                <a:spcPct val="90000"/>
              </a:lnSpc>
            </a:pPr>
            <a:r>
              <a:rPr lang="en-US" sz="2200" dirty="0" smtClean="0"/>
              <a:t>Stages</a:t>
            </a:r>
          </a:p>
        </p:txBody>
      </p:sp>
      <p:sp>
        <p:nvSpPr>
          <p:cNvPr id="97" name="TextBox 96"/>
          <p:cNvSpPr txBox="1"/>
          <p:nvPr/>
        </p:nvSpPr>
        <p:spPr>
          <a:xfrm>
            <a:off x="10148047" y="1555376"/>
            <a:ext cx="1411941" cy="228600"/>
          </a:xfrm>
          <a:prstGeom prst="rect">
            <a:avLst/>
          </a:prstGeom>
          <a:noFill/>
        </p:spPr>
        <p:txBody>
          <a:bodyPr wrap="square" lIns="0" tIns="0" rIns="0" bIns="0" rtlCol="0">
            <a:noAutofit/>
          </a:bodyPr>
          <a:lstStyle/>
          <a:p>
            <a:pPr>
              <a:lnSpc>
                <a:spcPct val="90000"/>
              </a:lnSpc>
            </a:pPr>
            <a:r>
              <a:rPr lang="en-US" sz="2200" dirty="0" smtClean="0"/>
              <a:t>Waits</a:t>
            </a:r>
          </a:p>
        </p:txBody>
      </p:sp>
      <p:sp>
        <p:nvSpPr>
          <p:cNvPr id="99" name="Curved Up Arrow 98"/>
          <p:cNvSpPr/>
          <p:nvPr/>
        </p:nvSpPr>
        <p:spPr>
          <a:xfrm rot="10800000" flipV="1">
            <a:off x="1957662" y="5855623"/>
            <a:ext cx="8444755" cy="948154"/>
          </a:xfrm>
          <a:prstGeom prst="curvedUpArrow">
            <a:avLst>
              <a:gd name="adj1" fmla="val 21513"/>
              <a:gd name="adj2" fmla="val 73253"/>
              <a:gd name="adj3" fmla="val 34713"/>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Tree>
    <p:extLst>
      <p:ext uri="{BB962C8B-B14F-4D97-AF65-F5344CB8AC3E}">
        <p14:creationId xmlns:p14="http://schemas.microsoft.com/office/powerpoint/2010/main" val="17990506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95"/>
                                        </p:tgtEl>
                                        <p:attrNameLst>
                                          <p:attrName>style.visibility</p:attrName>
                                        </p:attrNameLst>
                                      </p:cBhvr>
                                      <p:to>
                                        <p:strVal val="visible"/>
                                      </p:to>
                                    </p:set>
                                    <p:animEffect transition="in" filter="fade">
                                      <p:cBhvr>
                                        <p:cTn id="11" dur="500"/>
                                        <p:tgtEl>
                                          <p:spTgt spid="95"/>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500"/>
                                        <p:tgtEl>
                                          <p:spTgt spid="96"/>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500"/>
                            </p:stCondLst>
                            <p:childTnLst>
                              <p:par>
                                <p:cTn id="32" presetID="10" presetClass="entr" presetSubtype="0" fill="hold" nodeType="afterEffect">
                                  <p:stCondLst>
                                    <p:cond delay="25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par>
                          <p:cTn id="35" fill="hold">
                            <p:stCondLst>
                              <p:cond delay="1250"/>
                            </p:stCondLst>
                            <p:childTnLst>
                              <p:par>
                                <p:cTn id="36" presetID="10"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500"/>
                            </p:stCondLst>
                            <p:childTnLst>
                              <p:par>
                                <p:cTn id="54" presetID="10" presetClass="entr" presetSubtype="0" fill="hold" grpId="0" nodeType="afterEffect">
                                  <p:stCondLst>
                                    <p:cond delay="50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par>
                                <p:cTn id="57" presetID="10" presetClass="entr" presetSubtype="0" fill="hold" nodeType="withEffect">
                                  <p:stCondLst>
                                    <p:cond delay="50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50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par>
                          <p:cTn id="63" fill="hold">
                            <p:stCondLst>
                              <p:cond delay="1500"/>
                            </p:stCondLst>
                            <p:childTnLst>
                              <p:par>
                                <p:cTn id="64" presetID="10" presetClass="entr" presetSubtype="0" fill="hold" nodeType="afterEffect">
                                  <p:stCondLst>
                                    <p:cond delay="25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childTnLst>
                                </p:cTn>
                              </p:par>
                            </p:childTnLst>
                          </p:cTn>
                        </p:par>
                        <p:par>
                          <p:cTn id="67" fill="hold">
                            <p:stCondLst>
                              <p:cond delay="2250"/>
                            </p:stCondLst>
                            <p:childTnLst>
                              <p:par>
                                <p:cTn id="68" presetID="10" presetClass="entr" presetSubtype="0" fill="hold" grpId="0" nodeType="afterEffect">
                                  <p:stCondLst>
                                    <p:cond delay="25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nodeType="withEffect">
                                  <p:stCondLst>
                                    <p:cond delay="25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nodeType="withEffect">
                                  <p:stCondLst>
                                    <p:cond delay="25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fade">
                                      <p:cBhvr>
                                        <p:cTn id="81" dur="500"/>
                                        <p:tgtEl>
                                          <p:spTgt spid="70"/>
                                        </p:tgtEl>
                                      </p:cBhvr>
                                    </p:animEffect>
                                  </p:childTnLst>
                                </p:cTn>
                              </p:par>
                              <p:par>
                                <p:cTn id="82" presetID="10" presetClass="entr" presetSubtype="0" fill="hold" nodeType="with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fade">
                                      <p:cBhvr>
                                        <p:cTn id="84" dur="500"/>
                                        <p:tgtEl>
                                          <p:spTgt spid="71"/>
                                        </p:tgtEl>
                                      </p:cBhvr>
                                    </p:animEffect>
                                  </p:childTnLst>
                                </p:cTn>
                              </p:par>
                            </p:childTnLst>
                          </p:cTn>
                        </p:par>
                        <p:par>
                          <p:cTn id="85" fill="hold">
                            <p:stCondLst>
                              <p:cond delay="500"/>
                            </p:stCondLst>
                            <p:childTnLst>
                              <p:par>
                                <p:cTn id="86" presetID="10" presetClass="entr" presetSubtype="0" fill="hold" grpId="0" nodeType="afterEffect">
                                  <p:stCondLst>
                                    <p:cond delay="50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500"/>
                                        <p:tgtEl>
                                          <p:spTgt spid="44"/>
                                        </p:tgtEl>
                                      </p:cBhvr>
                                    </p:animEffect>
                                  </p:childTnLst>
                                </p:cTn>
                              </p:par>
                              <p:par>
                                <p:cTn id="89" presetID="10" presetClass="entr" presetSubtype="0" fill="hold" nodeType="withEffect">
                                  <p:stCondLst>
                                    <p:cond delay="50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500"/>
                                        <p:tgtEl>
                                          <p:spTgt spid="45"/>
                                        </p:tgtEl>
                                      </p:cBhvr>
                                    </p:animEffect>
                                  </p:childTnLst>
                                </p:cTn>
                              </p:par>
                              <p:par>
                                <p:cTn id="92" presetID="10" presetClass="entr" presetSubtype="0" fill="hold" nodeType="withEffect">
                                  <p:stCondLst>
                                    <p:cond delay="500"/>
                                  </p:stCondLst>
                                  <p:childTnLst>
                                    <p:set>
                                      <p:cBhvr>
                                        <p:cTn id="93" dur="1" fill="hold">
                                          <p:stCondLst>
                                            <p:cond delay="0"/>
                                          </p:stCondLst>
                                        </p:cTn>
                                        <p:tgtEl>
                                          <p:spTgt spid="46"/>
                                        </p:tgtEl>
                                        <p:attrNameLst>
                                          <p:attrName>style.visibility</p:attrName>
                                        </p:attrNameLst>
                                      </p:cBhvr>
                                      <p:to>
                                        <p:strVal val="visible"/>
                                      </p:to>
                                    </p:set>
                                    <p:animEffect transition="in" filter="fade">
                                      <p:cBhvr>
                                        <p:cTn id="94" dur="500"/>
                                        <p:tgtEl>
                                          <p:spTgt spid="46"/>
                                        </p:tgtEl>
                                      </p:cBhvr>
                                    </p:animEffect>
                                  </p:childTnLst>
                                </p:cTn>
                              </p:par>
                            </p:childTnLst>
                          </p:cTn>
                        </p:par>
                        <p:par>
                          <p:cTn id="95" fill="hold">
                            <p:stCondLst>
                              <p:cond delay="1500"/>
                            </p:stCondLst>
                            <p:childTnLst>
                              <p:par>
                                <p:cTn id="96" presetID="10" presetClass="entr" presetSubtype="0" fill="hold" nodeType="afterEffect">
                                  <p:stCondLst>
                                    <p:cond delay="250"/>
                                  </p:stCondLst>
                                  <p:childTnLst>
                                    <p:set>
                                      <p:cBhvr>
                                        <p:cTn id="97" dur="1" fill="hold">
                                          <p:stCondLst>
                                            <p:cond delay="0"/>
                                          </p:stCondLst>
                                        </p:cTn>
                                        <p:tgtEl>
                                          <p:spTgt spid="78"/>
                                        </p:tgtEl>
                                        <p:attrNameLst>
                                          <p:attrName>style.visibility</p:attrName>
                                        </p:attrNameLst>
                                      </p:cBhvr>
                                      <p:to>
                                        <p:strVal val="visible"/>
                                      </p:to>
                                    </p:set>
                                    <p:animEffect transition="in" filter="fade">
                                      <p:cBhvr>
                                        <p:cTn id="98" dur="500"/>
                                        <p:tgtEl>
                                          <p:spTgt spid="78"/>
                                        </p:tgtEl>
                                      </p:cBhvr>
                                    </p:animEffect>
                                  </p:childTnLst>
                                </p:cTn>
                              </p:par>
                            </p:childTnLst>
                          </p:cTn>
                        </p:par>
                        <p:par>
                          <p:cTn id="99" fill="hold">
                            <p:stCondLst>
                              <p:cond delay="2250"/>
                            </p:stCondLst>
                            <p:childTnLst>
                              <p:par>
                                <p:cTn id="100" presetID="10" presetClass="entr" presetSubtype="0" fill="hold" grpId="0" nodeType="afterEffect">
                                  <p:stCondLst>
                                    <p:cond delay="25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par>
                                <p:cTn id="103" presetID="10" presetClass="entr" presetSubtype="0" fill="hold" nodeType="withEffect">
                                  <p:stCondLst>
                                    <p:cond delay="250"/>
                                  </p:stCondLst>
                                  <p:childTnLst>
                                    <p:set>
                                      <p:cBhvr>
                                        <p:cTn id="104" dur="1" fill="hold">
                                          <p:stCondLst>
                                            <p:cond delay="0"/>
                                          </p:stCondLst>
                                        </p:cTn>
                                        <p:tgtEl>
                                          <p:spTgt spid="48"/>
                                        </p:tgtEl>
                                        <p:attrNameLst>
                                          <p:attrName>style.visibility</p:attrName>
                                        </p:attrNameLst>
                                      </p:cBhvr>
                                      <p:to>
                                        <p:strVal val="visible"/>
                                      </p:to>
                                    </p:set>
                                    <p:animEffect transition="in" filter="fade">
                                      <p:cBhvr>
                                        <p:cTn id="105" dur="500"/>
                                        <p:tgtEl>
                                          <p:spTgt spid="48"/>
                                        </p:tgtEl>
                                      </p:cBhvr>
                                    </p:animEffect>
                                  </p:childTnLst>
                                </p:cTn>
                              </p:par>
                              <p:par>
                                <p:cTn id="106" presetID="10" presetClass="entr" presetSubtype="0" fill="hold" nodeType="withEffect">
                                  <p:stCondLst>
                                    <p:cond delay="250"/>
                                  </p:stCondLst>
                                  <p:childTnLst>
                                    <p:set>
                                      <p:cBhvr>
                                        <p:cTn id="107" dur="1" fill="hold">
                                          <p:stCondLst>
                                            <p:cond delay="0"/>
                                          </p:stCondLst>
                                        </p:cTn>
                                        <p:tgtEl>
                                          <p:spTgt spid="49"/>
                                        </p:tgtEl>
                                        <p:attrNameLst>
                                          <p:attrName>style.visibility</p:attrName>
                                        </p:attrNameLst>
                                      </p:cBhvr>
                                      <p:to>
                                        <p:strVal val="visible"/>
                                      </p:to>
                                    </p:set>
                                    <p:animEffect transition="in" filter="fade">
                                      <p:cBhvr>
                                        <p:cTn id="108" dur="500"/>
                                        <p:tgtEl>
                                          <p:spTgt spid="4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72"/>
                                        </p:tgtEl>
                                        <p:attrNameLst>
                                          <p:attrName>style.visibility</p:attrName>
                                        </p:attrNameLst>
                                      </p:cBhvr>
                                      <p:to>
                                        <p:strVal val="visible"/>
                                      </p:to>
                                    </p:set>
                                    <p:animEffect transition="in" filter="fade">
                                      <p:cBhvr>
                                        <p:cTn id="113" dur="500"/>
                                        <p:tgtEl>
                                          <p:spTgt spid="72"/>
                                        </p:tgtEl>
                                      </p:cBhvr>
                                    </p:animEffect>
                                  </p:childTnLst>
                                </p:cTn>
                              </p:par>
                              <p:par>
                                <p:cTn id="114" presetID="10" presetClass="entr" presetSubtype="0" fill="hold" nodeType="withEffect">
                                  <p:stCondLst>
                                    <p:cond delay="0"/>
                                  </p:stCondLst>
                                  <p:childTnLst>
                                    <p:set>
                                      <p:cBhvr>
                                        <p:cTn id="115" dur="1" fill="hold">
                                          <p:stCondLst>
                                            <p:cond delay="0"/>
                                          </p:stCondLst>
                                        </p:cTn>
                                        <p:tgtEl>
                                          <p:spTgt spid="73"/>
                                        </p:tgtEl>
                                        <p:attrNameLst>
                                          <p:attrName>style.visibility</p:attrName>
                                        </p:attrNameLst>
                                      </p:cBhvr>
                                      <p:to>
                                        <p:strVal val="visible"/>
                                      </p:to>
                                    </p:set>
                                    <p:animEffect transition="in" filter="fade">
                                      <p:cBhvr>
                                        <p:cTn id="116" dur="500"/>
                                        <p:tgtEl>
                                          <p:spTgt spid="73"/>
                                        </p:tgtEl>
                                      </p:cBhvr>
                                    </p:animEffect>
                                  </p:childTnLst>
                                </p:cTn>
                              </p:par>
                            </p:childTnLst>
                          </p:cTn>
                        </p:par>
                        <p:par>
                          <p:cTn id="117" fill="hold">
                            <p:stCondLst>
                              <p:cond delay="500"/>
                            </p:stCondLst>
                            <p:childTnLst>
                              <p:par>
                                <p:cTn id="118" presetID="10" presetClass="entr" presetSubtype="0" fill="hold" grpId="0" nodeType="afterEffect">
                                  <p:stCondLst>
                                    <p:cond delay="50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par>
                                <p:cTn id="121" presetID="10" presetClass="entr" presetSubtype="0" fill="hold" nodeType="withEffect">
                                  <p:stCondLst>
                                    <p:cond delay="500"/>
                                  </p:stCondLst>
                                  <p:childTnLst>
                                    <p:set>
                                      <p:cBhvr>
                                        <p:cTn id="122" dur="1" fill="hold">
                                          <p:stCondLst>
                                            <p:cond delay="0"/>
                                          </p:stCondLst>
                                        </p:cTn>
                                        <p:tgtEl>
                                          <p:spTgt spid="57"/>
                                        </p:tgtEl>
                                        <p:attrNameLst>
                                          <p:attrName>style.visibility</p:attrName>
                                        </p:attrNameLst>
                                      </p:cBhvr>
                                      <p:to>
                                        <p:strVal val="visible"/>
                                      </p:to>
                                    </p:set>
                                    <p:animEffect transition="in" filter="fade">
                                      <p:cBhvr>
                                        <p:cTn id="123" dur="500"/>
                                        <p:tgtEl>
                                          <p:spTgt spid="57"/>
                                        </p:tgtEl>
                                      </p:cBhvr>
                                    </p:animEffect>
                                  </p:childTnLst>
                                </p:cTn>
                              </p:par>
                              <p:par>
                                <p:cTn id="124" presetID="10" presetClass="entr" presetSubtype="0" fill="hold" nodeType="withEffect">
                                  <p:stCondLst>
                                    <p:cond delay="500"/>
                                  </p:stCondLst>
                                  <p:childTnLst>
                                    <p:set>
                                      <p:cBhvr>
                                        <p:cTn id="125" dur="1" fill="hold">
                                          <p:stCondLst>
                                            <p:cond delay="0"/>
                                          </p:stCondLst>
                                        </p:cTn>
                                        <p:tgtEl>
                                          <p:spTgt spid="58"/>
                                        </p:tgtEl>
                                        <p:attrNameLst>
                                          <p:attrName>style.visibility</p:attrName>
                                        </p:attrNameLst>
                                      </p:cBhvr>
                                      <p:to>
                                        <p:strVal val="visible"/>
                                      </p:to>
                                    </p:set>
                                    <p:animEffect transition="in" filter="fade">
                                      <p:cBhvr>
                                        <p:cTn id="126" dur="500"/>
                                        <p:tgtEl>
                                          <p:spTgt spid="58"/>
                                        </p:tgtEl>
                                      </p:cBhvr>
                                    </p:animEffect>
                                  </p:childTnLst>
                                </p:cTn>
                              </p:par>
                            </p:childTnLst>
                          </p:cTn>
                        </p:par>
                        <p:par>
                          <p:cTn id="127" fill="hold">
                            <p:stCondLst>
                              <p:cond delay="1500"/>
                            </p:stCondLst>
                            <p:childTnLst>
                              <p:par>
                                <p:cTn id="128" presetID="10" presetClass="entr" presetSubtype="0" fill="hold" nodeType="afterEffect">
                                  <p:stCondLst>
                                    <p:cond delay="250"/>
                                  </p:stCondLst>
                                  <p:childTnLst>
                                    <p:set>
                                      <p:cBhvr>
                                        <p:cTn id="129" dur="1" fill="hold">
                                          <p:stCondLst>
                                            <p:cond delay="0"/>
                                          </p:stCondLst>
                                        </p:cTn>
                                        <p:tgtEl>
                                          <p:spTgt spid="79"/>
                                        </p:tgtEl>
                                        <p:attrNameLst>
                                          <p:attrName>style.visibility</p:attrName>
                                        </p:attrNameLst>
                                      </p:cBhvr>
                                      <p:to>
                                        <p:strVal val="visible"/>
                                      </p:to>
                                    </p:set>
                                    <p:animEffect transition="in" filter="fade">
                                      <p:cBhvr>
                                        <p:cTn id="130" dur="500"/>
                                        <p:tgtEl>
                                          <p:spTgt spid="79"/>
                                        </p:tgtEl>
                                      </p:cBhvr>
                                    </p:animEffect>
                                  </p:childTnLst>
                                </p:cTn>
                              </p:par>
                            </p:childTnLst>
                          </p:cTn>
                        </p:par>
                        <p:par>
                          <p:cTn id="131" fill="hold">
                            <p:stCondLst>
                              <p:cond delay="2250"/>
                            </p:stCondLst>
                            <p:childTnLst>
                              <p:par>
                                <p:cTn id="132" presetID="10" presetClass="entr" presetSubtype="0" fill="hold" grpId="0" nodeType="afterEffect">
                                  <p:stCondLst>
                                    <p:cond delay="250"/>
                                  </p:stCondLst>
                                  <p:childTnLst>
                                    <p:set>
                                      <p:cBhvr>
                                        <p:cTn id="133" dur="1" fill="hold">
                                          <p:stCondLst>
                                            <p:cond delay="0"/>
                                          </p:stCondLst>
                                        </p:cTn>
                                        <p:tgtEl>
                                          <p:spTgt spid="59"/>
                                        </p:tgtEl>
                                        <p:attrNameLst>
                                          <p:attrName>style.visibility</p:attrName>
                                        </p:attrNameLst>
                                      </p:cBhvr>
                                      <p:to>
                                        <p:strVal val="visible"/>
                                      </p:to>
                                    </p:set>
                                    <p:animEffect transition="in" filter="fade">
                                      <p:cBhvr>
                                        <p:cTn id="134" dur="500"/>
                                        <p:tgtEl>
                                          <p:spTgt spid="59"/>
                                        </p:tgtEl>
                                      </p:cBhvr>
                                    </p:animEffect>
                                  </p:childTnLst>
                                </p:cTn>
                              </p:par>
                              <p:par>
                                <p:cTn id="135" presetID="10" presetClass="entr" presetSubtype="0" fill="hold" nodeType="withEffect">
                                  <p:stCondLst>
                                    <p:cond delay="250"/>
                                  </p:stCondLst>
                                  <p:childTnLst>
                                    <p:set>
                                      <p:cBhvr>
                                        <p:cTn id="136" dur="1" fill="hold">
                                          <p:stCondLst>
                                            <p:cond delay="0"/>
                                          </p:stCondLst>
                                        </p:cTn>
                                        <p:tgtEl>
                                          <p:spTgt spid="60"/>
                                        </p:tgtEl>
                                        <p:attrNameLst>
                                          <p:attrName>style.visibility</p:attrName>
                                        </p:attrNameLst>
                                      </p:cBhvr>
                                      <p:to>
                                        <p:strVal val="visible"/>
                                      </p:to>
                                    </p:set>
                                    <p:animEffect transition="in" filter="fade">
                                      <p:cBhvr>
                                        <p:cTn id="137" dur="500"/>
                                        <p:tgtEl>
                                          <p:spTgt spid="60"/>
                                        </p:tgtEl>
                                      </p:cBhvr>
                                    </p:animEffect>
                                  </p:childTnLst>
                                </p:cTn>
                              </p:par>
                              <p:par>
                                <p:cTn id="138" presetID="10" presetClass="entr" presetSubtype="0" fill="hold" nodeType="withEffect">
                                  <p:stCondLst>
                                    <p:cond delay="250"/>
                                  </p:stCondLst>
                                  <p:childTnLst>
                                    <p:set>
                                      <p:cBhvr>
                                        <p:cTn id="139" dur="1" fill="hold">
                                          <p:stCondLst>
                                            <p:cond delay="0"/>
                                          </p:stCondLst>
                                        </p:cTn>
                                        <p:tgtEl>
                                          <p:spTgt spid="61"/>
                                        </p:tgtEl>
                                        <p:attrNameLst>
                                          <p:attrName>style.visibility</p:attrName>
                                        </p:attrNameLst>
                                      </p:cBhvr>
                                      <p:to>
                                        <p:strVal val="visible"/>
                                      </p:to>
                                    </p:set>
                                    <p:animEffect transition="in" filter="fade">
                                      <p:cBhvr>
                                        <p:cTn id="140" dur="500"/>
                                        <p:tgtEl>
                                          <p:spTgt spid="61"/>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27">
                                            <p:txEl>
                                              <p:pRg st="0" end="0"/>
                                            </p:txEl>
                                          </p:spTgt>
                                        </p:tgtEl>
                                        <p:attrNameLst>
                                          <p:attrName>style.visibility</p:attrName>
                                        </p:attrNameLst>
                                      </p:cBhvr>
                                      <p:to>
                                        <p:strVal val="visible"/>
                                      </p:to>
                                    </p:set>
                                    <p:animEffect transition="in" filter="fade">
                                      <p:cBhvr>
                                        <p:cTn id="145" dur="500"/>
                                        <p:tgtEl>
                                          <p:spTgt spid="27">
                                            <p:txEl>
                                              <p:pRg st="0" end="0"/>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38">
                                            <p:txEl>
                                              <p:pRg st="0" end="0"/>
                                            </p:txEl>
                                          </p:spTgt>
                                        </p:tgtEl>
                                        <p:attrNameLst>
                                          <p:attrName>style.visibility</p:attrName>
                                        </p:attrNameLst>
                                      </p:cBhvr>
                                      <p:to>
                                        <p:strVal val="visible"/>
                                      </p:to>
                                    </p:set>
                                    <p:animEffect transition="in" filter="fade">
                                      <p:cBhvr>
                                        <p:cTn id="148" dur="500"/>
                                        <p:tgtEl>
                                          <p:spTgt spid="38">
                                            <p:txEl>
                                              <p:pRg st="0" end="0"/>
                                            </p:txEl>
                                          </p:spTgt>
                                        </p:tgtEl>
                                      </p:cBhvr>
                                    </p:animEffect>
                                  </p:childTnLst>
                                </p:cTn>
                              </p:par>
                              <p:par>
                                <p:cTn id="149" presetID="10" presetClass="entr" presetSubtype="0" fill="hold" nodeType="withEffect">
                                  <p:stCondLst>
                                    <p:cond delay="0"/>
                                  </p:stCondLst>
                                  <p:childTnLst>
                                    <p:set>
                                      <p:cBhvr>
                                        <p:cTn id="150" dur="1" fill="hold">
                                          <p:stCondLst>
                                            <p:cond delay="0"/>
                                          </p:stCondLst>
                                        </p:cTn>
                                        <p:tgtEl>
                                          <p:spTgt spid="44">
                                            <p:txEl>
                                              <p:pRg st="0" end="0"/>
                                            </p:txEl>
                                          </p:spTgt>
                                        </p:tgtEl>
                                        <p:attrNameLst>
                                          <p:attrName>style.visibility</p:attrName>
                                        </p:attrNameLst>
                                      </p:cBhvr>
                                      <p:to>
                                        <p:strVal val="visible"/>
                                      </p:to>
                                    </p:set>
                                    <p:animEffect transition="in" filter="fade">
                                      <p:cBhvr>
                                        <p:cTn id="151" dur="500"/>
                                        <p:tgtEl>
                                          <p:spTgt spid="44">
                                            <p:txEl>
                                              <p:pRg st="0" end="0"/>
                                            </p:txEl>
                                          </p:spTgt>
                                        </p:tgtEl>
                                      </p:cBhvr>
                                    </p:animEffect>
                                  </p:childTnLst>
                                </p:cTn>
                              </p:par>
                              <p:par>
                                <p:cTn id="152" presetID="10" presetClass="entr" presetSubtype="0" fill="hold" nodeType="withEffect">
                                  <p:stCondLst>
                                    <p:cond delay="0"/>
                                  </p:stCondLst>
                                  <p:childTnLst>
                                    <p:set>
                                      <p:cBhvr>
                                        <p:cTn id="153" dur="1" fill="hold">
                                          <p:stCondLst>
                                            <p:cond delay="0"/>
                                          </p:stCondLst>
                                        </p:cTn>
                                        <p:tgtEl>
                                          <p:spTgt spid="56">
                                            <p:txEl>
                                              <p:pRg st="0" end="0"/>
                                            </p:txEl>
                                          </p:spTgt>
                                        </p:tgtEl>
                                        <p:attrNameLst>
                                          <p:attrName>style.visibility</p:attrName>
                                        </p:attrNameLst>
                                      </p:cBhvr>
                                      <p:to>
                                        <p:strVal val="visible"/>
                                      </p:to>
                                    </p:set>
                                    <p:animEffect transition="in" filter="fade">
                                      <p:cBhvr>
                                        <p:cTn id="154" dur="500"/>
                                        <p:tgtEl>
                                          <p:spTgt spid="56">
                                            <p:txEl>
                                              <p:pRg st="0" end="0"/>
                                            </p:txEl>
                                          </p:spTgt>
                                        </p:tgtEl>
                                      </p:cBhvr>
                                    </p:animEffect>
                                  </p:childTnLst>
                                </p:cTn>
                              </p:par>
                              <p:par>
                                <p:cTn id="155" presetID="10" presetClass="entr" presetSubtype="0" fill="hold" nodeType="withEffect">
                                  <p:stCondLst>
                                    <p:cond delay="0"/>
                                  </p:stCondLst>
                                  <p:childTnLst>
                                    <p:set>
                                      <p:cBhvr>
                                        <p:cTn id="156" dur="1" fill="hold">
                                          <p:stCondLst>
                                            <p:cond delay="0"/>
                                          </p:stCondLst>
                                        </p:cTn>
                                        <p:tgtEl>
                                          <p:spTgt spid="59">
                                            <p:txEl>
                                              <p:pRg st="0" end="0"/>
                                            </p:txEl>
                                          </p:spTgt>
                                        </p:tgtEl>
                                        <p:attrNameLst>
                                          <p:attrName>style.visibility</p:attrName>
                                        </p:attrNameLst>
                                      </p:cBhvr>
                                      <p:to>
                                        <p:strVal val="visible"/>
                                      </p:to>
                                    </p:set>
                                    <p:animEffect transition="in" filter="fade">
                                      <p:cBhvr>
                                        <p:cTn id="157" dur="500"/>
                                        <p:tgtEl>
                                          <p:spTgt spid="59">
                                            <p:txEl>
                                              <p:pRg st="0" end="0"/>
                                            </p:txEl>
                                          </p:spTgt>
                                        </p:tgtEl>
                                      </p:cBhvr>
                                    </p:animEffect>
                                  </p:childTnLst>
                                </p:cTn>
                              </p:par>
                              <p:par>
                                <p:cTn id="158" presetID="10" presetClass="entr" presetSubtype="0" fill="hold" nodeType="withEffect">
                                  <p:stCondLst>
                                    <p:cond delay="0"/>
                                  </p:stCondLst>
                                  <p:childTnLst>
                                    <p:set>
                                      <p:cBhvr>
                                        <p:cTn id="159" dur="1" fill="hold">
                                          <p:stCondLst>
                                            <p:cond delay="0"/>
                                          </p:stCondLst>
                                        </p:cTn>
                                        <p:tgtEl>
                                          <p:spTgt spid="47">
                                            <p:txEl>
                                              <p:pRg st="0" end="0"/>
                                            </p:txEl>
                                          </p:spTgt>
                                        </p:tgtEl>
                                        <p:attrNameLst>
                                          <p:attrName>style.visibility</p:attrName>
                                        </p:attrNameLst>
                                      </p:cBhvr>
                                      <p:to>
                                        <p:strVal val="visible"/>
                                      </p:to>
                                    </p:set>
                                    <p:animEffect transition="in" filter="fade">
                                      <p:cBhvr>
                                        <p:cTn id="160" dur="500"/>
                                        <p:tgtEl>
                                          <p:spTgt spid="47">
                                            <p:txEl>
                                              <p:pRg st="0" end="0"/>
                                            </p:txEl>
                                          </p:spTgt>
                                        </p:tgtEl>
                                      </p:cBhvr>
                                    </p:animEffect>
                                  </p:childTnLst>
                                </p:cTn>
                              </p:par>
                              <p:par>
                                <p:cTn id="161" presetID="10" presetClass="entr" presetSubtype="0" fill="hold" nodeType="withEffect">
                                  <p:stCondLst>
                                    <p:cond delay="0"/>
                                  </p:stCondLst>
                                  <p:childTnLst>
                                    <p:set>
                                      <p:cBhvr>
                                        <p:cTn id="162" dur="1" fill="hold">
                                          <p:stCondLst>
                                            <p:cond delay="0"/>
                                          </p:stCondLst>
                                        </p:cTn>
                                        <p:tgtEl>
                                          <p:spTgt spid="41">
                                            <p:txEl>
                                              <p:pRg st="0" end="0"/>
                                            </p:txEl>
                                          </p:spTgt>
                                        </p:tgtEl>
                                        <p:attrNameLst>
                                          <p:attrName>style.visibility</p:attrName>
                                        </p:attrNameLst>
                                      </p:cBhvr>
                                      <p:to>
                                        <p:strVal val="visible"/>
                                      </p:to>
                                    </p:set>
                                    <p:animEffect transition="in" filter="fade">
                                      <p:cBhvr>
                                        <p:cTn id="163" dur="500"/>
                                        <p:tgtEl>
                                          <p:spTgt spid="41">
                                            <p:txEl>
                                              <p:pRg st="0" end="0"/>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35">
                                            <p:txEl>
                                              <p:pRg st="0" end="0"/>
                                            </p:txEl>
                                          </p:spTgt>
                                        </p:tgtEl>
                                        <p:attrNameLst>
                                          <p:attrName>style.visibility</p:attrName>
                                        </p:attrNameLst>
                                      </p:cBhvr>
                                      <p:to>
                                        <p:strVal val="visible"/>
                                      </p:to>
                                    </p:set>
                                    <p:animEffect transition="in" filter="fade">
                                      <p:cBhvr>
                                        <p:cTn id="166" dur="500"/>
                                        <p:tgtEl>
                                          <p:spTgt spid="35">
                                            <p:txEl>
                                              <p:pRg st="0" end="0"/>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27">
                                            <p:txEl>
                                              <p:pRg st="3" end="3"/>
                                            </p:txEl>
                                          </p:spTgt>
                                        </p:tgtEl>
                                        <p:attrNameLst>
                                          <p:attrName>style.visibility</p:attrName>
                                        </p:attrNameLst>
                                      </p:cBhvr>
                                      <p:to>
                                        <p:strVal val="visible"/>
                                      </p:to>
                                    </p:set>
                                    <p:animEffect transition="in" filter="fade">
                                      <p:cBhvr>
                                        <p:cTn id="171" dur="500"/>
                                        <p:tgtEl>
                                          <p:spTgt spid="27">
                                            <p:txEl>
                                              <p:pRg st="3" end="3"/>
                                            </p:txEl>
                                          </p:spTgt>
                                        </p:tgtEl>
                                      </p:cBhvr>
                                    </p:animEffect>
                                  </p:childTnLst>
                                </p:cTn>
                              </p:par>
                              <p:par>
                                <p:cTn id="172" presetID="10" presetClass="entr" presetSubtype="0" fill="hold" nodeType="withEffect">
                                  <p:stCondLst>
                                    <p:cond delay="0"/>
                                  </p:stCondLst>
                                  <p:childTnLst>
                                    <p:set>
                                      <p:cBhvr>
                                        <p:cTn id="173" dur="1" fill="hold">
                                          <p:stCondLst>
                                            <p:cond delay="0"/>
                                          </p:stCondLst>
                                        </p:cTn>
                                        <p:tgtEl>
                                          <p:spTgt spid="38">
                                            <p:txEl>
                                              <p:pRg st="3" end="3"/>
                                            </p:txEl>
                                          </p:spTgt>
                                        </p:tgtEl>
                                        <p:attrNameLst>
                                          <p:attrName>style.visibility</p:attrName>
                                        </p:attrNameLst>
                                      </p:cBhvr>
                                      <p:to>
                                        <p:strVal val="visible"/>
                                      </p:to>
                                    </p:set>
                                    <p:animEffect transition="in" filter="fade">
                                      <p:cBhvr>
                                        <p:cTn id="174" dur="500"/>
                                        <p:tgtEl>
                                          <p:spTgt spid="38">
                                            <p:txEl>
                                              <p:pRg st="3" end="3"/>
                                            </p:txEl>
                                          </p:spTgt>
                                        </p:tgtEl>
                                      </p:cBhvr>
                                    </p:animEffect>
                                  </p:childTnLst>
                                </p:cTn>
                              </p:par>
                              <p:par>
                                <p:cTn id="175" presetID="10" presetClass="entr" presetSubtype="0" fill="hold" nodeType="withEffect">
                                  <p:stCondLst>
                                    <p:cond delay="0"/>
                                  </p:stCondLst>
                                  <p:childTnLst>
                                    <p:set>
                                      <p:cBhvr>
                                        <p:cTn id="176" dur="1" fill="hold">
                                          <p:stCondLst>
                                            <p:cond delay="0"/>
                                          </p:stCondLst>
                                        </p:cTn>
                                        <p:tgtEl>
                                          <p:spTgt spid="44">
                                            <p:txEl>
                                              <p:pRg st="3" end="3"/>
                                            </p:txEl>
                                          </p:spTgt>
                                        </p:tgtEl>
                                        <p:attrNameLst>
                                          <p:attrName>style.visibility</p:attrName>
                                        </p:attrNameLst>
                                      </p:cBhvr>
                                      <p:to>
                                        <p:strVal val="visible"/>
                                      </p:to>
                                    </p:set>
                                    <p:animEffect transition="in" filter="fade">
                                      <p:cBhvr>
                                        <p:cTn id="177" dur="500"/>
                                        <p:tgtEl>
                                          <p:spTgt spid="44">
                                            <p:txEl>
                                              <p:pRg st="3" end="3"/>
                                            </p:txEl>
                                          </p:spTgt>
                                        </p:tgtEl>
                                      </p:cBhvr>
                                    </p:animEffect>
                                  </p:childTnLst>
                                </p:cTn>
                              </p:par>
                              <p:par>
                                <p:cTn id="178" presetID="10" presetClass="entr" presetSubtype="0" fill="hold" nodeType="withEffect">
                                  <p:stCondLst>
                                    <p:cond delay="0"/>
                                  </p:stCondLst>
                                  <p:childTnLst>
                                    <p:set>
                                      <p:cBhvr>
                                        <p:cTn id="179" dur="1" fill="hold">
                                          <p:stCondLst>
                                            <p:cond delay="0"/>
                                          </p:stCondLst>
                                        </p:cTn>
                                        <p:tgtEl>
                                          <p:spTgt spid="35">
                                            <p:txEl>
                                              <p:pRg st="3" end="3"/>
                                            </p:txEl>
                                          </p:spTgt>
                                        </p:tgtEl>
                                        <p:attrNameLst>
                                          <p:attrName>style.visibility</p:attrName>
                                        </p:attrNameLst>
                                      </p:cBhvr>
                                      <p:to>
                                        <p:strVal val="visible"/>
                                      </p:to>
                                    </p:set>
                                    <p:animEffect transition="in" filter="fade">
                                      <p:cBhvr>
                                        <p:cTn id="180" dur="500"/>
                                        <p:tgtEl>
                                          <p:spTgt spid="35">
                                            <p:txEl>
                                              <p:pRg st="3" end="3"/>
                                            </p:txEl>
                                          </p:spTgt>
                                        </p:tgtEl>
                                      </p:cBhvr>
                                    </p:animEffect>
                                  </p:childTnLst>
                                </p:cTn>
                              </p:par>
                              <p:par>
                                <p:cTn id="181" presetID="10" presetClass="entr" presetSubtype="0" fill="hold" nodeType="withEffect">
                                  <p:stCondLst>
                                    <p:cond delay="0"/>
                                  </p:stCondLst>
                                  <p:childTnLst>
                                    <p:set>
                                      <p:cBhvr>
                                        <p:cTn id="182" dur="1" fill="hold">
                                          <p:stCondLst>
                                            <p:cond delay="0"/>
                                          </p:stCondLst>
                                        </p:cTn>
                                        <p:tgtEl>
                                          <p:spTgt spid="56">
                                            <p:txEl>
                                              <p:pRg st="3" end="3"/>
                                            </p:txEl>
                                          </p:spTgt>
                                        </p:tgtEl>
                                        <p:attrNameLst>
                                          <p:attrName>style.visibility</p:attrName>
                                        </p:attrNameLst>
                                      </p:cBhvr>
                                      <p:to>
                                        <p:strVal val="visible"/>
                                      </p:to>
                                    </p:set>
                                    <p:animEffect transition="in" filter="fade">
                                      <p:cBhvr>
                                        <p:cTn id="183" dur="500"/>
                                        <p:tgtEl>
                                          <p:spTgt spid="56">
                                            <p:txEl>
                                              <p:pRg st="3" end="3"/>
                                            </p:txEl>
                                          </p:spTgt>
                                        </p:tgtEl>
                                      </p:cBhvr>
                                    </p:animEffect>
                                  </p:childTnLst>
                                </p:cTn>
                              </p:par>
                              <p:par>
                                <p:cTn id="184" presetID="10" presetClass="entr" presetSubtype="0" fill="hold" nodeType="withEffect">
                                  <p:stCondLst>
                                    <p:cond delay="0"/>
                                  </p:stCondLst>
                                  <p:childTnLst>
                                    <p:set>
                                      <p:cBhvr>
                                        <p:cTn id="185" dur="1" fill="hold">
                                          <p:stCondLst>
                                            <p:cond delay="0"/>
                                          </p:stCondLst>
                                        </p:cTn>
                                        <p:tgtEl>
                                          <p:spTgt spid="41">
                                            <p:txEl>
                                              <p:pRg st="3" end="3"/>
                                            </p:txEl>
                                          </p:spTgt>
                                        </p:tgtEl>
                                        <p:attrNameLst>
                                          <p:attrName>style.visibility</p:attrName>
                                        </p:attrNameLst>
                                      </p:cBhvr>
                                      <p:to>
                                        <p:strVal val="visible"/>
                                      </p:to>
                                    </p:set>
                                    <p:animEffect transition="in" filter="fade">
                                      <p:cBhvr>
                                        <p:cTn id="186" dur="500"/>
                                        <p:tgtEl>
                                          <p:spTgt spid="41">
                                            <p:txEl>
                                              <p:pRg st="3" end="3"/>
                                            </p:txEl>
                                          </p:spTgt>
                                        </p:tgtEl>
                                      </p:cBhvr>
                                    </p:animEffect>
                                  </p:childTnLst>
                                </p:cTn>
                              </p:par>
                              <p:par>
                                <p:cTn id="187" presetID="10" presetClass="entr" presetSubtype="0" fill="hold" nodeType="withEffect">
                                  <p:stCondLst>
                                    <p:cond delay="0"/>
                                  </p:stCondLst>
                                  <p:childTnLst>
                                    <p:set>
                                      <p:cBhvr>
                                        <p:cTn id="188" dur="1" fill="hold">
                                          <p:stCondLst>
                                            <p:cond delay="0"/>
                                          </p:stCondLst>
                                        </p:cTn>
                                        <p:tgtEl>
                                          <p:spTgt spid="47">
                                            <p:txEl>
                                              <p:pRg st="3" end="3"/>
                                            </p:txEl>
                                          </p:spTgt>
                                        </p:tgtEl>
                                        <p:attrNameLst>
                                          <p:attrName>style.visibility</p:attrName>
                                        </p:attrNameLst>
                                      </p:cBhvr>
                                      <p:to>
                                        <p:strVal val="visible"/>
                                      </p:to>
                                    </p:set>
                                    <p:animEffect transition="in" filter="fade">
                                      <p:cBhvr>
                                        <p:cTn id="189" dur="500"/>
                                        <p:tgtEl>
                                          <p:spTgt spid="47">
                                            <p:txEl>
                                              <p:pRg st="3" end="3"/>
                                            </p:txEl>
                                          </p:spTgt>
                                        </p:tgtEl>
                                      </p:cBhvr>
                                    </p:animEffect>
                                  </p:childTnLst>
                                </p:cTn>
                              </p:par>
                              <p:par>
                                <p:cTn id="190" presetID="10" presetClass="entr" presetSubtype="0" fill="hold" nodeType="withEffect">
                                  <p:stCondLst>
                                    <p:cond delay="0"/>
                                  </p:stCondLst>
                                  <p:childTnLst>
                                    <p:set>
                                      <p:cBhvr>
                                        <p:cTn id="191" dur="1" fill="hold">
                                          <p:stCondLst>
                                            <p:cond delay="0"/>
                                          </p:stCondLst>
                                        </p:cTn>
                                        <p:tgtEl>
                                          <p:spTgt spid="59">
                                            <p:txEl>
                                              <p:pRg st="3" end="3"/>
                                            </p:txEl>
                                          </p:spTgt>
                                        </p:tgtEl>
                                        <p:attrNameLst>
                                          <p:attrName>style.visibility</p:attrName>
                                        </p:attrNameLst>
                                      </p:cBhvr>
                                      <p:to>
                                        <p:strVal val="visible"/>
                                      </p:to>
                                    </p:set>
                                    <p:animEffect transition="in" filter="fade">
                                      <p:cBhvr>
                                        <p:cTn id="192" dur="500"/>
                                        <p:tgtEl>
                                          <p:spTgt spid="59">
                                            <p:txEl>
                                              <p:pRg st="3" end="3"/>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4" fill="hold" nodeType="clickEffect">
                                  <p:stCondLst>
                                    <p:cond delay="0"/>
                                  </p:stCondLst>
                                  <p:childTnLst>
                                    <p:set>
                                      <p:cBhvr>
                                        <p:cTn id="196" dur="1" fill="hold">
                                          <p:stCondLst>
                                            <p:cond delay="0"/>
                                          </p:stCondLst>
                                        </p:cTn>
                                        <p:tgtEl>
                                          <p:spTgt spid="93"/>
                                        </p:tgtEl>
                                        <p:attrNameLst>
                                          <p:attrName>style.visibility</p:attrName>
                                        </p:attrNameLst>
                                      </p:cBhvr>
                                      <p:to>
                                        <p:strVal val="visible"/>
                                      </p:to>
                                    </p:set>
                                    <p:animEffect transition="in" filter="wipe(down)">
                                      <p:cBhvr>
                                        <p:cTn id="197" dur="1000"/>
                                        <p:tgtEl>
                                          <p:spTgt spid="93"/>
                                        </p:tgtEl>
                                      </p:cBhvr>
                                    </p:animEffect>
                                  </p:childTnLst>
                                </p:cTn>
                              </p:par>
                              <p:par>
                                <p:cTn id="198" presetID="22" presetClass="entr" presetSubtype="4" fill="hold" nodeType="withEffect">
                                  <p:stCondLst>
                                    <p:cond delay="0"/>
                                  </p:stCondLst>
                                  <p:childTnLst>
                                    <p:set>
                                      <p:cBhvr>
                                        <p:cTn id="199" dur="1" fill="hold">
                                          <p:stCondLst>
                                            <p:cond delay="0"/>
                                          </p:stCondLst>
                                        </p:cTn>
                                        <p:tgtEl>
                                          <p:spTgt spid="92"/>
                                        </p:tgtEl>
                                        <p:attrNameLst>
                                          <p:attrName>style.visibility</p:attrName>
                                        </p:attrNameLst>
                                      </p:cBhvr>
                                      <p:to>
                                        <p:strVal val="visible"/>
                                      </p:to>
                                    </p:set>
                                    <p:animEffect transition="in" filter="wipe(down)">
                                      <p:cBhvr>
                                        <p:cTn id="200" dur="1000"/>
                                        <p:tgtEl>
                                          <p:spTgt spid="92"/>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4" fill="hold" nodeType="clickEffect">
                                  <p:stCondLst>
                                    <p:cond delay="0"/>
                                  </p:stCondLst>
                                  <p:childTnLst>
                                    <p:set>
                                      <p:cBhvr>
                                        <p:cTn id="204" dur="1" fill="hold">
                                          <p:stCondLst>
                                            <p:cond delay="0"/>
                                          </p:stCondLst>
                                        </p:cTn>
                                        <p:tgtEl>
                                          <p:spTgt spid="90"/>
                                        </p:tgtEl>
                                        <p:attrNameLst>
                                          <p:attrName>style.visibility</p:attrName>
                                        </p:attrNameLst>
                                      </p:cBhvr>
                                      <p:to>
                                        <p:strVal val="visible"/>
                                      </p:to>
                                    </p:set>
                                    <p:animEffect transition="in" filter="wipe(down)">
                                      <p:cBhvr>
                                        <p:cTn id="205" dur="1000"/>
                                        <p:tgtEl>
                                          <p:spTgt spid="90"/>
                                        </p:tgtEl>
                                      </p:cBhvr>
                                    </p:animEffect>
                                  </p:childTnLst>
                                </p:cTn>
                              </p:par>
                              <p:par>
                                <p:cTn id="206" presetID="22" presetClass="entr" presetSubtype="4" fill="hold" nodeType="withEffect">
                                  <p:stCondLst>
                                    <p:cond delay="0"/>
                                  </p:stCondLst>
                                  <p:childTnLst>
                                    <p:set>
                                      <p:cBhvr>
                                        <p:cTn id="207" dur="1" fill="hold">
                                          <p:stCondLst>
                                            <p:cond delay="0"/>
                                          </p:stCondLst>
                                        </p:cTn>
                                        <p:tgtEl>
                                          <p:spTgt spid="91"/>
                                        </p:tgtEl>
                                        <p:attrNameLst>
                                          <p:attrName>style.visibility</p:attrName>
                                        </p:attrNameLst>
                                      </p:cBhvr>
                                      <p:to>
                                        <p:strVal val="visible"/>
                                      </p:to>
                                    </p:set>
                                    <p:animEffect transition="in" filter="wipe(down)">
                                      <p:cBhvr>
                                        <p:cTn id="208" dur="1000"/>
                                        <p:tgtEl>
                                          <p:spTgt spid="91"/>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4" fill="hold" nodeType="clickEffect">
                                  <p:stCondLst>
                                    <p:cond delay="0"/>
                                  </p:stCondLst>
                                  <p:childTnLst>
                                    <p:set>
                                      <p:cBhvr>
                                        <p:cTn id="212" dur="1" fill="hold">
                                          <p:stCondLst>
                                            <p:cond delay="0"/>
                                          </p:stCondLst>
                                        </p:cTn>
                                        <p:tgtEl>
                                          <p:spTgt spid="83"/>
                                        </p:tgtEl>
                                        <p:attrNameLst>
                                          <p:attrName>style.visibility</p:attrName>
                                        </p:attrNameLst>
                                      </p:cBhvr>
                                      <p:to>
                                        <p:strVal val="visible"/>
                                      </p:to>
                                    </p:set>
                                    <p:animEffect transition="in" filter="wipe(down)">
                                      <p:cBhvr>
                                        <p:cTn id="213" dur="1000"/>
                                        <p:tgtEl>
                                          <p:spTgt spid="83"/>
                                        </p:tgtEl>
                                      </p:cBhvr>
                                    </p:animEffect>
                                  </p:childTnLst>
                                </p:cTn>
                              </p:par>
                              <p:par>
                                <p:cTn id="214" presetID="22" presetClass="entr" presetSubtype="4" fill="hold" nodeType="withEffect">
                                  <p:stCondLst>
                                    <p:cond delay="0"/>
                                  </p:stCondLst>
                                  <p:childTnLst>
                                    <p:set>
                                      <p:cBhvr>
                                        <p:cTn id="215" dur="1" fill="hold">
                                          <p:stCondLst>
                                            <p:cond delay="0"/>
                                          </p:stCondLst>
                                        </p:cTn>
                                        <p:tgtEl>
                                          <p:spTgt spid="84"/>
                                        </p:tgtEl>
                                        <p:attrNameLst>
                                          <p:attrName>style.visibility</p:attrName>
                                        </p:attrNameLst>
                                      </p:cBhvr>
                                      <p:to>
                                        <p:strVal val="visible"/>
                                      </p:to>
                                    </p:set>
                                    <p:animEffect transition="in" filter="wipe(down)">
                                      <p:cBhvr>
                                        <p:cTn id="216" dur="1000"/>
                                        <p:tgtEl>
                                          <p:spTgt spid="84"/>
                                        </p:tgtEl>
                                      </p:cBhvr>
                                    </p:animEffect>
                                  </p:childTnLst>
                                </p:cTn>
                              </p:par>
                            </p:childTnLst>
                          </p:cTn>
                        </p:par>
                      </p:childTnLst>
                    </p:cTn>
                  </p:par>
                  <p:par>
                    <p:cTn id="217" fill="hold">
                      <p:stCondLst>
                        <p:cond delay="indefinite"/>
                      </p:stCondLst>
                      <p:childTnLst>
                        <p:par>
                          <p:cTn id="218" fill="hold">
                            <p:stCondLst>
                              <p:cond delay="0"/>
                            </p:stCondLst>
                            <p:childTnLst>
                              <p:par>
                                <p:cTn id="219" presetID="21" presetClass="entr" presetSubtype="1" fill="hold" grpId="0" nodeType="clickEffect">
                                  <p:stCondLst>
                                    <p:cond delay="0"/>
                                  </p:stCondLst>
                                  <p:childTnLst>
                                    <p:set>
                                      <p:cBhvr>
                                        <p:cTn id="220" dur="1" fill="hold">
                                          <p:stCondLst>
                                            <p:cond delay="0"/>
                                          </p:stCondLst>
                                        </p:cTn>
                                        <p:tgtEl>
                                          <p:spTgt spid="99"/>
                                        </p:tgtEl>
                                        <p:attrNameLst>
                                          <p:attrName>style.visibility</p:attrName>
                                        </p:attrNameLst>
                                      </p:cBhvr>
                                      <p:to>
                                        <p:strVal val="visible"/>
                                      </p:to>
                                    </p:set>
                                    <p:animEffect transition="in" filter="wheel(1)">
                                      <p:cBhvr>
                                        <p:cTn id="221" dur="2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5" grpId="0" animBg="1"/>
      <p:bldP spid="38" grpId="0" animBg="1"/>
      <p:bldP spid="41" grpId="0" animBg="1"/>
      <p:bldP spid="44" grpId="0" animBg="1"/>
      <p:bldP spid="47" grpId="0" animBg="1"/>
      <p:bldP spid="56" grpId="0" animBg="1"/>
      <p:bldP spid="59" grpId="0" animBg="1"/>
      <p:bldP spid="94" grpId="0"/>
      <p:bldP spid="95" grpId="0"/>
      <p:bldP spid="96" grpId="0"/>
      <p:bldP spid="97" grpId="0"/>
      <p:bldP spid="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Instruments available</a:t>
            </a:r>
            <a:endParaRPr lang="en-US" dirty="0"/>
          </a:p>
        </p:txBody>
      </p:sp>
      <p:sp>
        <p:nvSpPr>
          <p:cNvPr id="4" name="Text Placeholder 3"/>
          <p:cNvSpPr>
            <a:spLocks noGrp="1"/>
          </p:cNvSpPr>
          <p:nvPr>
            <p:ph type="body" sz="quarter" idx="13"/>
          </p:nvPr>
        </p:nvSpPr>
        <p:spPr/>
        <p:txBody>
          <a:bodyPr/>
          <a:lstStyle/>
          <a:p>
            <a:r>
              <a:rPr lang="en-US" dirty="0" smtClean="0"/>
              <a:t>Monitored activities</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24</a:t>
            </a:fld>
            <a:endParaRPr lang="en-US" dirty="0"/>
          </a:p>
        </p:txBody>
      </p:sp>
      <p:sp>
        <p:nvSpPr>
          <p:cNvPr id="6" name="Content Placeholder 2"/>
          <p:cNvSpPr txBox="1">
            <a:spLocks/>
          </p:cNvSpPr>
          <p:nvPr/>
        </p:nvSpPr>
        <p:spPr>
          <a:xfrm>
            <a:off x="531812" y="1978517"/>
            <a:ext cx="11027575" cy="3894614"/>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dirty="0" smtClean="0"/>
              <a:t>Instrumentation for</a:t>
            </a:r>
          </a:p>
          <a:p>
            <a:pPr lvl="1"/>
            <a:r>
              <a:rPr lang="en-US" dirty="0" smtClean="0"/>
              <a:t>I/O operation (file, table, NET)</a:t>
            </a:r>
          </a:p>
          <a:p>
            <a:pPr lvl="1"/>
            <a:r>
              <a:rPr lang="en-US" dirty="0" smtClean="0"/>
              <a:t>Locking (</a:t>
            </a:r>
            <a:r>
              <a:rPr lang="en-US" dirty="0" err="1" smtClean="0"/>
              <a:t>mutex</a:t>
            </a:r>
            <a:r>
              <a:rPr lang="en-US" dirty="0" smtClean="0"/>
              <a:t>, r/w locks, table locks, MDLs)</a:t>
            </a:r>
          </a:p>
          <a:p>
            <a:pPr lvl="1"/>
            <a:r>
              <a:rPr lang="en-US" dirty="0" smtClean="0"/>
              <a:t>EVENT (transactions, statements, stages, waits, idle)</a:t>
            </a:r>
          </a:p>
          <a:p>
            <a:pPr lvl="1"/>
            <a:r>
              <a:rPr lang="en-US" dirty="0"/>
              <a:t>Stored Programs </a:t>
            </a:r>
            <a:r>
              <a:rPr lang="en-US" dirty="0" smtClean="0"/>
              <a:t>(Procedures, Functions, Triggers, Events)</a:t>
            </a:r>
          </a:p>
          <a:p>
            <a:pPr lvl="1"/>
            <a:r>
              <a:rPr lang="en-US" dirty="0" smtClean="0"/>
              <a:t>User/host/account</a:t>
            </a:r>
          </a:p>
          <a:p>
            <a:pPr lvl="1"/>
            <a:r>
              <a:rPr lang="en-US" dirty="0" smtClean="0"/>
              <a:t>Memory</a:t>
            </a:r>
          </a:p>
          <a:p>
            <a:pPr lvl="1"/>
            <a:r>
              <a:rPr lang="en-US" dirty="0" smtClean="0"/>
              <a:t>And many more …</a:t>
            </a:r>
            <a:endParaRPr lang="en-US" dirty="0"/>
          </a:p>
        </p:txBody>
      </p:sp>
    </p:spTree>
    <p:extLst>
      <p:ext uri="{BB962C8B-B14F-4D97-AF65-F5344CB8AC3E}">
        <p14:creationId xmlns:p14="http://schemas.microsoft.com/office/powerpoint/2010/main" val="23333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Agenda</a:t>
            </a:r>
            <a:endParaRPr lang="en-US" dirty="0"/>
          </a:p>
        </p:txBody>
      </p:sp>
      <p:sp>
        <p:nvSpPr>
          <p:cNvPr id="3" name="Content Placeholder 2"/>
          <p:cNvSpPr>
            <a:spLocks noGrp="1"/>
          </p:cNvSpPr>
          <p:nvPr>
            <p:ph idx="13"/>
          </p:nvPr>
        </p:nvSpPr>
        <p:spPr/>
        <p:txBody>
          <a:bodyPr/>
          <a:lstStyle/>
          <a:p>
            <a:r>
              <a:rPr lang="en-US" dirty="0" smtClean="0">
                <a:solidFill>
                  <a:schemeClr val="tx1">
                    <a:lumMod val="40000"/>
                    <a:lumOff val="60000"/>
                  </a:schemeClr>
                </a:solidFill>
              </a:rPr>
              <a:t>Need and Design</a:t>
            </a:r>
          </a:p>
          <a:p>
            <a:r>
              <a:rPr lang="en-US" dirty="0" smtClean="0">
                <a:solidFill>
                  <a:schemeClr val="tx1">
                    <a:lumMod val="40000"/>
                    <a:lumOff val="60000"/>
                  </a:schemeClr>
                </a:solidFill>
              </a:rPr>
              <a:t>Instruments and instrumentation</a:t>
            </a:r>
          </a:p>
          <a:p>
            <a:r>
              <a:rPr lang="en-US" dirty="0">
                <a:solidFill>
                  <a:schemeClr val="tx1">
                    <a:lumMod val="40000"/>
                    <a:lumOff val="60000"/>
                  </a:schemeClr>
                </a:solidFill>
              </a:rPr>
              <a:t>Statistics </a:t>
            </a:r>
            <a:r>
              <a:rPr lang="en-US" dirty="0" smtClean="0">
                <a:solidFill>
                  <a:schemeClr val="tx1">
                    <a:lumMod val="40000"/>
                    <a:lumOff val="60000"/>
                  </a:schemeClr>
                </a:solidFill>
              </a:rPr>
              <a:t>tables</a:t>
            </a:r>
          </a:p>
          <a:p>
            <a:r>
              <a:rPr lang="en-US" dirty="0" smtClean="0">
                <a:solidFill>
                  <a:schemeClr val="tx1">
                    <a:lumMod val="40000"/>
                    <a:lumOff val="60000"/>
                  </a:schemeClr>
                </a:solidFill>
              </a:rPr>
              <a:t>Use cases</a:t>
            </a:r>
          </a:p>
          <a:p>
            <a:r>
              <a:rPr lang="en-US" dirty="0" smtClean="0"/>
              <a:t>What’s new in MySQL 5.7</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2</a:t>
            </a:r>
          </a:p>
        </p:txBody>
      </p:sp>
      <p:sp>
        <p:nvSpPr>
          <p:cNvPr id="17" name="Pentagon 16"/>
          <p:cNvSpPr/>
          <p:nvPr/>
        </p:nvSpPr>
        <p:spPr>
          <a:xfrm>
            <a:off x="2186329" y="337375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3</a:t>
            </a:r>
          </a:p>
        </p:txBody>
      </p:sp>
      <p:sp>
        <p:nvSpPr>
          <p:cNvPr id="18" name="Pentagon 17"/>
          <p:cNvSpPr/>
          <p:nvPr/>
        </p:nvSpPr>
        <p:spPr>
          <a:xfrm>
            <a:off x="2186329" y="4070031"/>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4</a:t>
            </a:r>
          </a:p>
        </p:txBody>
      </p:sp>
      <p:sp>
        <p:nvSpPr>
          <p:cNvPr id="19" name="Pentagon 18"/>
          <p:cNvSpPr/>
          <p:nvPr/>
        </p:nvSpPr>
        <p:spPr>
          <a:xfrm>
            <a:off x="2186329" y="476631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5</a:t>
            </a:r>
          </a:p>
        </p:txBody>
      </p:sp>
      <p:sp>
        <p:nvSpPr>
          <p:cNvPr id="4" name="Slide Number Placeholder 3"/>
          <p:cNvSpPr>
            <a:spLocks noGrp="1"/>
          </p:cNvSpPr>
          <p:nvPr>
            <p:ph type="sldNum" sz="quarter" idx="12"/>
          </p:nvPr>
        </p:nvSpPr>
        <p:spPr/>
        <p:txBody>
          <a:bodyPr/>
          <a:lstStyle/>
          <a:p>
            <a:fld id="{C51EAA63-D034-42AE-91FA-B13B9518C7BE}" type="slidenum">
              <a:rPr lang="en-US" smtClean="0"/>
              <a:pPr/>
              <a:t>25</a:t>
            </a:fld>
            <a:endParaRPr lang="en-US" dirty="0"/>
          </a:p>
        </p:txBody>
      </p:sp>
    </p:spTree>
    <p:extLst>
      <p:ext uri="{BB962C8B-B14F-4D97-AF65-F5344CB8AC3E}">
        <p14:creationId xmlns:p14="http://schemas.microsoft.com/office/powerpoint/2010/main" val="293482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51EAA63-D034-42AE-91FA-B13B9518C7BE}" type="slidenum">
              <a:rPr lang="en-US" smtClean="0"/>
              <a:pPr/>
              <a:t>26</a:t>
            </a:fld>
            <a:endParaRPr lang="en-US" dirty="0"/>
          </a:p>
        </p:txBody>
      </p:sp>
      <p:sp>
        <p:nvSpPr>
          <p:cNvPr id="7" name="Content Placeholder 2"/>
          <p:cNvSpPr txBox="1">
            <a:spLocks/>
          </p:cNvSpPr>
          <p:nvPr/>
        </p:nvSpPr>
        <p:spPr>
          <a:xfrm>
            <a:off x="5466419" y="1978517"/>
            <a:ext cx="5653526" cy="3728600"/>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531812" y="227368"/>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mtClean="0"/>
              <a:t>What’s new in MySQL 5.7</a:t>
            </a:r>
            <a:endParaRPr lang="en-US" dirty="0"/>
          </a:p>
        </p:txBody>
      </p:sp>
      <p:sp>
        <p:nvSpPr>
          <p:cNvPr id="9" name="Slide Number Placeholder 2"/>
          <p:cNvSpPr txBox="1">
            <a:spLocks/>
          </p:cNvSpPr>
          <p:nvPr/>
        </p:nvSpPr>
        <p:spPr>
          <a:xfrm>
            <a:off x="11276011"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26</a:t>
            </a:fld>
            <a:endParaRPr lang="en-US" dirty="0"/>
          </a:p>
        </p:txBody>
      </p:sp>
      <p:sp>
        <p:nvSpPr>
          <p:cNvPr id="10" name="Slide Number Placeholder 3"/>
          <p:cNvSpPr txBox="1">
            <a:spLocks/>
          </p:cNvSpPr>
          <p:nvPr/>
        </p:nvSpPr>
        <p:spPr>
          <a:xfrm>
            <a:off x="11276011"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26</a:t>
            </a:fld>
            <a:endParaRPr lang="en-US" dirty="0"/>
          </a:p>
        </p:txBody>
      </p:sp>
      <p:sp>
        <p:nvSpPr>
          <p:cNvPr id="11" name="Oval 10"/>
          <p:cNvSpPr/>
          <p:nvPr/>
        </p:nvSpPr>
        <p:spPr>
          <a:xfrm>
            <a:off x="9270124" y="3200400"/>
            <a:ext cx="2666685" cy="939800"/>
          </a:xfrm>
          <a:prstGeom prst="ellipse">
            <a:avLst/>
          </a:prstGeom>
          <a:solidFill>
            <a:schemeClr val="bg2">
              <a:lumMod val="5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200" dirty="0" smtClean="0"/>
              <a:t>Enhancements</a:t>
            </a:r>
            <a:endParaRPr lang="en-US" sz="2200" dirty="0"/>
          </a:p>
        </p:txBody>
      </p:sp>
      <p:sp>
        <p:nvSpPr>
          <p:cNvPr id="12" name="Oval 11"/>
          <p:cNvSpPr/>
          <p:nvPr/>
        </p:nvSpPr>
        <p:spPr>
          <a:xfrm>
            <a:off x="2511973" y="3118643"/>
            <a:ext cx="2295174" cy="1143000"/>
          </a:xfrm>
          <a:prstGeom prst="ellipse">
            <a:avLst/>
          </a:prstGeom>
          <a:solidFill>
            <a:schemeClr val="bg2">
              <a:lumMod val="5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200" dirty="0" smtClean="0"/>
              <a:t>New </a:t>
            </a:r>
          </a:p>
          <a:p>
            <a:pPr algn="ctr">
              <a:lnSpc>
                <a:spcPct val="90000"/>
              </a:lnSpc>
            </a:pPr>
            <a:r>
              <a:rPr lang="en-US" sz="2200" dirty="0"/>
              <a:t>I</a:t>
            </a:r>
            <a:r>
              <a:rPr lang="en-US" sz="2200" dirty="0" smtClean="0"/>
              <a:t>nstruments</a:t>
            </a:r>
            <a:endParaRPr lang="en-US" sz="2200" dirty="0"/>
          </a:p>
        </p:txBody>
      </p:sp>
      <p:sp>
        <p:nvSpPr>
          <p:cNvPr id="13" name="Oval 12"/>
          <p:cNvSpPr/>
          <p:nvPr/>
        </p:nvSpPr>
        <p:spPr>
          <a:xfrm>
            <a:off x="3505200" y="124460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transactions</a:t>
            </a:r>
            <a:endParaRPr lang="en-US" dirty="0">
              <a:solidFill>
                <a:schemeClr val="tx1"/>
              </a:solidFill>
            </a:endParaRPr>
          </a:p>
        </p:txBody>
      </p:sp>
      <p:sp>
        <p:nvSpPr>
          <p:cNvPr id="14" name="Oval 13"/>
          <p:cNvSpPr/>
          <p:nvPr/>
        </p:nvSpPr>
        <p:spPr>
          <a:xfrm>
            <a:off x="1384300" y="127000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Memory usage</a:t>
            </a:r>
            <a:endParaRPr lang="en-US" dirty="0">
              <a:solidFill>
                <a:schemeClr val="tx1"/>
              </a:solidFill>
            </a:endParaRPr>
          </a:p>
        </p:txBody>
      </p:sp>
      <p:sp>
        <p:nvSpPr>
          <p:cNvPr id="15" name="Oval 14"/>
          <p:cNvSpPr/>
          <p:nvPr/>
        </p:nvSpPr>
        <p:spPr>
          <a:xfrm>
            <a:off x="43656" y="201295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Stored programs</a:t>
            </a:r>
            <a:endParaRPr lang="en-US" dirty="0">
              <a:solidFill>
                <a:schemeClr val="tx1"/>
              </a:solidFill>
            </a:endParaRPr>
          </a:p>
        </p:txBody>
      </p:sp>
      <p:sp>
        <p:nvSpPr>
          <p:cNvPr id="16" name="Oval 15"/>
          <p:cNvSpPr/>
          <p:nvPr/>
        </p:nvSpPr>
        <p:spPr>
          <a:xfrm>
            <a:off x="43656" y="302895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Prepared statements</a:t>
            </a:r>
            <a:endParaRPr lang="en-US" dirty="0">
              <a:solidFill>
                <a:schemeClr val="tx1"/>
              </a:solidFill>
            </a:endParaRPr>
          </a:p>
        </p:txBody>
      </p:sp>
      <p:sp>
        <p:nvSpPr>
          <p:cNvPr id="17" name="Oval 16"/>
          <p:cNvSpPr/>
          <p:nvPr/>
        </p:nvSpPr>
        <p:spPr>
          <a:xfrm>
            <a:off x="43656" y="405130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Metadata locks</a:t>
            </a:r>
            <a:endParaRPr lang="en-US" dirty="0">
              <a:solidFill>
                <a:schemeClr val="tx1"/>
              </a:solidFill>
            </a:endParaRPr>
          </a:p>
        </p:txBody>
      </p:sp>
      <p:sp>
        <p:nvSpPr>
          <p:cNvPr id="18" name="Oval 17"/>
          <p:cNvSpPr/>
          <p:nvPr/>
        </p:nvSpPr>
        <p:spPr>
          <a:xfrm>
            <a:off x="98822" y="507365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Connection type</a:t>
            </a:r>
            <a:endParaRPr lang="en-US" dirty="0">
              <a:solidFill>
                <a:schemeClr val="tx1"/>
              </a:solidFill>
            </a:endParaRPr>
          </a:p>
        </p:txBody>
      </p:sp>
      <p:sp>
        <p:nvSpPr>
          <p:cNvPr id="19" name="Oval 18"/>
          <p:cNvSpPr/>
          <p:nvPr/>
        </p:nvSpPr>
        <p:spPr>
          <a:xfrm>
            <a:off x="2041922" y="532130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smtClean="0">
                <a:solidFill>
                  <a:schemeClr val="tx1"/>
                </a:solidFill>
              </a:rPr>
              <a:t>InnoDB</a:t>
            </a:r>
            <a:r>
              <a:rPr lang="en-US" dirty="0" smtClean="0">
                <a:solidFill>
                  <a:schemeClr val="tx1"/>
                </a:solidFill>
              </a:rPr>
              <a:t> Stages</a:t>
            </a:r>
            <a:endParaRPr lang="en-US" dirty="0">
              <a:solidFill>
                <a:schemeClr val="tx1"/>
              </a:solidFill>
            </a:endParaRPr>
          </a:p>
        </p:txBody>
      </p:sp>
      <p:sp>
        <p:nvSpPr>
          <p:cNvPr id="20" name="Oval 19"/>
          <p:cNvSpPr/>
          <p:nvPr/>
        </p:nvSpPr>
        <p:spPr>
          <a:xfrm>
            <a:off x="4899818" y="201295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User variables</a:t>
            </a:r>
            <a:endParaRPr lang="en-US" dirty="0">
              <a:solidFill>
                <a:schemeClr val="tx1"/>
              </a:solidFill>
            </a:endParaRPr>
          </a:p>
        </p:txBody>
      </p:sp>
      <p:sp>
        <p:nvSpPr>
          <p:cNvPr id="21" name="Oval 20"/>
          <p:cNvSpPr/>
          <p:nvPr/>
        </p:nvSpPr>
        <p:spPr>
          <a:xfrm>
            <a:off x="4077494" y="532130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Replication summary tables</a:t>
            </a:r>
            <a:endParaRPr lang="en-US" dirty="0">
              <a:solidFill>
                <a:schemeClr val="tx1"/>
              </a:solidFill>
            </a:endParaRPr>
          </a:p>
        </p:txBody>
      </p:sp>
      <p:sp>
        <p:nvSpPr>
          <p:cNvPr id="22" name="Oval 21"/>
          <p:cNvSpPr/>
          <p:nvPr/>
        </p:nvSpPr>
        <p:spPr>
          <a:xfrm>
            <a:off x="10131027" y="153670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History per session</a:t>
            </a:r>
            <a:endParaRPr lang="en-US" dirty="0">
              <a:solidFill>
                <a:schemeClr val="tx1"/>
              </a:solidFill>
            </a:endParaRPr>
          </a:p>
        </p:txBody>
      </p:sp>
      <p:sp>
        <p:nvSpPr>
          <p:cNvPr id="23" name="Oval 22"/>
          <p:cNvSpPr/>
          <p:nvPr/>
        </p:nvSpPr>
        <p:spPr>
          <a:xfrm>
            <a:off x="7724575" y="4680084"/>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Scalable memory allocation</a:t>
            </a:r>
            <a:endParaRPr lang="en-US" dirty="0">
              <a:solidFill>
                <a:schemeClr val="tx1"/>
              </a:solidFill>
            </a:endParaRPr>
          </a:p>
        </p:txBody>
      </p:sp>
      <p:sp>
        <p:nvSpPr>
          <p:cNvPr id="24" name="Oval 23"/>
          <p:cNvSpPr/>
          <p:nvPr/>
        </p:nvSpPr>
        <p:spPr>
          <a:xfrm>
            <a:off x="7872809" y="1549400"/>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Configurable digest size</a:t>
            </a:r>
            <a:endParaRPr lang="en-US" dirty="0">
              <a:solidFill>
                <a:schemeClr val="tx1"/>
              </a:solidFill>
            </a:endParaRPr>
          </a:p>
        </p:txBody>
      </p:sp>
      <p:sp>
        <p:nvSpPr>
          <p:cNvPr id="25" name="Oval 24"/>
          <p:cNvSpPr/>
          <p:nvPr/>
        </p:nvSpPr>
        <p:spPr>
          <a:xfrm>
            <a:off x="9211248" y="5387558"/>
            <a:ext cx="1943100" cy="93980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Reduced memory foot print</a:t>
            </a:r>
            <a:endParaRPr lang="en-US" dirty="0">
              <a:solidFill>
                <a:schemeClr val="tx1"/>
              </a:solidFill>
            </a:endParaRPr>
          </a:p>
        </p:txBody>
      </p:sp>
      <p:cxnSp>
        <p:nvCxnSpPr>
          <p:cNvPr id="26" name="Straight Arrow Connector 25"/>
          <p:cNvCxnSpPr/>
          <p:nvPr/>
        </p:nvCxnSpPr>
        <p:spPr>
          <a:xfrm>
            <a:off x="2667000" y="2209800"/>
            <a:ext cx="624581" cy="93424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49057" y="2724547"/>
            <a:ext cx="794342" cy="558998"/>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013545" y="3498850"/>
            <a:ext cx="443262" cy="6935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979552" y="3998119"/>
            <a:ext cx="602421" cy="45214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980605" y="4221956"/>
            <a:ext cx="837505" cy="1010444"/>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241751" y="4291012"/>
            <a:ext cx="167877" cy="1030288"/>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4124722" y="4273550"/>
            <a:ext cx="470298" cy="104775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4443412" y="4159250"/>
            <a:ext cx="733815" cy="451246"/>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975296" y="2209800"/>
            <a:ext cx="279204" cy="879474"/>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607820" y="2865437"/>
            <a:ext cx="554332" cy="4683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4834334" y="3505200"/>
            <a:ext cx="1893886" cy="369887"/>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37" name="Right Arrow 36"/>
          <p:cNvSpPr/>
          <p:nvPr/>
        </p:nvSpPr>
        <p:spPr>
          <a:xfrm flipH="1">
            <a:off x="8648498" y="3498850"/>
            <a:ext cx="585194" cy="369887"/>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cxnSp>
        <p:nvCxnSpPr>
          <p:cNvPr id="38" name="Straight Arrow Connector 37"/>
          <p:cNvCxnSpPr/>
          <p:nvPr/>
        </p:nvCxnSpPr>
        <p:spPr>
          <a:xfrm>
            <a:off x="9398992" y="2476500"/>
            <a:ext cx="594717" cy="73660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0719992" y="2492248"/>
            <a:ext cx="205183" cy="620045"/>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9233692" y="4124960"/>
            <a:ext cx="515284" cy="555124"/>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0182798" y="4170779"/>
            <a:ext cx="138083" cy="118068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3032" t="12182" r="13357" b="12354"/>
          <a:stretch/>
        </p:blipFill>
        <p:spPr>
          <a:xfrm>
            <a:off x="6842918" y="2650636"/>
            <a:ext cx="1812272" cy="1857864"/>
          </a:xfrm>
          <a:prstGeom prst="rect">
            <a:avLst/>
          </a:prstGeom>
        </p:spPr>
      </p:pic>
      <p:sp>
        <p:nvSpPr>
          <p:cNvPr id="43" name="TextBox 42"/>
          <p:cNvSpPr txBox="1"/>
          <p:nvPr/>
        </p:nvSpPr>
        <p:spPr>
          <a:xfrm>
            <a:off x="7191274" y="3658570"/>
            <a:ext cx="1108868" cy="279400"/>
          </a:xfrm>
          <a:prstGeom prst="rect">
            <a:avLst/>
          </a:prstGeom>
          <a:noFill/>
        </p:spPr>
        <p:txBody>
          <a:bodyPr wrap="square" lIns="0" tIns="0" rIns="0" bIns="0" rtlCol="0">
            <a:noAutofit/>
          </a:bodyPr>
          <a:lstStyle/>
          <a:p>
            <a:pPr>
              <a:lnSpc>
                <a:spcPct val="90000"/>
              </a:lnSpc>
            </a:pPr>
            <a:r>
              <a:rPr lang="en-US" b="1" dirty="0" smtClean="0">
                <a:solidFill>
                  <a:schemeClr val="bg1"/>
                </a:solidFill>
              </a:rPr>
              <a:t>MySQL 5.7</a:t>
            </a:r>
          </a:p>
        </p:txBody>
      </p:sp>
      <p:sp>
        <p:nvSpPr>
          <p:cNvPr id="44" name="Oval 43"/>
          <p:cNvSpPr/>
          <p:nvPr/>
        </p:nvSpPr>
        <p:spPr>
          <a:xfrm>
            <a:off x="4965100" y="4437063"/>
            <a:ext cx="2483848" cy="939800"/>
          </a:xfrm>
          <a:prstGeom prst="ellipse">
            <a:avLst/>
          </a:prstGeom>
          <a:solidFill>
            <a:schemeClr val="tx1">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Global/Session variables/status</a:t>
            </a:r>
            <a:endParaRPr lang="en-US" dirty="0">
              <a:solidFill>
                <a:schemeClr val="tx1"/>
              </a:solidFill>
            </a:endParaRPr>
          </a:p>
        </p:txBody>
      </p:sp>
      <p:sp>
        <p:nvSpPr>
          <p:cNvPr id="45" name="Rectangle 44"/>
          <p:cNvSpPr/>
          <p:nvPr/>
        </p:nvSpPr>
        <p:spPr>
          <a:xfrm>
            <a:off x="5763418" y="710565"/>
            <a:ext cx="5818982" cy="584775"/>
          </a:xfrm>
          <a:prstGeom prst="rect">
            <a:avLst/>
          </a:prstGeom>
          <a:solidFill>
            <a:schemeClr val="bg1"/>
          </a:solidFill>
          <a:ln>
            <a:noFill/>
          </a:ln>
        </p:spPr>
        <p:txBody>
          <a:bodyPr wrap="square">
            <a:spAutoFit/>
          </a:bodyPr>
          <a:lstStyle/>
          <a:p>
            <a:r>
              <a:rPr lang="en-US" sz="3200" b="1" dirty="0">
                <a:solidFill>
                  <a:srgbClr val="FF0000"/>
                </a:solidFill>
              </a:rPr>
              <a:t>87</a:t>
            </a:r>
            <a:r>
              <a:rPr lang="en-US" sz="3200" dirty="0">
                <a:solidFill>
                  <a:srgbClr val="FF0000"/>
                </a:solidFill>
              </a:rPr>
              <a:t> Tables and </a:t>
            </a:r>
            <a:r>
              <a:rPr lang="en-US" sz="3200" b="1" dirty="0" smtClean="0">
                <a:solidFill>
                  <a:srgbClr val="FF0000"/>
                </a:solidFill>
              </a:rPr>
              <a:t>1000+ </a:t>
            </a:r>
            <a:r>
              <a:rPr lang="en-US" sz="3200" dirty="0" smtClean="0">
                <a:solidFill>
                  <a:srgbClr val="FF0000"/>
                </a:solidFill>
              </a:rPr>
              <a:t>Instruments</a:t>
            </a:r>
            <a:endParaRPr lang="en-US" sz="3200" dirty="0">
              <a:solidFill>
                <a:srgbClr val="FF0000"/>
              </a:solidFill>
            </a:endParaRPr>
          </a:p>
        </p:txBody>
      </p:sp>
      <p:sp>
        <p:nvSpPr>
          <p:cNvPr id="46" name="Oval 45"/>
          <p:cNvSpPr/>
          <p:nvPr/>
        </p:nvSpPr>
        <p:spPr>
          <a:xfrm>
            <a:off x="10495291" y="4603750"/>
            <a:ext cx="1331751" cy="717550"/>
          </a:xfrm>
          <a:prstGeom prst="ellipse">
            <a:avLst/>
          </a:prstGeom>
          <a:solidFill>
            <a:schemeClr val="bg2"/>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a:t>
            </a:r>
            <a:endParaRPr lang="en-US" dirty="0">
              <a:solidFill>
                <a:schemeClr val="tx1"/>
              </a:solidFill>
            </a:endParaRPr>
          </a:p>
        </p:txBody>
      </p:sp>
      <p:cxnSp>
        <p:nvCxnSpPr>
          <p:cNvPr id="47" name="Straight Arrow Connector 46"/>
          <p:cNvCxnSpPr/>
          <p:nvPr/>
        </p:nvCxnSpPr>
        <p:spPr>
          <a:xfrm flipH="1" flipV="1">
            <a:off x="10982678" y="4159250"/>
            <a:ext cx="119899" cy="291009"/>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par>
                          <p:cTn id="19" fill="hold">
                            <p:stCondLst>
                              <p:cond delay="500"/>
                            </p:stCondLst>
                            <p:childTnLst>
                              <p:par>
                                <p:cTn id="20" presetID="1" presetClass="entr" presetSubtype="0" fill="hold" grpId="0" nodeType="afterEffect">
                                  <p:stCondLst>
                                    <p:cond delay="75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1750"/>
                            </p:stCondLst>
                            <p:childTnLst>
                              <p:par>
                                <p:cTn id="27" presetID="1" presetClass="entr" presetSubtype="0" fill="hold" grpId="0" nodeType="afterEffect">
                                  <p:stCondLst>
                                    <p:cond delay="750"/>
                                  </p:stCondLst>
                                  <p:childTnLst>
                                    <p:set>
                                      <p:cBhvr>
                                        <p:cTn id="28" dur="1" fill="hold">
                                          <p:stCondLst>
                                            <p:cond delay="0"/>
                                          </p:stCondLst>
                                        </p:cTn>
                                        <p:tgtEl>
                                          <p:spTgt spid="14"/>
                                        </p:tgtEl>
                                        <p:attrNameLst>
                                          <p:attrName>style.visibility</p:attrName>
                                        </p:attrNameLst>
                                      </p:cBhvr>
                                      <p:to>
                                        <p:strVal val="visible"/>
                                      </p:to>
                                    </p:se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3000"/>
                            </p:stCondLst>
                            <p:childTnLst>
                              <p:par>
                                <p:cTn id="34" presetID="1" presetClass="entr" presetSubtype="0" fill="hold" grpId="0" nodeType="afterEffect">
                                  <p:stCondLst>
                                    <p:cond delay="750"/>
                                  </p:stCondLst>
                                  <p:childTnLst>
                                    <p:set>
                                      <p:cBhvr>
                                        <p:cTn id="35" dur="1" fill="hold">
                                          <p:stCondLst>
                                            <p:cond delay="0"/>
                                          </p:stCondLst>
                                        </p:cTn>
                                        <p:tgtEl>
                                          <p:spTgt spid="15"/>
                                        </p:tgtEl>
                                        <p:attrNameLst>
                                          <p:attrName>style.visibility</p:attrName>
                                        </p:attrNameLst>
                                      </p:cBhvr>
                                      <p:to>
                                        <p:strVal val="visible"/>
                                      </p:to>
                                    </p:set>
                                  </p:childTnLst>
                                </p:cTn>
                              </p:par>
                            </p:childTnLst>
                          </p:cTn>
                        </p:par>
                        <p:par>
                          <p:cTn id="36" fill="hold">
                            <p:stCondLst>
                              <p:cond delay="3750"/>
                            </p:stCondLst>
                            <p:childTnLst>
                              <p:par>
                                <p:cTn id="37" presetID="10"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4250"/>
                            </p:stCondLst>
                            <p:childTnLst>
                              <p:par>
                                <p:cTn id="41" presetID="1" presetClass="entr" presetSubtype="0" fill="hold" grpId="0" nodeType="afterEffect">
                                  <p:stCondLst>
                                    <p:cond delay="75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5000"/>
                            </p:stCondLst>
                            <p:childTnLst>
                              <p:par>
                                <p:cTn id="44" presetID="10"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5500"/>
                            </p:stCondLst>
                            <p:childTnLst>
                              <p:par>
                                <p:cTn id="48" presetID="1" presetClass="entr" presetSubtype="0" fill="hold" grpId="0" nodeType="afterEffect">
                                  <p:stCondLst>
                                    <p:cond delay="750"/>
                                  </p:stCondLst>
                                  <p:childTnLst>
                                    <p:set>
                                      <p:cBhvr>
                                        <p:cTn id="49" dur="1" fill="hold">
                                          <p:stCondLst>
                                            <p:cond delay="0"/>
                                          </p:stCondLst>
                                        </p:cTn>
                                        <p:tgtEl>
                                          <p:spTgt spid="17"/>
                                        </p:tgtEl>
                                        <p:attrNameLst>
                                          <p:attrName>style.visibility</p:attrName>
                                        </p:attrNameLst>
                                      </p:cBhvr>
                                      <p:to>
                                        <p:strVal val="visible"/>
                                      </p:to>
                                    </p:set>
                                  </p:childTnLst>
                                </p:cTn>
                              </p:par>
                            </p:childTnLst>
                          </p:cTn>
                        </p:par>
                        <p:par>
                          <p:cTn id="50" fill="hold">
                            <p:stCondLst>
                              <p:cond delay="6250"/>
                            </p:stCondLst>
                            <p:childTnLst>
                              <p:par>
                                <p:cTn id="51" presetID="10" presetClass="entr" presetSubtype="0"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par>
                          <p:cTn id="54" fill="hold">
                            <p:stCondLst>
                              <p:cond delay="6750"/>
                            </p:stCondLst>
                            <p:childTnLst>
                              <p:par>
                                <p:cTn id="55" presetID="1" presetClass="entr" presetSubtype="0" fill="hold" grpId="0" nodeType="afterEffect">
                                  <p:stCondLst>
                                    <p:cond delay="750"/>
                                  </p:stCondLst>
                                  <p:childTnLst>
                                    <p:set>
                                      <p:cBhvr>
                                        <p:cTn id="56" dur="1" fill="hold">
                                          <p:stCondLst>
                                            <p:cond delay="0"/>
                                          </p:stCondLst>
                                        </p:cTn>
                                        <p:tgtEl>
                                          <p:spTgt spid="18"/>
                                        </p:tgtEl>
                                        <p:attrNameLst>
                                          <p:attrName>style.visibility</p:attrName>
                                        </p:attrNameLst>
                                      </p:cBhvr>
                                      <p:to>
                                        <p:strVal val="visible"/>
                                      </p:to>
                                    </p:set>
                                  </p:childTnLst>
                                </p:cTn>
                              </p:par>
                            </p:childTnLst>
                          </p:cTn>
                        </p:par>
                        <p:par>
                          <p:cTn id="57" fill="hold">
                            <p:stCondLst>
                              <p:cond delay="7500"/>
                            </p:stCondLst>
                            <p:childTnLst>
                              <p:par>
                                <p:cTn id="58" presetID="10" presetClass="entr" presetSubtype="0" fill="hold"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par>
                          <p:cTn id="61" fill="hold">
                            <p:stCondLst>
                              <p:cond delay="8000"/>
                            </p:stCondLst>
                            <p:childTnLst>
                              <p:par>
                                <p:cTn id="62" presetID="1" presetClass="entr" presetSubtype="0" fill="hold" grpId="0" nodeType="afterEffect">
                                  <p:stCondLst>
                                    <p:cond delay="750"/>
                                  </p:stCondLst>
                                  <p:childTnLst>
                                    <p:set>
                                      <p:cBhvr>
                                        <p:cTn id="63" dur="1" fill="hold">
                                          <p:stCondLst>
                                            <p:cond delay="0"/>
                                          </p:stCondLst>
                                        </p:cTn>
                                        <p:tgtEl>
                                          <p:spTgt spid="19"/>
                                        </p:tgtEl>
                                        <p:attrNameLst>
                                          <p:attrName>style.visibility</p:attrName>
                                        </p:attrNameLst>
                                      </p:cBhvr>
                                      <p:to>
                                        <p:strVal val="visible"/>
                                      </p:to>
                                    </p:set>
                                  </p:childTnLst>
                                </p:cTn>
                              </p:par>
                            </p:childTnLst>
                          </p:cTn>
                        </p:par>
                        <p:par>
                          <p:cTn id="64" fill="hold">
                            <p:stCondLst>
                              <p:cond delay="8750"/>
                            </p:stCondLst>
                            <p:childTnLst>
                              <p:par>
                                <p:cTn id="65" presetID="10" presetClass="entr" presetSubtype="0"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childTnLst>
                          </p:cTn>
                        </p:par>
                        <p:par>
                          <p:cTn id="68" fill="hold">
                            <p:stCondLst>
                              <p:cond delay="9250"/>
                            </p:stCondLst>
                            <p:childTnLst>
                              <p:par>
                                <p:cTn id="69" presetID="1" presetClass="entr" presetSubtype="0" fill="hold" grpId="0" nodeType="afterEffect">
                                  <p:stCondLst>
                                    <p:cond delay="750"/>
                                  </p:stCondLst>
                                  <p:childTnLst>
                                    <p:set>
                                      <p:cBhvr>
                                        <p:cTn id="70" dur="1" fill="hold">
                                          <p:stCondLst>
                                            <p:cond delay="0"/>
                                          </p:stCondLst>
                                        </p:cTn>
                                        <p:tgtEl>
                                          <p:spTgt spid="21"/>
                                        </p:tgtEl>
                                        <p:attrNameLst>
                                          <p:attrName>style.visibility</p:attrName>
                                        </p:attrNameLst>
                                      </p:cBhvr>
                                      <p:to>
                                        <p:strVal val="visible"/>
                                      </p:to>
                                    </p:set>
                                  </p:childTnLst>
                                </p:cTn>
                              </p:par>
                            </p:childTnLst>
                          </p:cTn>
                        </p:par>
                        <p:par>
                          <p:cTn id="71" fill="hold">
                            <p:stCondLst>
                              <p:cond delay="10000"/>
                            </p:stCondLst>
                            <p:childTnLst>
                              <p:par>
                                <p:cTn id="72" presetID="10" presetClass="entr" presetSubtype="0"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childTnLst>
                          </p:cTn>
                        </p:par>
                        <p:par>
                          <p:cTn id="75" fill="hold">
                            <p:stCondLst>
                              <p:cond delay="10500"/>
                            </p:stCondLst>
                            <p:childTnLst>
                              <p:par>
                                <p:cTn id="76" presetID="1" presetClass="entr" presetSubtype="0" fill="hold" grpId="0" nodeType="afterEffect">
                                  <p:stCondLst>
                                    <p:cond delay="750"/>
                                  </p:stCondLst>
                                  <p:childTnLst>
                                    <p:set>
                                      <p:cBhvr>
                                        <p:cTn id="77" dur="1" fill="hold">
                                          <p:stCondLst>
                                            <p:cond delay="0"/>
                                          </p:stCondLst>
                                        </p:cTn>
                                        <p:tgtEl>
                                          <p:spTgt spid="44"/>
                                        </p:tgtEl>
                                        <p:attrNameLst>
                                          <p:attrName>style.visibility</p:attrName>
                                        </p:attrNameLst>
                                      </p:cBhvr>
                                      <p:to>
                                        <p:strVal val="visible"/>
                                      </p:to>
                                    </p:set>
                                  </p:childTnLst>
                                </p:cTn>
                              </p:par>
                            </p:childTnLst>
                          </p:cTn>
                        </p:par>
                        <p:par>
                          <p:cTn id="78" fill="hold">
                            <p:stCondLst>
                              <p:cond delay="11250"/>
                            </p:stCondLst>
                            <p:childTnLst>
                              <p:par>
                                <p:cTn id="79" presetID="10" presetClass="entr" presetSubtype="0" fill="hold" nodeType="after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childTnLst>
                                </p:cTn>
                              </p:par>
                            </p:childTnLst>
                          </p:cTn>
                        </p:par>
                        <p:par>
                          <p:cTn id="86" fill="hold">
                            <p:stCondLst>
                              <p:cond delay="0"/>
                            </p:stCondLst>
                            <p:childTnLst>
                              <p:par>
                                <p:cTn id="87" presetID="10" presetClass="entr" presetSubtype="0" fill="hold" grpId="0" nodeType="after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4"/>
                                        </p:tgtEl>
                                        <p:attrNameLst>
                                          <p:attrName>style.visibility</p:attrName>
                                        </p:attrNameLst>
                                      </p:cBhvr>
                                      <p:to>
                                        <p:strVal val="visible"/>
                                      </p:to>
                                    </p:set>
                                  </p:childTnLst>
                                </p:cTn>
                              </p:par>
                            </p:childTnLst>
                          </p:cTn>
                        </p:par>
                        <p:par>
                          <p:cTn id="94" fill="hold">
                            <p:stCondLst>
                              <p:cond delay="0"/>
                            </p:stCondLst>
                            <p:childTnLst>
                              <p:par>
                                <p:cTn id="95" presetID="10" presetClass="entr" presetSubtype="0" fill="hold"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500"/>
                            </p:stCondLst>
                            <p:childTnLst>
                              <p:par>
                                <p:cTn id="99" presetID="1" presetClass="entr" presetSubtype="0" fill="hold" grpId="0" nodeType="afterEffect">
                                  <p:stCondLst>
                                    <p:cond delay="750"/>
                                  </p:stCondLst>
                                  <p:childTnLst>
                                    <p:set>
                                      <p:cBhvr>
                                        <p:cTn id="100" dur="1" fill="hold">
                                          <p:stCondLst>
                                            <p:cond delay="0"/>
                                          </p:stCondLst>
                                        </p:cTn>
                                        <p:tgtEl>
                                          <p:spTgt spid="22"/>
                                        </p:tgtEl>
                                        <p:attrNameLst>
                                          <p:attrName>style.visibility</p:attrName>
                                        </p:attrNameLst>
                                      </p:cBhvr>
                                      <p:to>
                                        <p:strVal val="visible"/>
                                      </p:to>
                                    </p:set>
                                  </p:childTnLst>
                                </p:cTn>
                              </p:par>
                            </p:childTnLst>
                          </p:cTn>
                        </p:par>
                        <p:par>
                          <p:cTn id="101" fill="hold">
                            <p:stCondLst>
                              <p:cond delay="1250"/>
                            </p:stCondLst>
                            <p:childTnLst>
                              <p:par>
                                <p:cTn id="102" presetID="10" presetClass="entr" presetSubtype="0" fill="hold"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fade">
                                      <p:cBhvr>
                                        <p:cTn id="104" dur="500"/>
                                        <p:tgtEl>
                                          <p:spTgt spid="39"/>
                                        </p:tgtEl>
                                      </p:cBhvr>
                                    </p:animEffect>
                                  </p:childTnLst>
                                </p:cTn>
                              </p:par>
                            </p:childTnLst>
                          </p:cTn>
                        </p:par>
                        <p:par>
                          <p:cTn id="105" fill="hold">
                            <p:stCondLst>
                              <p:cond delay="1750"/>
                            </p:stCondLst>
                            <p:childTnLst>
                              <p:par>
                                <p:cTn id="106" presetID="1" presetClass="entr" presetSubtype="0" fill="hold" grpId="0" nodeType="afterEffect">
                                  <p:stCondLst>
                                    <p:cond delay="750"/>
                                  </p:stCondLst>
                                  <p:childTnLst>
                                    <p:set>
                                      <p:cBhvr>
                                        <p:cTn id="107" dur="1" fill="hold">
                                          <p:stCondLst>
                                            <p:cond delay="0"/>
                                          </p:stCondLst>
                                        </p:cTn>
                                        <p:tgtEl>
                                          <p:spTgt spid="23"/>
                                        </p:tgtEl>
                                        <p:attrNameLst>
                                          <p:attrName>style.visibility</p:attrName>
                                        </p:attrNameLst>
                                      </p:cBhvr>
                                      <p:to>
                                        <p:strVal val="visible"/>
                                      </p:to>
                                    </p:set>
                                  </p:childTnLst>
                                </p:cTn>
                              </p:par>
                            </p:childTnLst>
                          </p:cTn>
                        </p:par>
                        <p:par>
                          <p:cTn id="108" fill="hold">
                            <p:stCondLst>
                              <p:cond delay="2500"/>
                            </p:stCondLst>
                            <p:childTnLst>
                              <p:par>
                                <p:cTn id="109" presetID="10" presetClass="entr" presetSubtype="0" fill="hold" nodeType="after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par>
                          <p:cTn id="112" fill="hold">
                            <p:stCondLst>
                              <p:cond delay="3000"/>
                            </p:stCondLst>
                            <p:childTnLst>
                              <p:par>
                                <p:cTn id="113" presetID="1" presetClass="entr" presetSubtype="0" fill="hold" grpId="0" nodeType="afterEffect">
                                  <p:stCondLst>
                                    <p:cond delay="750"/>
                                  </p:stCondLst>
                                  <p:childTnLst>
                                    <p:set>
                                      <p:cBhvr>
                                        <p:cTn id="114" dur="1" fill="hold">
                                          <p:stCondLst>
                                            <p:cond delay="0"/>
                                          </p:stCondLst>
                                        </p:cTn>
                                        <p:tgtEl>
                                          <p:spTgt spid="25"/>
                                        </p:tgtEl>
                                        <p:attrNameLst>
                                          <p:attrName>style.visibility</p:attrName>
                                        </p:attrNameLst>
                                      </p:cBhvr>
                                      <p:to>
                                        <p:strVal val="visible"/>
                                      </p:to>
                                    </p:set>
                                  </p:childTnLst>
                                </p:cTn>
                              </p:par>
                            </p:childTnLst>
                          </p:cTn>
                        </p:par>
                        <p:par>
                          <p:cTn id="115" fill="hold">
                            <p:stCondLst>
                              <p:cond delay="3750"/>
                            </p:stCondLst>
                            <p:childTnLst>
                              <p:par>
                                <p:cTn id="116" presetID="10" presetClass="entr" presetSubtype="0" fill="hold" nodeType="after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fade">
                                      <p:cBhvr>
                                        <p:cTn id="118" dur="500"/>
                                        <p:tgtEl>
                                          <p:spTgt spid="41"/>
                                        </p:tgtEl>
                                      </p:cBhvr>
                                    </p:animEffect>
                                  </p:childTnLst>
                                </p:cTn>
                              </p:par>
                            </p:childTnLst>
                          </p:cTn>
                        </p:par>
                        <p:par>
                          <p:cTn id="119" fill="hold">
                            <p:stCondLst>
                              <p:cond delay="4250"/>
                            </p:stCondLst>
                            <p:childTnLst>
                              <p:par>
                                <p:cTn id="120" presetID="1" presetClass="entr" presetSubtype="0" fill="hold" grpId="0" nodeType="afterEffect">
                                  <p:stCondLst>
                                    <p:cond delay="750"/>
                                  </p:stCondLst>
                                  <p:childTnLst>
                                    <p:set>
                                      <p:cBhvr>
                                        <p:cTn id="121" dur="1" fill="hold">
                                          <p:stCondLst>
                                            <p:cond delay="0"/>
                                          </p:stCondLst>
                                        </p:cTn>
                                        <p:tgtEl>
                                          <p:spTgt spid="46"/>
                                        </p:tgtEl>
                                        <p:attrNameLst>
                                          <p:attrName>style.visibility</p:attrName>
                                        </p:attrNameLst>
                                      </p:cBhvr>
                                      <p:to>
                                        <p:strVal val="visible"/>
                                      </p:to>
                                    </p:set>
                                  </p:childTnLst>
                                </p:cTn>
                              </p:par>
                            </p:childTnLst>
                          </p:cTn>
                        </p:par>
                        <p:par>
                          <p:cTn id="122" fill="hold">
                            <p:stCondLst>
                              <p:cond delay="5000"/>
                            </p:stCondLst>
                            <p:childTnLst>
                              <p:par>
                                <p:cTn id="123" presetID="10" presetClass="entr" presetSubtype="0" fill="hold" nodeType="after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fade">
                                      <p:cBhvr>
                                        <p:cTn id="125" dur="500"/>
                                        <p:tgtEl>
                                          <p:spTgt spid="47"/>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7" grpId="0" animBg="1"/>
      <p:bldP spid="44" grpId="0" animBg="1"/>
      <p:bldP spid="45" grpId="0" animBg="1"/>
      <p:bldP spid="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a:off x="2302525" y="4729825"/>
            <a:ext cx="6414620" cy="0"/>
          </a:xfrm>
          <a:prstGeom prst="line">
            <a:avLst/>
          </a:prstGeom>
          <a:ln w="22225">
            <a:prstDash val="soli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4294967295"/>
          </p:nvPr>
        </p:nvSpPr>
        <p:spPr>
          <a:xfrm>
            <a:off x="12400617" y="6588101"/>
            <a:ext cx="381661" cy="182880"/>
          </a:xfrm>
          <a:prstGeom prst="rect">
            <a:avLst/>
          </a:prstGeom>
        </p:spPr>
        <p:txBody>
          <a:bodyPr/>
          <a:lstStyle/>
          <a:p>
            <a:fld id="{C51EAA63-D034-42AE-91FA-B13B9518C7BE}" type="slidenum">
              <a:rPr lang="en-US" smtClean="0"/>
              <a:pPr/>
              <a:t>27</a:t>
            </a:fld>
            <a:endParaRPr lang="en-US" dirty="0"/>
          </a:p>
        </p:txBody>
      </p:sp>
      <p:sp>
        <p:nvSpPr>
          <p:cNvPr id="3" name="Text Placeholder 2"/>
          <p:cNvSpPr>
            <a:spLocks noGrp="1"/>
          </p:cNvSpPr>
          <p:nvPr>
            <p:ph type="body" sz="quarter" idx="13"/>
          </p:nvPr>
        </p:nvSpPr>
        <p:spPr/>
        <p:txBody>
          <a:bodyPr/>
          <a:lstStyle/>
          <a:p>
            <a:r>
              <a:rPr lang="en-US" dirty="0"/>
              <a:t>SYS Schema (earlier known as P_S Helper)</a:t>
            </a:r>
          </a:p>
        </p:txBody>
      </p:sp>
      <p:sp>
        <p:nvSpPr>
          <p:cNvPr id="4" name="Title 3"/>
          <p:cNvSpPr>
            <a:spLocks noGrp="1"/>
          </p:cNvSpPr>
          <p:nvPr>
            <p:ph type="title"/>
          </p:nvPr>
        </p:nvSpPr>
        <p:spPr/>
        <p:txBody>
          <a:bodyPr/>
          <a:lstStyle/>
          <a:p>
            <a:r>
              <a:rPr lang="en-US" dirty="0"/>
              <a:t>What’s new in MySQL 5.7</a:t>
            </a:r>
          </a:p>
        </p:txBody>
      </p:sp>
      <p:sp>
        <p:nvSpPr>
          <p:cNvPr id="5" name="Flowchart: Multidocument 4"/>
          <p:cNvSpPr/>
          <p:nvPr/>
        </p:nvSpPr>
        <p:spPr>
          <a:xfrm>
            <a:off x="2212427" y="5130976"/>
            <a:ext cx="3983420" cy="1121763"/>
          </a:xfrm>
          <a:prstGeom prst="flowChartMultidocument">
            <a:avLst/>
          </a:prstGeom>
          <a:solidFill>
            <a:schemeClr val="tx1">
              <a:lumMod val="20000"/>
              <a:lumOff val="80000"/>
            </a:schemeClr>
          </a:solidFill>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90000"/>
              </a:lnSpc>
            </a:pPr>
            <a:r>
              <a:rPr lang="en-US" sz="2400" b="1" dirty="0" smtClean="0">
                <a:ln/>
                <a:solidFill>
                  <a:schemeClr val="accent3"/>
                </a:solidFill>
              </a:rPr>
              <a:t>Performance Schema tables</a:t>
            </a:r>
            <a:endParaRPr lang="en-US" sz="2400" b="1" dirty="0">
              <a:ln/>
              <a:solidFill>
                <a:schemeClr val="accent3"/>
              </a:solidFill>
            </a:endParaRPr>
          </a:p>
        </p:txBody>
      </p:sp>
      <p:sp>
        <p:nvSpPr>
          <p:cNvPr id="6" name="Rectangle 5"/>
          <p:cNvSpPr/>
          <p:nvPr/>
        </p:nvSpPr>
        <p:spPr>
          <a:xfrm>
            <a:off x="3835443" y="3449465"/>
            <a:ext cx="6306207" cy="1124607"/>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7" name="Rounded Rectangle 6"/>
          <p:cNvSpPr/>
          <p:nvPr/>
        </p:nvSpPr>
        <p:spPr>
          <a:xfrm>
            <a:off x="4736499" y="3935192"/>
            <a:ext cx="1376855" cy="526340"/>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b="1" dirty="0"/>
              <a:t>P</a:t>
            </a:r>
            <a:r>
              <a:rPr lang="en-US" b="1" dirty="0" smtClean="0"/>
              <a:t>rocedures</a:t>
            </a:r>
            <a:endParaRPr lang="en-US" b="1" dirty="0"/>
          </a:p>
        </p:txBody>
      </p:sp>
      <p:sp>
        <p:nvSpPr>
          <p:cNvPr id="8" name="Rounded Rectangle 7"/>
          <p:cNvSpPr/>
          <p:nvPr/>
        </p:nvSpPr>
        <p:spPr>
          <a:xfrm>
            <a:off x="6374525" y="3935192"/>
            <a:ext cx="1376855" cy="526340"/>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b="1" dirty="0" smtClean="0"/>
              <a:t>Functions</a:t>
            </a:r>
            <a:endParaRPr lang="en-US" b="1" dirty="0"/>
          </a:p>
        </p:txBody>
      </p:sp>
      <p:sp>
        <p:nvSpPr>
          <p:cNvPr id="9" name="Rounded Rectangle 8"/>
          <p:cNvSpPr/>
          <p:nvPr/>
        </p:nvSpPr>
        <p:spPr>
          <a:xfrm>
            <a:off x="8012551" y="3935192"/>
            <a:ext cx="1376855" cy="526340"/>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b="1" dirty="0" smtClean="0"/>
              <a:t>Views</a:t>
            </a:r>
            <a:endParaRPr lang="en-US" b="1" dirty="0"/>
          </a:p>
        </p:txBody>
      </p:sp>
      <p:sp>
        <p:nvSpPr>
          <p:cNvPr id="10" name="Flowchart: Multidocument 9"/>
          <p:cNvSpPr/>
          <p:nvPr/>
        </p:nvSpPr>
        <p:spPr>
          <a:xfrm>
            <a:off x="7751380" y="5141734"/>
            <a:ext cx="3983420" cy="1121763"/>
          </a:xfrm>
          <a:prstGeom prst="flowChartMultidocument">
            <a:avLst/>
          </a:prstGeom>
          <a:solidFill>
            <a:schemeClr val="tx1">
              <a:lumMod val="20000"/>
              <a:lumOff val="80000"/>
            </a:schemeClr>
          </a:solidFill>
          <a:ln/>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90000"/>
              </a:lnSpc>
            </a:pPr>
            <a:r>
              <a:rPr lang="en-US" sz="2400" b="1" dirty="0" smtClean="0">
                <a:ln/>
                <a:solidFill>
                  <a:schemeClr val="accent3"/>
                </a:solidFill>
              </a:rPr>
              <a:t>Information Schema tables</a:t>
            </a:r>
            <a:endParaRPr lang="en-US" sz="2400" b="1" dirty="0">
              <a:ln/>
              <a:solidFill>
                <a:schemeClr val="accent3"/>
              </a:solidFill>
            </a:endParaRPr>
          </a:p>
        </p:txBody>
      </p:sp>
      <p:sp>
        <p:nvSpPr>
          <p:cNvPr id="11" name="Right Arrow 10"/>
          <p:cNvSpPr/>
          <p:nvPr/>
        </p:nvSpPr>
        <p:spPr>
          <a:xfrm rot="18491860">
            <a:off x="5224408" y="4683896"/>
            <a:ext cx="599090" cy="365848"/>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ight Arrow 11"/>
          <p:cNvSpPr/>
          <p:nvPr/>
        </p:nvSpPr>
        <p:spPr>
          <a:xfrm rot="14033173">
            <a:off x="8093276" y="4695073"/>
            <a:ext cx="599090" cy="365848"/>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4" name="Flowchart: Multidocument 13"/>
          <p:cNvSpPr/>
          <p:nvPr/>
        </p:nvSpPr>
        <p:spPr>
          <a:xfrm>
            <a:off x="5241045" y="1795381"/>
            <a:ext cx="3797450" cy="1031826"/>
          </a:xfrm>
          <a:prstGeom prst="flowChartMultidocument">
            <a:avLst/>
          </a:prstGeom>
          <a:solidFill>
            <a:schemeClr val="accent3">
              <a:lumMod val="20000"/>
              <a:lumOff val="80000"/>
            </a:schemeClr>
          </a:solidFill>
          <a:ln/>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90000"/>
              </a:lnSpc>
            </a:pPr>
            <a:r>
              <a:rPr lang="en-US" sz="2400" b="1" dirty="0" smtClean="0">
                <a:ln/>
                <a:solidFill>
                  <a:schemeClr val="accent3"/>
                </a:solidFill>
              </a:rPr>
              <a:t>Formatted Statistics</a:t>
            </a:r>
            <a:endParaRPr lang="en-US" sz="2400" b="1" dirty="0">
              <a:ln/>
              <a:solidFill>
                <a:schemeClr val="accent3"/>
              </a:solidFill>
            </a:endParaRPr>
          </a:p>
        </p:txBody>
      </p:sp>
      <p:sp>
        <p:nvSpPr>
          <p:cNvPr id="15" name="Right Arrow 14"/>
          <p:cNvSpPr/>
          <p:nvPr/>
        </p:nvSpPr>
        <p:spPr>
          <a:xfrm rot="16200000">
            <a:off x="6689002" y="2881398"/>
            <a:ext cx="599090" cy="365848"/>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6" name="Rectangle 15"/>
          <p:cNvSpPr/>
          <p:nvPr/>
        </p:nvSpPr>
        <p:spPr>
          <a:xfrm>
            <a:off x="5878730" y="3576261"/>
            <a:ext cx="2426839" cy="258183"/>
          </a:xfrm>
          <a:prstGeom prst="rect">
            <a:avLst/>
          </a:prstGeom>
          <a:solidFill>
            <a:schemeClr val="bg2"/>
          </a:solidFill>
          <a:ln w="3175">
            <a:solidFill>
              <a:schemeClr val="bg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90000"/>
              </a:lnSpc>
            </a:pPr>
            <a:r>
              <a:rPr lang="en-US" sz="2400" b="1" dirty="0" smtClean="0">
                <a:ln/>
                <a:solidFill>
                  <a:schemeClr val="accent3"/>
                </a:solidFill>
              </a:rPr>
              <a:t>SYS SCHEMA</a:t>
            </a:r>
            <a:endParaRPr lang="en-US" sz="2400" b="1" dirty="0">
              <a:ln/>
              <a:solidFill>
                <a:schemeClr val="accent3"/>
              </a:solidFill>
            </a:endParaRPr>
          </a:p>
        </p:txBody>
      </p:sp>
      <p:sp>
        <p:nvSpPr>
          <p:cNvPr id="18" name="Freeform 3"/>
          <p:cNvSpPr>
            <a:spLocks noChangeArrowheads="1"/>
          </p:cNvSpPr>
          <p:nvPr/>
        </p:nvSpPr>
        <p:spPr bwMode="auto">
          <a:xfrm rot="20866214">
            <a:off x="304176" y="2132321"/>
            <a:ext cx="3351535" cy="1590019"/>
          </a:xfrm>
          <a:custGeom>
            <a:avLst/>
            <a:gdLst>
              <a:gd name="T0" fmla="*/ 1930 w 21600"/>
              <a:gd name="T1" fmla="*/ 7160 h 21600"/>
              <a:gd name="T2" fmla="*/ 5270 w 21600"/>
              <a:gd name="T3" fmla="*/ 1970 h 21600"/>
              <a:gd name="T4" fmla="*/ 6970 w 21600"/>
              <a:gd name="T5" fmla="*/ 2600 h 21600"/>
              <a:gd name="T6" fmla="*/ 9340 w 21600"/>
              <a:gd name="T7" fmla="*/ 650 h 21600"/>
              <a:gd name="T8" fmla="*/ 11210 w 21600"/>
              <a:gd name="T9" fmla="*/ 1700 h 21600"/>
              <a:gd name="T10" fmla="*/ 13150 w 21600"/>
              <a:gd name="T11" fmla="*/ 0 h 21600"/>
              <a:gd name="T12" fmla="*/ 14870 w 21600"/>
              <a:gd name="T13" fmla="*/ 1160 h 21600"/>
              <a:gd name="T14" fmla="*/ 16740 w 21600"/>
              <a:gd name="T15" fmla="*/ 0 h 21600"/>
              <a:gd name="T16" fmla="*/ 19110 w 21600"/>
              <a:gd name="T17" fmla="*/ 2710 h 21600"/>
              <a:gd name="T18" fmla="*/ 21060 w 21600"/>
              <a:gd name="T19" fmla="*/ 6220 h 21600"/>
              <a:gd name="T20" fmla="*/ 20830 w 21600"/>
              <a:gd name="T21" fmla="*/ 7660 h 21600"/>
              <a:gd name="T22" fmla="*/ 21600 w 21600"/>
              <a:gd name="T23" fmla="*/ 10460 h 21600"/>
              <a:gd name="T24" fmla="*/ 18650 w 21600"/>
              <a:gd name="T25" fmla="*/ 15010 h 21600"/>
              <a:gd name="T26" fmla="*/ 15770 w 21600"/>
              <a:gd name="T27" fmla="*/ 18920 h 21600"/>
              <a:gd name="T28" fmla="*/ 14240 w 21600"/>
              <a:gd name="T29" fmla="*/ 18310 h 21600"/>
              <a:gd name="T30" fmla="*/ 11000 w 21600"/>
              <a:gd name="T31" fmla="*/ 21600 h 21600"/>
              <a:gd name="T32" fmla="*/ 8210 w 21600"/>
              <a:gd name="T33" fmla="*/ 19510 h 21600"/>
              <a:gd name="T34" fmla="*/ 6240 w 21600"/>
              <a:gd name="T35" fmla="*/ 20290 h 21600"/>
              <a:gd name="T36" fmla="*/ 2900 w 21600"/>
              <a:gd name="T37" fmla="*/ 17640 h 21600"/>
              <a:gd name="T38" fmla="*/ 480 w 21600"/>
              <a:gd name="T39" fmla="*/ 14660 h 21600"/>
              <a:gd name="T40" fmla="*/ 1070 w 21600"/>
              <a:gd name="T41" fmla="*/ 12640 h 21600"/>
              <a:gd name="T42" fmla="*/ 0 w 21600"/>
              <a:gd name="T43" fmla="*/ 10120 h 21600"/>
              <a:gd name="T44" fmla="*/ 1930 w 21600"/>
              <a:gd name="T45" fmla="*/ 7160 h 21600"/>
              <a:gd name="T46" fmla="*/ 1930 w 21600"/>
              <a:gd name="T47" fmla="*/ 7160 h 21600"/>
              <a:gd name="T48" fmla="*/ 2090 w 21600"/>
              <a:gd name="T49" fmla="*/ 7920 h 21600"/>
              <a:gd name="T50" fmla="*/ 6970 w 21600"/>
              <a:gd name="T51" fmla="*/ 2600 h 21600"/>
              <a:gd name="T52" fmla="*/ 7670 w 21600"/>
              <a:gd name="T53" fmla="*/ 3310 h 21600"/>
              <a:gd name="T54" fmla="*/ 11210 w 21600"/>
              <a:gd name="T55" fmla="*/ 1700 h 21600"/>
              <a:gd name="T56" fmla="*/ 11030 w 21600"/>
              <a:gd name="T57" fmla="*/ 2400 h 21600"/>
              <a:gd name="T58" fmla="*/ 14870 w 21600"/>
              <a:gd name="T59" fmla="*/ 1160 h 21600"/>
              <a:gd name="T60" fmla="*/ 14540 w 21600"/>
              <a:gd name="T61" fmla="*/ 2010 h 21600"/>
              <a:gd name="T62" fmla="*/ 19110 w 21600"/>
              <a:gd name="T63" fmla="*/ 2710 h 21600"/>
              <a:gd name="T64" fmla="*/ 19190 w 21600"/>
              <a:gd name="T65" fmla="*/ 3380 h 21600"/>
              <a:gd name="T66" fmla="*/ 20830 w 21600"/>
              <a:gd name="T67" fmla="*/ 7660 h 21600"/>
              <a:gd name="T68" fmla="*/ 20110 w 21600"/>
              <a:gd name="T69" fmla="*/ 8990 h 21600"/>
              <a:gd name="T70" fmla="*/ 18660 w 21600"/>
              <a:gd name="T71" fmla="*/ 15010 h 21600"/>
              <a:gd name="T72" fmla="*/ 17000 w 21600"/>
              <a:gd name="T73" fmla="*/ 11450 h 21600"/>
              <a:gd name="T74" fmla="*/ 14240 w 21600"/>
              <a:gd name="T75" fmla="*/ 18310 h 21600"/>
              <a:gd name="T76" fmla="*/ 14370 w 21600"/>
              <a:gd name="T77" fmla="*/ 17360 h 21600"/>
              <a:gd name="T78" fmla="*/ 8220 w 21600"/>
              <a:gd name="T79" fmla="*/ 19510 h 21600"/>
              <a:gd name="T80" fmla="*/ 7860 w 21600"/>
              <a:gd name="T81" fmla="*/ 18640 h 21600"/>
              <a:gd name="T82" fmla="*/ 2900 w 21600"/>
              <a:gd name="T83" fmla="*/ 17640 h 21600"/>
              <a:gd name="T84" fmla="*/ 3460 w 21600"/>
              <a:gd name="T85" fmla="*/ 17450 h 21600"/>
              <a:gd name="T86" fmla="*/ 1070 w 21600"/>
              <a:gd name="T87" fmla="*/ 12640 h 21600"/>
              <a:gd name="T88" fmla="*/ 2330 w 21600"/>
              <a:gd name="T89" fmla="*/ 13040 h 21600"/>
              <a:gd name="T90" fmla="*/ 3000 w 21600"/>
              <a:gd name="T91" fmla="*/ 3320 h 21600"/>
              <a:gd name="T92" fmla="*/ 17110 w 21600"/>
              <a:gd name="T93" fmla="*/ 1733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T90" t="T91" r="T92" b="T93"/>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path>
              <a:path w="21600" h="21600" fill="none">
                <a:moveTo>
                  <a:pt x="1930" y="7160"/>
                </a:moveTo>
                <a:cubicBezTo>
                  <a:pt x="1950" y="7410"/>
                  <a:pt x="2040" y="7690"/>
                  <a:pt x="2090" y="7920"/>
                </a:cubicBezTo>
              </a:path>
              <a:path w="21600" h="21600" fill="none">
                <a:moveTo>
                  <a:pt x="6970" y="2600"/>
                </a:moveTo>
                <a:cubicBezTo>
                  <a:pt x="7200" y="2790"/>
                  <a:pt x="7480" y="3050"/>
                  <a:pt x="7670" y="3310"/>
                </a:cubicBezTo>
              </a:path>
              <a:path w="21600" h="21600" fill="none">
                <a:moveTo>
                  <a:pt x="11210" y="1700"/>
                </a:moveTo>
                <a:cubicBezTo>
                  <a:pt x="11130" y="1910"/>
                  <a:pt x="11080" y="2160"/>
                  <a:pt x="11030" y="2400"/>
                </a:cubicBezTo>
              </a:path>
              <a:path w="21600" h="21600" fill="none">
                <a:moveTo>
                  <a:pt x="14870" y="1160"/>
                </a:moveTo>
                <a:cubicBezTo>
                  <a:pt x="14720" y="1400"/>
                  <a:pt x="14640" y="1720"/>
                  <a:pt x="14540" y="2010"/>
                </a:cubicBezTo>
              </a:path>
              <a:path w="21600" h="21600" fill="none">
                <a:moveTo>
                  <a:pt x="19110" y="2710"/>
                </a:moveTo>
                <a:cubicBezTo>
                  <a:pt x="19130" y="2890"/>
                  <a:pt x="19230" y="3290"/>
                  <a:pt x="19190" y="3380"/>
                </a:cubicBezTo>
              </a:path>
              <a:path w="21600" h="21600" fill="none">
                <a:moveTo>
                  <a:pt x="20830" y="7660"/>
                </a:moveTo>
                <a:cubicBezTo>
                  <a:pt x="20660" y="8170"/>
                  <a:pt x="20430" y="8620"/>
                  <a:pt x="20110" y="8990"/>
                </a:cubicBezTo>
              </a:path>
              <a:path w="21600" h="21600" fill="none">
                <a:moveTo>
                  <a:pt x="18660" y="15010"/>
                </a:moveTo>
                <a:cubicBezTo>
                  <a:pt x="18740" y="14200"/>
                  <a:pt x="18280" y="12200"/>
                  <a:pt x="17000" y="11450"/>
                </a:cubicBezTo>
              </a:path>
              <a:path w="21600" h="21600" fill="none">
                <a:moveTo>
                  <a:pt x="14240" y="18310"/>
                </a:moveTo>
                <a:cubicBezTo>
                  <a:pt x="14320" y="17980"/>
                  <a:pt x="14350" y="17680"/>
                  <a:pt x="14370" y="17360"/>
                </a:cubicBezTo>
              </a:path>
              <a:path w="21600" h="21600" fill="none">
                <a:moveTo>
                  <a:pt x="8220" y="19510"/>
                </a:moveTo>
                <a:cubicBezTo>
                  <a:pt x="8060" y="19250"/>
                  <a:pt x="7960" y="18950"/>
                  <a:pt x="7860" y="18640"/>
                </a:cubicBezTo>
              </a:path>
              <a:path w="21600" h="21600" fill="none">
                <a:moveTo>
                  <a:pt x="2900" y="17640"/>
                </a:moveTo>
                <a:cubicBezTo>
                  <a:pt x="3090" y="17600"/>
                  <a:pt x="3280" y="17540"/>
                  <a:pt x="3460" y="17450"/>
                </a:cubicBezTo>
              </a:path>
              <a:path w="21600" h="21600" fill="none">
                <a:moveTo>
                  <a:pt x="1070" y="12640"/>
                </a:moveTo>
                <a:cubicBezTo>
                  <a:pt x="1400" y="12900"/>
                  <a:pt x="1780" y="13130"/>
                  <a:pt x="2330" y="13040"/>
                </a:cubicBezTo>
              </a:path>
            </a:pathLst>
          </a:custGeom>
          <a:solidFill>
            <a:srgbClr val="0070C0"/>
          </a:solidFill>
          <a:ln w="9360" cap="flat">
            <a:solidFill>
              <a:srgbClr val="3465A4"/>
            </a:solidFill>
            <a:round/>
            <a:headEnd/>
            <a:tailEnd/>
          </a:ln>
          <a:effectLs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defRPr>
            </a:lvl9pPr>
          </a:lstStyle>
          <a:p>
            <a:pPr algn="ctr"/>
            <a:r>
              <a:rPr lang="en-IN" dirty="0" smtClean="0">
                <a:solidFill>
                  <a:schemeClr val="bg1"/>
                </a:solidFill>
              </a:rPr>
              <a:t>Many of common</a:t>
            </a:r>
            <a:br>
              <a:rPr lang="en-IN" dirty="0" smtClean="0">
                <a:solidFill>
                  <a:schemeClr val="bg1"/>
                </a:solidFill>
              </a:rPr>
            </a:br>
            <a:r>
              <a:rPr lang="en-IN" dirty="0" smtClean="0">
                <a:solidFill>
                  <a:schemeClr val="bg1"/>
                </a:solidFill>
              </a:rPr>
              <a:t>day to day use cases </a:t>
            </a:r>
            <a:br>
              <a:rPr lang="en-IN" dirty="0" smtClean="0">
                <a:solidFill>
                  <a:schemeClr val="bg1"/>
                </a:solidFill>
              </a:rPr>
            </a:br>
            <a:r>
              <a:rPr lang="en-IN" dirty="0" smtClean="0">
                <a:solidFill>
                  <a:schemeClr val="bg1"/>
                </a:solidFill>
              </a:rPr>
              <a:t>for DBAs debugging</a:t>
            </a:r>
          </a:p>
          <a:p>
            <a:pPr algn="ctr"/>
            <a:r>
              <a:rPr lang="en-IN" dirty="0" smtClean="0">
                <a:solidFill>
                  <a:schemeClr val="bg1"/>
                </a:solidFill>
              </a:rPr>
              <a:t>And tuning</a:t>
            </a:r>
            <a:endParaRPr lang="en-IN" dirty="0"/>
          </a:p>
        </p:txBody>
      </p:sp>
      <p:cxnSp>
        <p:nvCxnSpPr>
          <p:cNvPr id="28" name="Straight Connector 27"/>
          <p:cNvCxnSpPr/>
          <p:nvPr/>
        </p:nvCxnSpPr>
        <p:spPr>
          <a:xfrm flipH="1" flipV="1">
            <a:off x="2302525" y="3705352"/>
            <a:ext cx="2279" cy="1024473"/>
          </a:xfrm>
          <a:prstGeom prst="line">
            <a:avLst/>
          </a:prstGeom>
          <a:ln w="22225">
            <a:prstDash val="soli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717145" y="4473257"/>
            <a:ext cx="0" cy="256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62952" y="4445787"/>
            <a:ext cx="0" cy="256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241045" y="4461532"/>
            <a:ext cx="0" cy="256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83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par>
                          <p:cTn id="27" fill="hold">
                            <p:stCondLst>
                              <p:cond delay="500"/>
                            </p:stCondLst>
                            <p:childTnLst>
                              <p:par>
                                <p:cTn id="28" presetID="2" presetClass="entr" presetSubtype="4" fill="hold" nodeType="afterEffect">
                                  <p:stCondLst>
                                    <p:cond delay="50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 presetClass="entr" presetSubtype="4" fill="hold" nodeType="afterEffect">
                                  <p:stCondLst>
                                    <p:cond delay="50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nodeType="afterEffect">
                                  <p:stCondLst>
                                    <p:cond delay="50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fill="hold"/>
                                        <p:tgtEl>
                                          <p:spTgt spid="41"/>
                                        </p:tgtEl>
                                        <p:attrNameLst>
                                          <p:attrName>ppt_x</p:attrName>
                                        </p:attrNameLst>
                                      </p:cBhvr>
                                      <p:tavLst>
                                        <p:tav tm="0">
                                          <p:val>
                                            <p:strVal val="#ppt_x"/>
                                          </p:val>
                                        </p:tav>
                                        <p:tav tm="100000">
                                          <p:val>
                                            <p:strVal val="#ppt_x"/>
                                          </p:val>
                                        </p:tav>
                                      </p:tavLst>
                                    </p:anim>
                                    <p:anim calcmode="lin" valueType="num">
                                      <p:cBhvr additive="base">
                                        <p:cTn id="41" dur="500" fill="hold"/>
                                        <p:tgtEl>
                                          <p:spTgt spid="41"/>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2" presetClass="entr" presetSubtype="4" fill="hold" nodeType="afterEffect">
                                  <p:stCondLst>
                                    <p:cond delay="50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500"/>
                                  </p:stCondLst>
                                  <p:childTnLst>
                                    <p:set>
                                      <p:cBhvr>
                                        <p:cTn id="49" dur="1" fill="hold">
                                          <p:stCondLst>
                                            <p:cond delay="0"/>
                                          </p:stCondLst>
                                        </p:cTn>
                                        <p:tgtEl>
                                          <p:spTgt spid="37"/>
                                        </p:tgtEl>
                                        <p:attrNameLst>
                                          <p:attrName>style.visibility</p:attrName>
                                        </p:attrNameLst>
                                      </p:cBhvr>
                                      <p:to>
                                        <p:strVal val="visible"/>
                                      </p:to>
                                    </p:set>
                                    <p:anim calcmode="lin" valueType="num">
                                      <p:cBhvr additive="base">
                                        <p:cTn id="50" dur="500" fill="hold"/>
                                        <p:tgtEl>
                                          <p:spTgt spid="37"/>
                                        </p:tgtEl>
                                        <p:attrNameLst>
                                          <p:attrName>ppt_x</p:attrName>
                                        </p:attrNameLst>
                                      </p:cBhvr>
                                      <p:tavLst>
                                        <p:tav tm="0">
                                          <p:val>
                                            <p:strVal val="#ppt_x"/>
                                          </p:val>
                                        </p:tav>
                                        <p:tav tm="100000">
                                          <p:val>
                                            <p:strVal val="#ppt_x"/>
                                          </p:val>
                                        </p:tav>
                                      </p:tavLst>
                                    </p:anim>
                                    <p:anim calcmode="lin" valueType="num">
                                      <p:cBhvr additive="base">
                                        <p:cTn id="5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500"/>
                            </p:stCondLst>
                            <p:childTnLst>
                              <p:par>
                                <p:cTn id="61" presetID="10" presetClass="entr" presetSubtype="0" fill="hold" grpId="0" nodeType="afterEffect">
                                  <p:stCondLst>
                                    <p:cond delay="5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par>
                          <p:cTn id="72" fill="hold">
                            <p:stCondLst>
                              <p:cond delay="500"/>
                            </p:stCondLst>
                            <p:childTnLst>
                              <p:par>
                                <p:cTn id="73" presetID="10" presetClass="entr" presetSubtype="0" fill="hold" grpId="0" nodeType="afterEffect">
                                  <p:stCondLst>
                                    <p:cond delay="50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7672" y="2466975"/>
            <a:ext cx="9601200" cy="1470025"/>
          </a:xfrm>
        </p:spPr>
        <p:txBody>
          <a:bodyPr/>
          <a:lstStyle/>
          <a:p>
            <a:r>
              <a:rPr lang="en-US" dirty="0" smtClean="0"/>
              <a:t>Thank You!</a:t>
            </a:r>
            <a:br>
              <a:rPr lang="en-US" dirty="0" smtClean="0"/>
            </a:br>
            <a:r>
              <a:rPr lang="en-US" dirty="0" smtClean="0"/>
              <a:t/>
            </a:r>
            <a:br>
              <a:rPr lang="en-US" dirty="0" smtClean="0"/>
            </a:br>
            <a:r>
              <a:rPr lang="en-US" dirty="0" smtClean="0"/>
              <a:t>Q&amp;A ?</a:t>
            </a:r>
            <a:endParaRPr lang="en-US" dirty="0"/>
          </a:p>
        </p:txBody>
      </p:sp>
      <p:sp>
        <p:nvSpPr>
          <p:cNvPr id="7" name="TextBox 6"/>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2014</a:t>
            </a:r>
            <a:r>
              <a:rPr lang="en-US" sz="850" dirty="0" smtClean="0">
                <a:solidFill>
                  <a:schemeClr val="tx1"/>
                </a:solidFill>
              </a:rPr>
              <a:t>,</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8" name="Picture 7" descr="Oracle logo in white on red staging backgroun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9" name="Picture 8"/>
          <p:cNvPicPr>
            <a:picLocks noChangeAspect="1"/>
          </p:cNvPicPr>
          <p:nvPr/>
        </p:nvPicPr>
        <p:blipFill>
          <a:blip r:embed="rId5"/>
          <a:stretch>
            <a:fillRect/>
          </a:stretch>
        </p:blipFill>
        <p:spPr>
          <a:xfrm>
            <a:off x="10873681" y="5886037"/>
            <a:ext cx="1315144" cy="971963"/>
          </a:xfrm>
          <a:prstGeom prst="rect">
            <a:avLst/>
          </a:prstGeom>
        </p:spPr>
      </p:pic>
    </p:spTree>
    <p:extLst>
      <p:ext uri="{BB962C8B-B14F-4D97-AF65-F5344CB8AC3E}">
        <p14:creationId xmlns:p14="http://schemas.microsoft.com/office/powerpoint/2010/main" val="164255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Agenda</a:t>
            </a:r>
            <a:endParaRPr lang="en-US" dirty="0"/>
          </a:p>
        </p:txBody>
      </p:sp>
      <p:sp>
        <p:nvSpPr>
          <p:cNvPr id="3" name="Content Placeholder 2"/>
          <p:cNvSpPr>
            <a:spLocks noGrp="1"/>
          </p:cNvSpPr>
          <p:nvPr>
            <p:ph idx="13"/>
          </p:nvPr>
        </p:nvSpPr>
        <p:spPr/>
        <p:txBody>
          <a:bodyPr/>
          <a:lstStyle/>
          <a:p>
            <a:r>
              <a:rPr lang="en-US" dirty="0" smtClean="0"/>
              <a:t>Need and Design</a:t>
            </a:r>
          </a:p>
          <a:p>
            <a:r>
              <a:rPr lang="en-US" dirty="0" smtClean="0"/>
              <a:t>Instruments and instrumentation</a:t>
            </a:r>
          </a:p>
          <a:p>
            <a:r>
              <a:rPr lang="en-US" dirty="0"/>
              <a:t>Statistics </a:t>
            </a:r>
            <a:r>
              <a:rPr lang="en-US" dirty="0" smtClean="0"/>
              <a:t>tables</a:t>
            </a:r>
          </a:p>
          <a:p>
            <a:r>
              <a:rPr lang="en-US" dirty="0" smtClean="0"/>
              <a:t>Use cases</a:t>
            </a:r>
          </a:p>
          <a:p>
            <a:r>
              <a:rPr lang="en-US" dirty="0" smtClean="0"/>
              <a:t>What’s new in MySQL 5.7</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2</a:t>
            </a:r>
          </a:p>
        </p:txBody>
      </p:sp>
      <p:sp>
        <p:nvSpPr>
          <p:cNvPr id="17" name="Pentagon 16"/>
          <p:cNvSpPr/>
          <p:nvPr/>
        </p:nvSpPr>
        <p:spPr>
          <a:xfrm>
            <a:off x="2186329" y="337375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3</a:t>
            </a:r>
          </a:p>
        </p:txBody>
      </p:sp>
      <p:sp>
        <p:nvSpPr>
          <p:cNvPr id="18" name="Pentagon 17"/>
          <p:cNvSpPr/>
          <p:nvPr/>
        </p:nvSpPr>
        <p:spPr>
          <a:xfrm>
            <a:off x="2186329" y="4070031"/>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4</a:t>
            </a:r>
          </a:p>
        </p:txBody>
      </p:sp>
      <p:sp>
        <p:nvSpPr>
          <p:cNvPr id="19" name="Pentagon 18"/>
          <p:cNvSpPr/>
          <p:nvPr/>
        </p:nvSpPr>
        <p:spPr>
          <a:xfrm>
            <a:off x="2186329" y="476631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5</a:t>
            </a:r>
          </a:p>
        </p:txBody>
      </p:sp>
      <p:sp>
        <p:nvSpPr>
          <p:cNvPr id="4" name="Slide Number Placeholder 3"/>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12899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Agenda</a:t>
            </a:r>
            <a:endParaRPr lang="en-US" dirty="0"/>
          </a:p>
        </p:txBody>
      </p:sp>
      <p:sp>
        <p:nvSpPr>
          <p:cNvPr id="3" name="Content Placeholder 2"/>
          <p:cNvSpPr>
            <a:spLocks noGrp="1"/>
          </p:cNvSpPr>
          <p:nvPr>
            <p:ph idx="13"/>
          </p:nvPr>
        </p:nvSpPr>
        <p:spPr/>
        <p:txBody>
          <a:bodyPr/>
          <a:lstStyle/>
          <a:p>
            <a:r>
              <a:rPr lang="en-US" dirty="0" smtClean="0"/>
              <a:t>Need and Design</a:t>
            </a:r>
          </a:p>
          <a:p>
            <a:r>
              <a:rPr lang="en-US" dirty="0" smtClean="0">
                <a:solidFill>
                  <a:schemeClr val="tx1">
                    <a:lumMod val="40000"/>
                    <a:lumOff val="60000"/>
                  </a:schemeClr>
                </a:solidFill>
              </a:rPr>
              <a:t>Instruments and instrumentation</a:t>
            </a:r>
          </a:p>
          <a:p>
            <a:r>
              <a:rPr lang="en-US" dirty="0">
                <a:solidFill>
                  <a:schemeClr val="tx1">
                    <a:lumMod val="40000"/>
                    <a:lumOff val="60000"/>
                  </a:schemeClr>
                </a:solidFill>
              </a:rPr>
              <a:t>Statistics </a:t>
            </a:r>
            <a:r>
              <a:rPr lang="en-US" dirty="0" smtClean="0">
                <a:solidFill>
                  <a:schemeClr val="tx1">
                    <a:lumMod val="40000"/>
                    <a:lumOff val="60000"/>
                  </a:schemeClr>
                </a:solidFill>
              </a:rPr>
              <a:t>tables</a:t>
            </a:r>
          </a:p>
          <a:p>
            <a:r>
              <a:rPr lang="en-US" dirty="0" smtClean="0">
                <a:solidFill>
                  <a:schemeClr val="tx1">
                    <a:lumMod val="40000"/>
                    <a:lumOff val="60000"/>
                  </a:schemeClr>
                </a:solidFill>
              </a:rPr>
              <a:t>Use cases</a:t>
            </a:r>
          </a:p>
          <a:p>
            <a:r>
              <a:rPr lang="en-US" dirty="0" smtClean="0">
                <a:solidFill>
                  <a:schemeClr val="tx1">
                    <a:lumMod val="40000"/>
                    <a:lumOff val="60000"/>
                  </a:schemeClr>
                </a:solidFill>
              </a:rPr>
              <a:t>What’s new in MySQL 5.7</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2</a:t>
            </a:r>
          </a:p>
        </p:txBody>
      </p:sp>
      <p:sp>
        <p:nvSpPr>
          <p:cNvPr id="17" name="Pentagon 16"/>
          <p:cNvSpPr/>
          <p:nvPr/>
        </p:nvSpPr>
        <p:spPr>
          <a:xfrm>
            <a:off x="2186329" y="337375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3</a:t>
            </a:r>
          </a:p>
        </p:txBody>
      </p:sp>
      <p:sp>
        <p:nvSpPr>
          <p:cNvPr id="18" name="Pentagon 17"/>
          <p:cNvSpPr/>
          <p:nvPr/>
        </p:nvSpPr>
        <p:spPr>
          <a:xfrm>
            <a:off x="2186329" y="4070031"/>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4</a:t>
            </a:r>
          </a:p>
        </p:txBody>
      </p:sp>
      <p:sp>
        <p:nvSpPr>
          <p:cNvPr id="19" name="Pentagon 18"/>
          <p:cNvSpPr/>
          <p:nvPr/>
        </p:nvSpPr>
        <p:spPr>
          <a:xfrm>
            <a:off x="2186329" y="476631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5</a:t>
            </a:r>
          </a:p>
        </p:txBody>
      </p:sp>
      <p:sp>
        <p:nvSpPr>
          <p:cNvPr id="4" name="Slide Number Placeholder 3"/>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317708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8286" y="3366926"/>
            <a:ext cx="1158290" cy="1158290"/>
          </a:xfrm>
          <a:prstGeom prst="rect">
            <a:avLst/>
          </a:prstGeom>
        </p:spPr>
      </p:pic>
      <p:sp>
        <p:nvSpPr>
          <p:cNvPr id="2" name="Title 1"/>
          <p:cNvSpPr>
            <a:spLocks noGrp="1"/>
          </p:cNvSpPr>
          <p:nvPr>
            <p:ph type="title"/>
          </p:nvPr>
        </p:nvSpPr>
        <p:spPr>
          <a:xfrm>
            <a:off x="531812" y="406400"/>
            <a:ext cx="11125200" cy="889000"/>
          </a:xfrm>
        </p:spPr>
        <p:txBody>
          <a:bodyPr/>
          <a:lstStyle/>
          <a:p>
            <a:r>
              <a:rPr lang="en-US" dirty="0" smtClean="0"/>
              <a:t>Why Performance Schema?</a:t>
            </a:r>
            <a:endParaRPr lang="en-US" dirty="0"/>
          </a:p>
        </p:txBody>
      </p:sp>
      <p:cxnSp>
        <p:nvCxnSpPr>
          <p:cNvPr id="11" name="Straight Connector 10"/>
          <p:cNvCxnSpPr/>
          <p:nvPr/>
        </p:nvCxnSpPr>
        <p:spPr>
          <a:xfrm>
            <a:off x="4595591" y="3065910"/>
            <a:ext cx="551007" cy="373477"/>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6576" y="4014280"/>
            <a:ext cx="724051" cy="335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755916" y="4499183"/>
            <a:ext cx="321930" cy="32879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638544" y="3068459"/>
            <a:ext cx="693204" cy="557017"/>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5975826" y="3028619"/>
            <a:ext cx="3452" cy="225377"/>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14429" y="3934192"/>
            <a:ext cx="1306186" cy="293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771183" y="4554559"/>
            <a:ext cx="206213" cy="273419"/>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122131" y="3225367"/>
            <a:ext cx="1571641" cy="1634029"/>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500" b="1" dirty="0">
                <a:ln w="0"/>
                <a:solidFill>
                  <a:schemeClr val="accent1"/>
                </a:solidFill>
                <a:effectLst>
                  <a:outerShdw blurRad="38100" dist="25400" dir="5400000" algn="ctr" rotWithShape="0">
                    <a:srgbClr val="6E747A">
                      <a:alpha val="43000"/>
                    </a:srgbClr>
                  </a:outerShdw>
                </a:effectLst>
              </a:rPr>
              <a:t>?</a:t>
            </a:r>
          </a:p>
        </p:txBody>
      </p:sp>
      <p:sp>
        <p:nvSpPr>
          <p:cNvPr id="13" name="Slide Number Placeholder 12"/>
          <p:cNvSpPr>
            <a:spLocks noGrp="1"/>
          </p:cNvSpPr>
          <p:nvPr>
            <p:ph type="sldNum" sz="quarter" idx="12"/>
          </p:nvPr>
        </p:nvSpPr>
        <p:spPr/>
        <p:txBody>
          <a:bodyPr/>
          <a:lstStyle/>
          <a:p>
            <a:fld id="{C51EAA63-D034-42AE-91FA-B13B9518C7BE}" type="slidenum">
              <a:rPr lang="en-US" smtClean="0"/>
              <a:pPr/>
              <a:t>5</a:t>
            </a:fld>
            <a:endParaRPr lang="en-US" dirty="0"/>
          </a:p>
        </p:txBody>
      </p:sp>
      <p:sp>
        <p:nvSpPr>
          <p:cNvPr id="4" name="Cloud Callout 3"/>
          <p:cNvSpPr/>
          <p:nvPr/>
        </p:nvSpPr>
        <p:spPr>
          <a:xfrm>
            <a:off x="1296603" y="4848713"/>
            <a:ext cx="2232212" cy="837310"/>
          </a:xfrm>
          <a:prstGeom prst="cloudCallout">
            <a:avLst>
              <a:gd name="adj1" fmla="val 74461"/>
              <a:gd name="adj2" fmla="val 20817"/>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solidFill>
                  <a:schemeClr val="tx1"/>
                </a:solidFill>
              </a:rPr>
              <a:t>S</a:t>
            </a:r>
            <a:r>
              <a:rPr lang="en-US" sz="2400" dirty="0" smtClean="0">
                <a:solidFill>
                  <a:schemeClr val="tx1"/>
                </a:solidFill>
              </a:rPr>
              <a:t>ession stuck?</a:t>
            </a:r>
            <a:endParaRPr lang="en-US" sz="2400" dirty="0">
              <a:solidFill>
                <a:schemeClr val="tx1"/>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0810" y="5014256"/>
            <a:ext cx="1150883" cy="1150883"/>
          </a:xfrm>
          <a:prstGeom prst="rect">
            <a:avLst/>
          </a:prstGeom>
        </p:spPr>
      </p:pic>
      <p:sp>
        <p:nvSpPr>
          <p:cNvPr id="28" name="Cloud Callout 27"/>
          <p:cNvSpPr/>
          <p:nvPr/>
        </p:nvSpPr>
        <p:spPr>
          <a:xfrm>
            <a:off x="5651500" y="1158439"/>
            <a:ext cx="2282596" cy="576195"/>
          </a:xfrm>
          <a:prstGeom prst="cloudCallout">
            <a:avLst>
              <a:gd name="adj1" fmla="val -36712"/>
              <a:gd name="adj2" fmla="val 73702"/>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smtClean="0">
                <a:solidFill>
                  <a:schemeClr val="tx1"/>
                </a:solidFill>
              </a:rPr>
              <a:t>Hot table?</a:t>
            </a:r>
            <a:endParaRPr lang="en-US" sz="2400" dirty="0">
              <a:solidFill>
                <a:schemeClr val="tx1"/>
              </a:solidFill>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0995" y="1792321"/>
            <a:ext cx="1185072" cy="1185072"/>
          </a:xfrm>
          <a:prstGeom prst="rect">
            <a:avLst/>
          </a:prstGeom>
        </p:spPr>
      </p:pic>
      <p:sp>
        <p:nvSpPr>
          <p:cNvPr id="29" name="Cloud Callout 28"/>
          <p:cNvSpPr/>
          <p:nvPr/>
        </p:nvSpPr>
        <p:spPr>
          <a:xfrm>
            <a:off x="415200" y="2798098"/>
            <a:ext cx="2648801" cy="924016"/>
          </a:xfrm>
          <a:prstGeom prst="cloudCallout">
            <a:avLst>
              <a:gd name="adj1" fmla="val 60782"/>
              <a:gd name="adj2" fmla="val 40928"/>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solidFill>
                  <a:schemeClr val="tx1"/>
                </a:solidFill>
              </a:rPr>
              <a:t>C</a:t>
            </a:r>
            <a:r>
              <a:rPr lang="en-US" sz="2400" dirty="0" smtClean="0">
                <a:solidFill>
                  <a:schemeClr val="tx1"/>
                </a:solidFill>
              </a:rPr>
              <a:t>ode </a:t>
            </a:r>
            <a:br>
              <a:rPr lang="en-US" sz="2400" dirty="0" smtClean="0">
                <a:solidFill>
                  <a:schemeClr val="tx1"/>
                </a:solidFill>
              </a:rPr>
            </a:br>
            <a:r>
              <a:rPr lang="en-US" sz="2400" dirty="0" smtClean="0">
                <a:solidFill>
                  <a:schemeClr val="tx1"/>
                </a:solidFill>
              </a:rPr>
              <a:t>contention?</a:t>
            </a:r>
            <a:endParaRPr lang="en-US" sz="2400" dirty="0">
              <a:solidFill>
                <a:schemeClr val="tx1"/>
              </a:solidFill>
            </a:endParaRPr>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6491" y="4901489"/>
            <a:ext cx="1087047" cy="1087047"/>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10015" y="1770776"/>
            <a:ext cx="1631361" cy="1631361"/>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49235" y="3318355"/>
            <a:ext cx="1126179" cy="1126179"/>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40563" y="1675415"/>
            <a:ext cx="1256168" cy="1256168"/>
          </a:xfrm>
          <a:prstGeom prst="rect">
            <a:avLst/>
          </a:prstGeom>
        </p:spPr>
      </p:pic>
      <p:sp>
        <p:nvSpPr>
          <p:cNvPr id="30" name="Cloud Callout 29"/>
          <p:cNvSpPr/>
          <p:nvPr/>
        </p:nvSpPr>
        <p:spPr>
          <a:xfrm>
            <a:off x="763816" y="1426276"/>
            <a:ext cx="2648801" cy="1034942"/>
          </a:xfrm>
          <a:prstGeom prst="cloudCallout">
            <a:avLst>
              <a:gd name="adj1" fmla="val 71664"/>
              <a:gd name="adj2" fmla="val 8884"/>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solidFill>
                  <a:schemeClr val="tx1"/>
                </a:solidFill>
              </a:rPr>
              <a:t>S</a:t>
            </a:r>
            <a:r>
              <a:rPr lang="en-US" sz="2400" dirty="0" smtClean="0">
                <a:solidFill>
                  <a:schemeClr val="tx1"/>
                </a:solidFill>
              </a:rPr>
              <a:t>low </a:t>
            </a:r>
            <a:br>
              <a:rPr lang="en-US" sz="2400" dirty="0" smtClean="0">
                <a:solidFill>
                  <a:schemeClr val="tx1"/>
                </a:solidFill>
              </a:rPr>
            </a:br>
            <a:r>
              <a:rPr lang="en-US" sz="2400" dirty="0" smtClean="0">
                <a:solidFill>
                  <a:schemeClr val="tx1"/>
                </a:solidFill>
              </a:rPr>
              <a:t>application?</a:t>
            </a:r>
            <a:endParaRPr lang="en-US" sz="2400" dirty="0">
              <a:solidFill>
                <a:schemeClr val="tx1"/>
              </a:solidFill>
            </a:endParaRPr>
          </a:p>
        </p:txBody>
      </p:sp>
      <p:sp>
        <p:nvSpPr>
          <p:cNvPr id="31" name="Cloud Callout 30"/>
          <p:cNvSpPr/>
          <p:nvPr/>
        </p:nvSpPr>
        <p:spPr>
          <a:xfrm>
            <a:off x="8575352" y="1167473"/>
            <a:ext cx="2824369" cy="831322"/>
          </a:xfrm>
          <a:prstGeom prst="cloudCallout">
            <a:avLst>
              <a:gd name="adj1" fmla="val -53783"/>
              <a:gd name="adj2" fmla="val 56503"/>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smtClean="0">
                <a:solidFill>
                  <a:schemeClr val="tx1"/>
                </a:solidFill>
              </a:rPr>
              <a:t>Too much disk spin?</a:t>
            </a:r>
            <a:endParaRPr lang="en-US" sz="2400" dirty="0">
              <a:solidFill>
                <a:schemeClr val="tx1"/>
              </a:solidFill>
            </a:endParaRPr>
          </a:p>
        </p:txBody>
      </p:sp>
      <p:sp>
        <p:nvSpPr>
          <p:cNvPr id="32" name="Cloud Callout 31"/>
          <p:cNvSpPr/>
          <p:nvPr/>
        </p:nvSpPr>
        <p:spPr>
          <a:xfrm>
            <a:off x="8135919" y="4590500"/>
            <a:ext cx="2798781" cy="875089"/>
          </a:xfrm>
          <a:prstGeom prst="cloudCallout">
            <a:avLst>
              <a:gd name="adj1" fmla="val -60711"/>
              <a:gd name="adj2" fmla="val 29185"/>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solidFill>
                  <a:schemeClr val="tx1"/>
                </a:solidFill>
              </a:rPr>
              <a:t>L</a:t>
            </a:r>
            <a:r>
              <a:rPr lang="en-US" sz="2400" dirty="0" smtClean="0">
                <a:solidFill>
                  <a:schemeClr val="tx1"/>
                </a:solidFill>
              </a:rPr>
              <a:t>ow </a:t>
            </a:r>
            <a:br>
              <a:rPr lang="en-US" sz="2400" dirty="0" smtClean="0">
                <a:solidFill>
                  <a:schemeClr val="tx1"/>
                </a:solidFill>
              </a:rPr>
            </a:br>
            <a:r>
              <a:rPr lang="en-US" sz="2400" dirty="0" smtClean="0">
                <a:solidFill>
                  <a:schemeClr val="tx1"/>
                </a:solidFill>
              </a:rPr>
              <a:t>throughput?</a:t>
            </a:r>
            <a:endParaRPr lang="en-US" sz="2400" dirty="0">
              <a:solidFill>
                <a:schemeClr val="tx1"/>
              </a:solidFill>
            </a:endParaRPr>
          </a:p>
        </p:txBody>
      </p:sp>
      <p:sp>
        <p:nvSpPr>
          <p:cNvPr id="33" name="Cloud Callout 32"/>
          <p:cNvSpPr/>
          <p:nvPr/>
        </p:nvSpPr>
        <p:spPr>
          <a:xfrm>
            <a:off x="9106157" y="2826535"/>
            <a:ext cx="2445006" cy="857519"/>
          </a:xfrm>
          <a:prstGeom prst="cloudCallout">
            <a:avLst>
              <a:gd name="adj1" fmla="val -69695"/>
              <a:gd name="adj2" fmla="val 25176"/>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smtClean="0">
                <a:solidFill>
                  <a:schemeClr val="tx1"/>
                </a:solidFill>
              </a:rPr>
              <a:t>High traffic on link?</a:t>
            </a:r>
            <a:endParaRPr lang="en-US" sz="2400" dirty="0">
              <a:solidFill>
                <a:schemeClr val="tx1"/>
              </a:solidFill>
            </a:endParaRPr>
          </a:p>
        </p:txBody>
      </p:sp>
      <p:sp>
        <p:nvSpPr>
          <p:cNvPr id="36" name="Rectangle 35"/>
          <p:cNvSpPr/>
          <p:nvPr/>
        </p:nvSpPr>
        <p:spPr>
          <a:xfrm>
            <a:off x="3826014" y="6031747"/>
            <a:ext cx="1045080" cy="195553"/>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700" dirty="0" smtClean="0">
                <a:solidFill>
                  <a:schemeClr val="tx1"/>
                </a:solidFill>
              </a:rPr>
              <a:t>End User</a:t>
            </a:r>
            <a:endParaRPr lang="en-US" sz="1700" dirty="0">
              <a:solidFill>
                <a:schemeClr val="tx1"/>
              </a:solidFill>
            </a:endParaRPr>
          </a:p>
        </p:txBody>
      </p:sp>
      <p:sp>
        <p:nvSpPr>
          <p:cNvPr id="37" name="Rectangle 36"/>
          <p:cNvSpPr/>
          <p:nvPr/>
        </p:nvSpPr>
        <p:spPr>
          <a:xfrm>
            <a:off x="2753465" y="4427056"/>
            <a:ext cx="1867931" cy="165473"/>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700" dirty="0" smtClean="0">
                <a:solidFill>
                  <a:schemeClr val="tx1"/>
                </a:solidFill>
              </a:rPr>
              <a:t>MySQL Developer</a:t>
            </a:r>
            <a:endParaRPr lang="en-US" sz="1700" dirty="0">
              <a:solidFill>
                <a:schemeClr val="tx1"/>
              </a:solidFill>
            </a:endParaRPr>
          </a:p>
        </p:txBody>
      </p:sp>
      <p:sp>
        <p:nvSpPr>
          <p:cNvPr id="38" name="Rectangle 37"/>
          <p:cNvSpPr/>
          <p:nvPr/>
        </p:nvSpPr>
        <p:spPr>
          <a:xfrm>
            <a:off x="3062266" y="2826535"/>
            <a:ext cx="2278297" cy="195117"/>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tx1"/>
                </a:solidFill>
              </a:rPr>
              <a:t>Application Developer</a:t>
            </a:r>
            <a:endParaRPr lang="en-US" dirty="0">
              <a:solidFill>
                <a:schemeClr val="tx1"/>
              </a:solidFill>
            </a:endParaRPr>
          </a:p>
        </p:txBody>
      </p:sp>
      <p:sp>
        <p:nvSpPr>
          <p:cNvPr id="39" name="Rectangle 38"/>
          <p:cNvSpPr/>
          <p:nvPr/>
        </p:nvSpPr>
        <p:spPr>
          <a:xfrm>
            <a:off x="5505429" y="2752590"/>
            <a:ext cx="843061" cy="204661"/>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700" dirty="0" smtClean="0">
                <a:solidFill>
                  <a:schemeClr val="tx1"/>
                </a:solidFill>
              </a:rPr>
              <a:t>DBA</a:t>
            </a:r>
            <a:endParaRPr lang="en-US" sz="1700" dirty="0">
              <a:solidFill>
                <a:schemeClr val="tx1"/>
              </a:solidFill>
            </a:endParaRPr>
          </a:p>
        </p:txBody>
      </p:sp>
      <p:sp>
        <p:nvSpPr>
          <p:cNvPr id="40" name="Rectangle 39"/>
          <p:cNvSpPr/>
          <p:nvPr/>
        </p:nvSpPr>
        <p:spPr>
          <a:xfrm>
            <a:off x="7817374" y="3019231"/>
            <a:ext cx="1051713" cy="122076"/>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700" dirty="0" smtClean="0">
                <a:solidFill>
                  <a:schemeClr val="tx1"/>
                </a:solidFill>
              </a:rPr>
              <a:t>Storage</a:t>
            </a:r>
            <a:endParaRPr lang="en-US" sz="1700" dirty="0">
              <a:solidFill>
                <a:schemeClr val="tx1"/>
              </a:solidFill>
            </a:endParaRPr>
          </a:p>
        </p:txBody>
      </p:sp>
      <p:sp>
        <p:nvSpPr>
          <p:cNvPr id="41" name="Rectangle 40"/>
          <p:cNvSpPr/>
          <p:nvPr/>
        </p:nvSpPr>
        <p:spPr>
          <a:xfrm>
            <a:off x="7811049" y="4355882"/>
            <a:ext cx="1064365" cy="145345"/>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700" dirty="0" smtClean="0">
                <a:solidFill>
                  <a:schemeClr val="tx1"/>
                </a:solidFill>
              </a:rPr>
              <a:t>Network</a:t>
            </a:r>
            <a:endParaRPr lang="en-US" sz="1700" dirty="0">
              <a:solidFill>
                <a:schemeClr val="tx1"/>
              </a:solidFill>
            </a:endParaRPr>
          </a:p>
        </p:txBody>
      </p:sp>
      <p:sp>
        <p:nvSpPr>
          <p:cNvPr id="42" name="Rectangle 41"/>
          <p:cNvSpPr/>
          <p:nvPr/>
        </p:nvSpPr>
        <p:spPr>
          <a:xfrm>
            <a:off x="7190099" y="5958264"/>
            <a:ext cx="882612" cy="143039"/>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700" dirty="0" smtClean="0">
                <a:solidFill>
                  <a:schemeClr val="tx1"/>
                </a:solidFill>
              </a:rPr>
              <a:t>System</a:t>
            </a:r>
            <a:endParaRPr lang="en-US" sz="1700" dirty="0">
              <a:solidFill>
                <a:schemeClr val="tx1"/>
              </a:solidFill>
            </a:endParaRPr>
          </a:p>
        </p:txBody>
      </p:sp>
    </p:spTree>
    <p:extLst>
      <p:ext uri="{BB962C8B-B14F-4D97-AF65-F5344CB8AC3E}">
        <p14:creationId xmlns:p14="http://schemas.microsoft.com/office/powerpoint/2010/main" val="365267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0" presetClass="entr" presetSubtype="0" fill="hold" nodeType="afterEffect">
                                  <p:stCondLst>
                                    <p:cond delay="75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75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nodeType="withEffect">
                                  <p:stCondLst>
                                    <p:cond delay="75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par>
                          <p:cTn id="30" fill="hold">
                            <p:stCondLst>
                              <p:cond delay="1750"/>
                            </p:stCondLst>
                            <p:childTnLst>
                              <p:par>
                                <p:cTn id="31" presetID="10" presetClass="entr" presetSubtype="0" fill="hold" nodeType="afterEffect">
                                  <p:stCondLst>
                                    <p:cond delay="75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75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nodeType="withEffect">
                                  <p:stCondLst>
                                    <p:cond delay="75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3000"/>
                            </p:stCondLst>
                            <p:childTnLst>
                              <p:par>
                                <p:cTn id="44" presetID="10" presetClass="entr" presetSubtype="0" fill="hold" nodeType="afterEffect">
                                  <p:stCondLst>
                                    <p:cond delay="75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75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nodeType="withEffect">
                                  <p:stCondLst>
                                    <p:cond delay="7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4250"/>
                            </p:stCondLst>
                            <p:childTnLst>
                              <p:par>
                                <p:cTn id="57" presetID="10" presetClass="entr" presetSubtype="0" fill="hold" nodeType="afterEffect">
                                  <p:stCondLst>
                                    <p:cond delay="75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75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75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par>
                                <p:cTn id="66" presetID="10" presetClass="entr" presetSubtype="0" fill="hold" nodeType="withEffect">
                                  <p:stCondLst>
                                    <p:cond delay="75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par>
                          <p:cTn id="69" fill="hold">
                            <p:stCondLst>
                              <p:cond delay="5500"/>
                            </p:stCondLst>
                            <p:childTnLst>
                              <p:par>
                                <p:cTn id="70" presetID="10" presetClass="entr" presetSubtype="0" fill="hold" nodeType="afterEffect">
                                  <p:stCondLst>
                                    <p:cond delay="75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par>
                                <p:cTn id="73" presetID="10" presetClass="entr" presetSubtype="0" fill="hold" grpId="0" nodeType="withEffect">
                                  <p:stCondLst>
                                    <p:cond delay="75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par>
                                <p:cTn id="76" presetID="10" presetClass="entr" presetSubtype="0" fill="hold" grpId="0" nodeType="withEffect">
                                  <p:stCondLst>
                                    <p:cond delay="75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nodeType="withEffect">
                                  <p:stCondLst>
                                    <p:cond delay="75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par>
                          <p:cTn id="82" fill="hold">
                            <p:stCondLst>
                              <p:cond delay="6750"/>
                            </p:stCondLst>
                            <p:childTnLst>
                              <p:par>
                                <p:cTn id="83" presetID="10" presetClass="entr" presetSubtype="0" fill="hold" nodeType="afterEffect">
                                  <p:stCondLst>
                                    <p:cond delay="75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500"/>
                                        <p:tgtEl>
                                          <p:spTgt spid="7"/>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par>
                                <p:cTn id="89" presetID="10" presetClass="entr" presetSubtype="0" fill="hold" grpId="0" nodeType="withEffect">
                                  <p:stCondLst>
                                    <p:cond delay="75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nodeType="withEffect">
                                  <p:stCondLst>
                                    <p:cond delay="75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par>
                          <p:cTn id="95" fill="hold">
                            <p:stCondLst>
                              <p:cond delay="8000"/>
                            </p:stCondLst>
                            <p:childTnLst>
                              <p:par>
                                <p:cTn id="96" presetID="8" presetClass="emph" presetSubtype="0" repeatCount="indefinite" fill="hold" grpId="0" nodeType="afterEffect">
                                  <p:stCondLst>
                                    <p:cond delay="0"/>
                                  </p:stCondLst>
                                  <p:endCondLst>
                                    <p:cond evt="onNext" delay="0">
                                      <p:tgtEl>
                                        <p:sldTgt/>
                                      </p:tgtEl>
                                    </p:cond>
                                  </p:endCondLst>
                                  <p:childTnLst>
                                    <p:animRot by="43200000">
                                      <p:cBhvr>
                                        <p:cTn id="97" dur="3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28" grpId="0" animBg="1"/>
      <p:bldP spid="29" grpId="0" animBg="1"/>
      <p:bldP spid="30" grpId="0" animBg="1"/>
      <p:bldP spid="31" grpId="0" animBg="1"/>
      <p:bldP spid="32" grpId="0" animBg="1"/>
      <p:bldP spid="33" grpId="0" animBg="1"/>
      <p:bldP spid="36" grpId="0"/>
      <p:bldP spid="37" grpId="0"/>
      <p:bldP spid="38" grpId="0"/>
      <p:bldP spid="39" grpId="0"/>
      <p:bldP spid="40" grpId="0"/>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What it is?</a:t>
            </a:r>
            <a:endParaRPr lang="en-US" dirty="0"/>
          </a:p>
        </p:txBody>
      </p:sp>
      <p:sp>
        <p:nvSpPr>
          <p:cNvPr id="5" name="Text Placeholder 4"/>
          <p:cNvSpPr>
            <a:spLocks noGrp="1"/>
          </p:cNvSpPr>
          <p:nvPr>
            <p:ph type="body" sz="quarter" idx="13"/>
          </p:nvPr>
        </p:nvSpPr>
        <p:spPr>
          <a:xfrm>
            <a:off x="531814" y="1373741"/>
            <a:ext cx="11125198" cy="4717343"/>
          </a:xfrm>
        </p:spPr>
        <p:txBody>
          <a:bodyPr/>
          <a:lstStyle/>
          <a:p>
            <a:r>
              <a:rPr lang="en-US" b="0" dirty="0" smtClean="0"/>
              <a:t>“</a:t>
            </a:r>
            <a:r>
              <a:rPr lang="en-US" b="0" i="1" dirty="0" smtClean="0"/>
              <a:t>Performance Schema is a mechanism to give user </a:t>
            </a:r>
          </a:p>
          <a:p>
            <a:r>
              <a:rPr lang="en-US" b="0" i="1" dirty="0" smtClean="0"/>
              <a:t>an insight of </a:t>
            </a:r>
            <a:r>
              <a:rPr lang="en-US" i="1" dirty="0" smtClean="0">
                <a:solidFill>
                  <a:srgbClr val="FF0000"/>
                </a:solidFill>
              </a:rPr>
              <a:t>what is happening behind the scene</a:t>
            </a:r>
            <a:r>
              <a:rPr lang="en-US" b="0" i="1" dirty="0" smtClean="0"/>
              <a:t> </a:t>
            </a:r>
          </a:p>
          <a:p>
            <a:r>
              <a:rPr lang="en-US" b="0" i="1" dirty="0" smtClean="0"/>
              <a:t>when MySQL server is running.</a:t>
            </a:r>
            <a:r>
              <a:rPr lang="en-US" b="0" dirty="0" smtClean="0"/>
              <a:t>”</a:t>
            </a:r>
          </a:p>
          <a:p>
            <a:endParaRPr lang="en-US" dirty="0" smtClean="0"/>
          </a:p>
          <a:p>
            <a:pPr marL="344488" indent="-342900">
              <a:lnSpc>
                <a:spcPct val="150000"/>
              </a:lnSpc>
              <a:buFont typeface="Arial" panose="020B0604020202020204" pitchFamily="34" charset="0"/>
              <a:buChar char="•"/>
            </a:pPr>
            <a:r>
              <a:rPr lang="en-US" dirty="0" smtClean="0"/>
              <a:t>Introduced in MySQL 5.5</a:t>
            </a:r>
          </a:p>
          <a:p>
            <a:pPr marL="344488" indent="-342900">
              <a:lnSpc>
                <a:spcPct val="150000"/>
              </a:lnSpc>
              <a:buFont typeface="Arial" panose="020B0604020202020204" pitchFamily="34" charset="0"/>
              <a:buChar char="•"/>
            </a:pPr>
            <a:r>
              <a:rPr lang="en-US" b="0" dirty="0" smtClean="0"/>
              <a:t>New storage engine : Performance Schema</a:t>
            </a:r>
          </a:p>
          <a:p>
            <a:pPr marL="344488" indent="-342900">
              <a:lnSpc>
                <a:spcPct val="150000"/>
              </a:lnSpc>
              <a:buFont typeface="Arial" panose="020B0604020202020204" pitchFamily="34" charset="0"/>
              <a:buChar char="•"/>
            </a:pPr>
            <a:r>
              <a:rPr lang="en-US" b="0" dirty="0" smtClean="0"/>
              <a:t>New Database           : </a:t>
            </a:r>
            <a:r>
              <a:rPr lang="en-US" b="0" dirty="0" err="1" smtClean="0"/>
              <a:t>performance_schema</a:t>
            </a:r>
            <a:endParaRPr lang="en-US" b="0" dirty="0" smtClean="0"/>
          </a:p>
          <a:p>
            <a:pPr marL="344488" indent="-342900">
              <a:lnSpc>
                <a:spcPct val="150000"/>
              </a:lnSpc>
              <a:buFont typeface="Arial" panose="020B0604020202020204" pitchFamily="34" charset="0"/>
              <a:buChar char="•"/>
            </a:pPr>
            <a:r>
              <a:rPr lang="en-US" b="0" dirty="0" smtClean="0"/>
              <a:t>Statistics stored in tables (hard coded DDLs).</a:t>
            </a:r>
          </a:p>
          <a:p>
            <a:pPr marL="344488" indent="-342900">
              <a:lnSpc>
                <a:spcPct val="150000"/>
              </a:lnSpc>
              <a:buFont typeface="Arial" panose="020B0604020202020204" pitchFamily="34" charset="0"/>
              <a:buChar char="•"/>
            </a:pPr>
            <a:r>
              <a:rPr lang="en-US" b="0" dirty="0" smtClean="0"/>
              <a:t>Non persistent data</a:t>
            </a:r>
          </a:p>
          <a:p>
            <a:pPr marL="344488" indent="-342900">
              <a:lnSpc>
                <a:spcPct val="150000"/>
              </a:lnSpc>
              <a:buFont typeface="Arial" panose="020B0604020202020204" pitchFamily="34" charset="0"/>
              <a:buChar char="•"/>
            </a:pPr>
            <a:r>
              <a:rPr lang="en-US" b="0" dirty="0" smtClean="0"/>
              <a:t>SQL user interface</a:t>
            </a:r>
            <a:endParaRPr lang="en-US" b="0" dirty="0"/>
          </a:p>
          <a:p>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737" y="1760564"/>
            <a:ext cx="3938275" cy="3938275"/>
          </a:xfrm>
          <a:prstGeom prst="rect">
            <a:avLst/>
          </a:prstGeom>
        </p:spPr>
      </p:pic>
    </p:spTree>
    <p:extLst>
      <p:ext uri="{BB962C8B-B14F-4D97-AF65-F5344CB8AC3E}">
        <p14:creationId xmlns:p14="http://schemas.microsoft.com/office/powerpoint/2010/main" val="262739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20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20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2000"/>
                                        <p:tgtEl>
                                          <p:spTgt spid="5">
                                            <p:txEl>
                                              <p:pRg st="2" end="2"/>
                                            </p:txEl>
                                          </p:spTgt>
                                        </p:tgtEl>
                                      </p:cBhvr>
                                    </p:animEffect>
                                  </p:childTnLst>
                                </p:cTn>
                              </p:par>
                              <p:par>
                                <p:cTn id="14" presetID="53"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0" fill="hold"/>
                                        <p:tgtEl>
                                          <p:spTgt spid="4"/>
                                        </p:tgtEl>
                                        <p:attrNameLst>
                                          <p:attrName>ppt_w</p:attrName>
                                        </p:attrNameLst>
                                      </p:cBhvr>
                                      <p:tavLst>
                                        <p:tav tm="0">
                                          <p:val>
                                            <p:fltVal val="0"/>
                                          </p:val>
                                        </p:tav>
                                        <p:tav tm="100000">
                                          <p:val>
                                            <p:strVal val="#ppt_w"/>
                                          </p:val>
                                        </p:tav>
                                      </p:tavLst>
                                    </p:anim>
                                    <p:anim calcmode="lin" valueType="num">
                                      <p:cBhvr>
                                        <p:cTn id="17" dur="5000" fill="hold"/>
                                        <p:tgtEl>
                                          <p:spTgt spid="4"/>
                                        </p:tgtEl>
                                        <p:attrNameLst>
                                          <p:attrName>ppt_h</p:attrName>
                                        </p:attrNameLst>
                                      </p:cBhvr>
                                      <p:tavLst>
                                        <p:tav tm="0">
                                          <p:val>
                                            <p:fltVal val="0"/>
                                          </p:val>
                                        </p:tav>
                                        <p:tav tm="100000">
                                          <p:val>
                                            <p:strVal val="#ppt_h"/>
                                          </p:val>
                                        </p:tav>
                                      </p:tavLst>
                                    </p:anim>
                                    <p:animEffect transition="in" filter="fade">
                                      <p:cBhvr>
                                        <p:cTn id="18" dur="5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5.7 Performance Schema : Design</a:t>
            </a:r>
            <a:endParaRPr lang="en-US" dirty="0"/>
          </a:p>
        </p:txBody>
      </p:sp>
      <p:sp>
        <p:nvSpPr>
          <p:cNvPr id="6" name="Text Placeholder 5"/>
          <p:cNvSpPr>
            <a:spLocks noGrp="1"/>
          </p:cNvSpPr>
          <p:nvPr>
            <p:ph type="body" sz="quarter" idx="13"/>
          </p:nvPr>
        </p:nvSpPr>
        <p:spPr/>
        <p:txBody>
          <a:bodyPr/>
          <a:lstStyle/>
          <a:p>
            <a:r>
              <a:rPr lang="en-US" dirty="0" smtClean="0"/>
              <a:t>Block Diagram</a:t>
            </a:r>
            <a:endParaRPr lang="en-US" dirty="0"/>
          </a:p>
        </p:txBody>
      </p:sp>
      <p:pic>
        <p:nvPicPr>
          <p:cNvPr id="5" name="Picture 4"/>
          <p:cNvPicPr>
            <a:picLocks noChangeAspect="1"/>
          </p:cNvPicPr>
          <p:nvPr/>
        </p:nvPicPr>
        <p:blipFill>
          <a:blip r:embed="rId3"/>
          <a:stretch>
            <a:fillRect/>
          </a:stretch>
        </p:blipFill>
        <p:spPr>
          <a:xfrm>
            <a:off x="5183021" y="2003017"/>
            <a:ext cx="457200" cy="3016331"/>
          </a:xfrm>
          <a:prstGeom prst="rect">
            <a:avLst/>
          </a:prstGeom>
        </p:spPr>
      </p:pic>
      <p:cxnSp>
        <p:nvCxnSpPr>
          <p:cNvPr id="32" name="Straight Arrow Connector 31"/>
          <p:cNvCxnSpPr/>
          <p:nvPr/>
        </p:nvCxnSpPr>
        <p:spPr>
          <a:xfrm>
            <a:off x="6816783" y="3791954"/>
            <a:ext cx="14397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2632822" y="3504873"/>
            <a:ext cx="3028155" cy="38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1310687" y="2349795"/>
            <a:ext cx="1227409" cy="2955528"/>
          </a:xfrm>
          <a:prstGeom prst="rect">
            <a:avLst/>
          </a:prstGeom>
          <a:solidFill>
            <a:srgbClr val="B0C3C8"/>
          </a:soli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800" dirty="0" smtClean="0">
                <a:solidFill>
                  <a:schemeClr val="tx1"/>
                </a:solidFill>
              </a:rPr>
              <a:t>MySQL</a:t>
            </a:r>
          </a:p>
          <a:p>
            <a:pPr algn="ctr">
              <a:lnSpc>
                <a:spcPct val="90000"/>
              </a:lnSpc>
            </a:pPr>
            <a:r>
              <a:rPr lang="en-US" sz="2800" dirty="0" smtClean="0">
                <a:solidFill>
                  <a:schemeClr val="tx1"/>
                </a:solidFill>
              </a:rPr>
              <a:t>Server</a:t>
            </a:r>
            <a:endParaRPr lang="en-US" sz="2800" dirty="0">
              <a:solidFill>
                <a:schemeClr val="tx1"/>
              </a:solidFill>
            </a:endParaRPr>
          </a:p>
        </p:txBody>
      </p:sp>
      <p:sp>
        <p:nvSpPr>
          <p:cNvPr id="42" name="Rectangle 41"/>
          <p:cNvSpPr/>
          <p:nvPr/>
        </p:nvSpPr>
        <p:spPr>
          <a:xfrm>
            <a:off x="2954919" y="2105289"/>
            <a:ext cx="2228102" cy="439496"/>
          </a:xfrm>
          <a:prstGeom prst="rect">
            <a:avLst/>
          </a:prstGeom>
          <a:solidFill>
            <a:schemeClr val="accent3">
              <a:lumMod val="20000"/>
              <a:lumOff val="80000"/>
            </a:schemeClr>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solidFill>
                  <a:schemeClr val="tx1"/>
                </a:solidFill>
              </a:rPr>
              <a:t>Instrumentation points</a:t>
            </a:r>
            <a:br>
              <a:rPr lang="en-US" sz="1600" dirty="0" smtClean="0">
                <a:solidFill>
                  <a:schemeClr val="tx1"/>
                </a:solidFill>
              </a:rPr>
            </a:br>
            <a:r>
              <a:rPr lang="en-US" sz="1600" dirty="0" smtClean="0">
                <a:solidFill>
                  <a:schemeClr val="tx1"/>
                </a:solidFill>
              </a:rPr>
              <a:t>(P_S hooks)</a:t>
            </a:r>
            <a:endParaRPr lang="en-US" sz="1600" dirty="0">
              <a:solidFill>
                <a:schemeClr val="tx1"/>
              </a:solidFill>
            </a:endParaRPr>
          </a:p>
        </p:txBody>
      </p:sp>
      <p:cxnSp>
        <p:nvCxnSpPr>
          <p:cNvPr id="44" name="Straight Connector 43"/>
          <p:cNvCxnSpPr/>
          <p:nvPr/>
        </p:nvCxnSpPr>
        <p:spPr>
          <a:xfrm>
            <a:off x="2243470" y="2969684"/>
            <a:ext cx="294626" cy="0"/>
          </a:xfrm>
          <a:prstGeom prst="line">
            <a:avLst/>
          </a:prstGeom>
          <a:ln/>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2257641" y="3122084"/>
            <a:ext cx="294626" cy="0"/>
          </a:xfrm>
          <a:prstGeom prst="line">
            <a:avLst/>
          </a:prstGeom>
          <a:ln/>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2257643" y="3260307"/>
            <a:ext cx="294626" cy="0"/>
          </a:xfrm>
          <a:prstGeom prst="line">
            <a:avLst/>
          </a:prstGeom>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2257644" y="3409165"/>
            <a:ext cx="294626" cy="0"/>
          </a:xfrm>
          <a:prstGeom prst="line">
            <a:avLst/>
          </a:prstGeom>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flipH="1">
            <a:off x="2552267" y="2507622"/>
            <a:ext cx="402652" cy="462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H="1">
            <a:off x="2558852" y="2555412"/>
            <a:ext cx="396067" cy="864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H="1">
            <a:off x="2552267" y="2544785"/>
            <a:ext cx="392696" cy="651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3977586" y="5305323"/>
            <a:ext cx="3400553" cy="829663"/>
          </a:xfrm>
          <a:prstGeom prst="rect">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smtClean="0">
                <a:solidFill>
                  <a:schemeClr val="tx1"/>
                </a:solidFill>
              </a:rPr>
              <a:t>P_S Internal Buffers</a:t>
            </a:r>
            <a:endParaRPr lang="en-US" sz="2400" dirty="0">
              <a:solidFill>
                <a:schemeClr val="tx1"/>
              </a:solidFill>
            </a:endParaRPr>
          </a:p>
        </p:txBody>
      </p:sp>
      <p:sp>
        <p:nvSpPr>
          <p:cNvPr id="57" name="Rectangle 56"/>
          <p:cNvSpPr/>
          <p:nvPr/>
        </p:nvSpPr>
        <p:spPr>
          <a:xfrm>
            <a:off x="8285146" y="3578955"/>
            <a:ext cx="1022168" cy="2254102"/>
          </a:xfrm>
          <a:prstGeom prst="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P_S</a:t>
            </a:r>
            <a:br>
              <a:rPr lang="en-US" dirty="0" smtClean="0"/>
            </a:br>
            <a:r>
              <a:rPr lang="en-US" dirty="0" smtClean="0"/>
              <a:t>Storage</a:t>
            </a:r>
            <a:br>
              <a:rPr lang="en-US" dirty="0" smtClean="0"/>
            </a:br>
            <a:r>
              <a:rPr lang="en-US" dirty="0" smtClean="0"/>
              <a:t>Engine</a:t>
            </a:r>
            <a:endParaRPr lang="en-US" dirty="0"/>
          </a:p>
        </p:txBody>
      </p:sp>
      <p:sp>
        <p:nvSpPr>
          <p:cNvPr id="58" name="Rectangle 57"/>
          <p:cNvSpPr/>
          <p:nvPr/>
        </p:nvSpPr>
        <p:spPr>
          <a:xfrm>
            <a:off x="5734947" y="2846301"/>
            <a:ext cx="1022168" cy="2254102"/>
          </a:xfrm>
          <a:prstGeom prst="rect">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Storage</a:t>
            </a:r>
            <a:br>
              <a:rPr lang="en-US" dirty="0" smtClean="0"/>
            </a:br>
            <a:r>
              <a:rPr lang="en-US" dirty="0" smtClean="0"/>
              <a:t>Engine</a:t>
            </a:r>
            <a:br>
              <a:rPr lang="en-US" dirty="0" smtClean="0"/>
            </a:br>
            <a:r>
              <a:rPr lang="en-US" dirty="0" smtClean="0"/>
              <a:t>Interface</a:t>
            </a:r>
            <a:endParaRPr lang="en-US" dirty="0"/>
          </a:p>
        </p:txBody>
      </p:sp>
      <p:sp>
        <p:nvSpPr>
          <p:cNvPr id="59" name="TextBox 58"/>
          <p:cNvSpPr txBox="1"/>
          <p:nvPr/>
        </p:nvSpPr>
        <p:spPr>
          <a:xfrm>
            <a:off x="9453605" y="4231758"/>
            <a:ext cx="884689" cy="499730"/>
          </a:xfrm>
          <a:prstGeom prst="rect">
            <a:avLst/>
          </a:prstGeom>
          <a:noFill/>
        </p:spPr>
        <p:txBody>
          <a:bodyPr wrap="square" lIns="0" tIns="0" rIns="0" bIns="0" rtlCol="0">
            <a:noAutofit/>
          </a:bodyPr>
          <a:lstStyle/>
          <a:p>
            <a:pPr>
              <a:lnSpc>
                <a:spcPct val="90000"/>
              </a:lnSpc>
            </a:pPr>
            <a:r>
              <a:rPr lang="en-US" dirty="0" smtClean="0"/>
              <a:t>Statistics</a:t>
            </a:r>
            <a:br>
              <a:rPr lang="en-US" dirty="0" smtClean="0"/>
            </a:br>
            <a:r>
              <a:rPr lang="en-US" dirty="0" smtClean="0"/>
              <a:t>Report</a:t>
            </a:r>
          </a:p>
        </p:txBody>
      </p:sp>
      <p:cxnSp>
        <p:nvCxnSpPr>
          <p:cNvPr id="61" name="Straight Arrow Connector 60"/>
          <p:cNvCxnSpPr/>
          <p:nvPr/>
        </p:nvCxnSpPr>
        <p:spPr>
          <a:xfrm>
            <a:off x="9307314" y="4731487"/>
            <a:ext cx="1030980"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400457" y="5019348"/>
            <a:ext cx="884689" cy="499730"/>
          </a:xfrm>
          <a:prstGeom prst="rect">
            <a:avLst/>
          </a:prstGeom>
          <a:noFill/>
        </p:spPr>
        <p:txBody>
          <a:bodyPr wrap="square" lIns="0" tIns="0" rIns="0" bIns="0" rtlCol="0">
            <a:noAutofit/>
          </a:bodyPr>
          <a:lstStyle/>
          <a:p>
            <a:pPr algn="ctr">
              <a:lnSpc>
                <a:spcPct val="90000"/>
              </a:lnSpc>
            </a:pPr>
            <a:r>
              <a:rPr lang="en-US" dirty="0" smtClean="0"/>
              <a:t>Fetch</a:t>
            </a:r>
            <a:br>
              <a:rPr lang="en-US" dirty="0" smtClean="0"/>
            </a:br>
            <a:r>
              <a:rPr lang="en-US" dirty="0" smtClean="0"/>
              <a:t>Data</a:t>
            </a:r>
          </a:p>
        </p:txBody>
      </p:sp>
      <p:cxnSp>
        <p:nvCxnSpPr>
          <p:cNvPr id="65" name="Straight Arrow Connector 64"/>
          <p:cNvCxnSpPr/>
          <p:nvPr/>
        </p:nvCxnSpPr>
        <p:spPr>
          <a:xfrm>
            <a:off x="7378139" y="5588533"/>
            <a:ext cx="907007"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H="1">
            <a:off x="2579322" y="2658140"/>
            <a:ext cx="7563435" cy="360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5984634" y="2218622"/>
            <a:ext cx="1551999" cy="256298"/>
          </a:xfrm>
          <a:prstGeom prst="rect">
            <a:avLst/>
          </a:prstGeom>
          <a:noFill/>
        </p:spPr>
        <p:txBody>
          <a:bodyPr wrap="square" lIns="0" tIns="0" rIns="0" bIns="0" rtlCol="0">
            <a:noAutofit/>
          </a:bodyPr>
          <a:lstStyle/>
          <a:p>
            <a:pPr>
              <a:lnSpc>
                <a:spcPct val="90000"/>
              </a:lnSpc>
            </a:pPr>
            <a:r>
              <a:rPr lang="en-US" dirty="0" smtClean="0"/>
              <a:t>SQL Query</a:t>
            </a:r>
          </a:p>
        </p:txBody>
      </p:sp>
      <p:sp>
        <p:nvSpPr>
          <p:cNvPr id="71" name="TextBox 70"/>
          <p:cNvSpPr txBox="1"/>
          <p:nvPr/>
        </p:nvSpPr>
        <p:spPr>
          <a:xfrm>
            <a:off x="2404954" y="1659820"/>
            <a:ext cx="2559417" cy="450121"/>
          </a:xfrm>
          <a:prstGeom prst="rect">
            <a:avLst/>
          </a:prstGeom>
          <a:noFill/>
        </p:spPr>
        <p:txBody>
          <a:bodyPr wrap="square" lIns="0" tIns="0" rIns="0" bIns="0" rtlCol="0">
            <a:noAutofit/>
          </a:bodyPr>
          <a:lstStyle/>
          <a:p>
            <a:pPr>
              <a:lnSpc>
                <a:spcPct val="90000"/>
              </a:lnSpc>
            </a:pPr>
            <a:r>
              <a:rPr lang="en-US" sz="2400" dirty="0" smtClean="0">
                <a:ln w="0"/>
                <a:gradFill>
                  <a:gsLst>
                    <a:gs pos="21000">
                      <a:srgbClr val="53575C"/>
                    </a:gs>
                    <a:gs pos="88000">
                      <a:srgbClr val="C5C7CA"/>
                    </a:gs>
                  </a:gsLst>
                  <a:lin ang="5400000"/>
                </a:gradFill>
              </a:rPr>
              <a:t>Statistics Collection</a:t>
            </a:r>
          </a:p>
        </p:txBody>
      </p:sp>
      <p:sp>
        <p:nvSpPr>
          <p:cNvPr id="72" name="TextBox 71"/>
          <p:cNvSpPr txBox="1"/>
          <p:nvPr/>
        </p:nvSpPr>
        <p:spPr>
          <a:xfrm>
            <a:off x="6169806" y="1703523"/>
            <a:ext cx="2559417" cy="450121"/>
          </a:xfrm>
          <a:prstGeom prst="rect">
            <a:avLst/>
          </a:prstGeom>
          <a:noFill/>
        </p:spPr>
        <p:txBody>
          <a:bodyPr wrap="square" lIns="0" tIns="0" rIns="0" bIns="0" rtlCol="0">
            <a:noAutofit/>
          </a:bodyPr>
          <a:lstStyle/>
          <a:p>
            <a:pPr>
              <a:lnSpc>
                <a:spcPct val="90000"/>
              </a:lnSpc>
            </a:pPr>
            <a:r>
              <a:rPr lang="en-US" sz="2400" dirty="0" smtClean="0">
                <a:ln w="0"/>
                <a:gradFill>
                  <a:gsLst>
                    <a:gs pos="21000">
                      <a:srgbClr val="53575C"/>
                    </a:gs>
                    <a:gs pos="88000">
                      <a:srgbClr val="C5C7CA"/>
                    </a:gs>
                  </a:gsLst>
                  <a:lin ang="5400000"/>
                </a:gradFill>
              </a:rPr>
              <a:t>Statistics</a:t>
            </a:r>
            <a:r>
              <a:rPr lang="en-US" sz="2400" dirty="0" smtClean="0"/>
              <a:t> </a:t>
            </a:r>
            <a:r>
              <a:rPr lang="en-US" sz="2400" dirty="0" smtClean="0">
                <a:ln w="0"/>
                <a:gradFill>
                  <a:gsLst>
                    <a:gs pos="21000">
                      <a:srgbClr val="53575C"/>
                    </a:gs>
                    <a:gs pos="88000">
                      <a:srgbClr val="C5C7CA"/>
                    </a:gs>
                  </a:gsLst>
                  <a:lin ang="5400000"/>
                </a:gradFill>
              </a:rPr>
              <a:t>Reporting</a:t>
            </a:r>
            <a:endParaRPr lang="en-US" sz="2400" dirty="0" smtClean="0"/>
          </a:p>
        </p:txBody>
      </p:sp>
      <p:cxnSp>
        <p:nvCxnSpPr>
          <p:cNvPr id="73" name="Straight Arrow Connector 72"/>
          <p:cNvCxnSpPr/>
          <p:nvPr/>
        </p:nvCxnSpPr>
        <p:spPr>
          <a:xfrm>
            <a:off x="2539363" y="4901091"/>
            <a:ext cx="1758987" cy="47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2700729" y="4676086"/>
            <a:ext cx="1488747" cy="308158"/>
          </a:xfrm>
          <a:prstGeom prst="rect">
            <a:avLst/>
          </a:prstGeom>
          <a:noFill/>
        </p:spPr>
        <p:txBody>
          <a:bodyPr wrap="square" lIns="0" tIns="0" rIns="0" bIns="0" rtlCol="0">
            <a:noAutofit/>
          </a:bodyPr>
          <a:lstStyle/>
          <a:p>
            <a:pPr algn="ctr">
              <a:lnSpc>
                <a:spcPct val="90000"/>
              </a:lnSpc>
            </a:pPr>
            <a:r>
              <a:rPr lang="en-US" dirty="0" smtClean="0"/>
              <a:t>Collect Data</a:t>
            </a:r>
          </a:p>
        </p:txBody>
      </p:sp>
      <p:cxnSp>
        <p:nvCxnSpPr>
          <p:cNvPr id="81" name="Straight Arrow Connector 80"/>
          <p:cNvCxnSpPr/>
          <p:nvPr/>
        </p:nvCxnSpPr>
        <p:spPr>
          <a:xfrm>
            <a:off x="4274284" y="4881122"/>
            <a:ext cx="0" cy="4572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4265275" y="4864330"/>
            <a:ext cx="739341" cy="186969"/>
          </a:xfrm>
          <a:prstGeom prst="rect">
            <a:avLst/>
          </a:prstGeom>
          <a:noFill/>
        </p:spPr>
        <p:txBody>
          <a:bodyPr wrap="square" lIns="0" tIns="0" rIns="0" bIns="0" rtlCol="0">
            <a:noAutofit/>
          </a:bodyPr>
          <a:lstStyle/>
          <a:p>
            <a:pPr algn="ctr">
              <a:lnSpc>
                <a:spcPct val="90000"/>
              </a:lnSpc>
            </a:pPr>
            <a:r>
              <a:rPr lang="en-US" dirty="0" smtClean="0"/>
              <a:t>Store</a:t>
            </a:r>
            <a:br>
              <a:rPr lang="en-US" dirty="0" smtClean="0"/>
            </a:br>
            <a:r>
              <a:rPr lang="en-US" dirty="0" smtClean="0"/>
              <a:t>Data</a:t>
            </a:r>
          </a:p>
        </p:txBody>
      </p:sp>
      <p:sp>
        <p:nvSpPr>
          <p:cNvPr id="83" name="Rectangle 82"/>
          <p:cNvSpPr/>
          <p:nvPr/>
        </p:nvSpPr>
        <p:spPr>
          <a:xfrm>
            <a:off x="10359216" y="4190008"/>
            <a:ext cx="838952" cy="1658679"/>
          </a:xfrm>
          <a:prstGeom prst="rect">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b="1" dirty="0" smtClean="0">
                <a:ln w="0"/>
                <a:solidFill>
                  <a:schemeClr val="tx1"/>
                </a:solidFill>
                <a:effectLst>
                  <a:outerShdw blurRad="38100" dist="19050" dir="2700000" algn="tl" rotWithShape="0">
                    <a:schemeClr val="dk1">
                      <a:alpha val="40000"/>
                    </a:schemeClr>
                  </a:outerShdw>
                </a:effectLst>
              </a:rPr>
              <a:t>P_S</a:t>
            </a:r>
            <a:br>
              <a:rPr lang="en-US" b="1" dirty="0" smtClean="0">
                <a:ln w="0"/>
                <a:solidFill>
                  <a:schemeClr val="tx1"/>
                </a:solidFill>
                <a:effectLst>
                  <a:outerShdw blurRad="38100" dist="19050" dir="2700000" algn="tl" rotWithShape="0">
                    <a:schemeClr val="dk1">
                      <a:alpha val="40000"/>
                    </a:schemeClr>
                  </a:outerShdw>
                </a:effectLst>
              </a:rPr>
            </a:br>
            <a:r>
              <a:rPr lang="en-US" b="1" dirty="0" smtClean="0">
                <a:ln w="0"/>
                <a:solidFill>
                  <a:schemeClr val="tx1"/>
                </a:solidFill>
                <a:effectLst>
                  <a:outerShdw blurRad="38100" dist="19050" dir="2700000" algn="tl" rotWithShape="0">
                    <a:schemeClr val="dk1">
                      <a:alpha val="40000"/>
                    </a:schemeClr>
                  </a:outerShdw>
                </a:effectLst>
              </a:rPr>
              <a:t>Tables</a:t>
            </a:r>
            <a:endParaRPr lang="en-US" b="1" dirty="0">
              <a:ln w="0"/>
              <a:solidFill>
                <a:schemeClr val="tx1"/>
              </a:solidFill>
              <a:effectLst>
                <a:outerShdw blurRad="38100" dist="19050" dir="2700000" algn="tl" rotWithShape="0">
                  <a:schemeClr val="dk1">
                    <a:alpha val="40000"/>
                  </a:schemeClr>
                </a:outerShdw>
              </a:effectLst>
            </a:endParaRPr>
          </a:p>
        </p:txBody>
      </p:sp>
      <p:sp>
        <p:nvSpPr>
          <p:cNvPr id="85" name="Smiley Face 84"/>
          <p:cNvSpPr/>
          <p:nvPr/>
        </p:nvSpPr>
        <p:spPr>
          <a:xfrm>
            <a:off x="10274860" y="2153644"/>
            <a:ext cx="850604" cy="846043"/>
          </a:xfrm>
          <a:prstGeom prst="smileyFace">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ln w="0"/>
              <a:solidFill>
                <a:schemeClr val="tx1"/>
              </a:solidFill>
              <a:effectLst>
                <a:outerShdw blurRad="38100" dist="19050" dir="2700000" algn="tl" rotWithShape="0">
                  <a:schemeClr val="dk1">
                    <a:alpha val="40000"/>
                  </a:schemeClr>
                </a:outerShdw>
              </a:effectLst>
            </a:endParaRPr>
          </a:p>
        </p:txBody>
      </p:sp>
      <p:cxnSp>
        <p:nvCxnSpPr>
          <p:cNvPr id="87" name="Straight Arrow Connector 86"/>
          <p:cNvCxnSpPr/>
          <p:nvPr/>
        </p:nvCxnSpPr>
        <p:spPr>
          <a:xfrm flipV="1">
            <a:off x="10778692" y="3122084"/>
            <a:ext cx="0" cy="9501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290522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500"/>
                                        <p:tgtEl>
                                          <p:spTgt spid="7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fade">
                                      <p:cBhvr>
                                        <p:cTn id="58" dur="500"/>
                                        <p:tgtEl>
                                          <p:spTgt spid="82"/>
                                        </p:tgtEl>
                                      </p:cBhvr>
                                    </p:animEffect>
                                  </p:childTnLst>
                                </p:cTn>
                              </p:par>
                              <p:par>
                                <p:cTn id="59" presetID="10"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500"/>
                                        <p:tgtEl>
                                          <p:spTgt spid="8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500"/>
                                        <p:tgtEl>
                                          <p:spTgt spid="6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fade">
                                      <p:cBhvr>
                                        <p:cTn id="77" dur="500"/>
                                        <p:tgtEl>
                                          <p:spTgt spid="6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500"/>
                                        <p:tgtEl>
                                          <p:spTgt spid="5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fade">
                                      <p:cBhvr>
                                        <p:cTn id="98" dur="500"/>
                                        <p:tgtEl>
                                          <p:spTgt spid="64"/>
                                        </p:tgtEl>
                                      </p:cBhvr>
                                    </p:animEffect>
                                  </p:childTnLst>
                                </p:cTn>
                              </p:par>
                              <p:par>
                                <p:cTn id="99" presetID="10" presetClass="entr" presetSubtype="0" fill="hold" nodeType="withEffect">
                                  <p:stCondLst>
                                    <p:cond delay="0"/>
                                  </p:stCondLst>
                                  <p:childTnLst>
                                    <p:set>
                                      <p:cBhvr>
                                        <p:cTn id="100" dur="1" fill="hold">
                                          <p:stCondLst>
                                            <p:cond delay="0"/>
                                          </p:stCondLst>
                                        </p:cTn>
                                        <p:tgtEl>
                                          <p:spTgt spid="65"/>
                                        </p:tgtEl>
                                        <p:attrNameLst>
                                          <p:attrName>style.visibility</p:attrName>
                                        </p:attrNameLst>
                                      </p:cBhvr>
                                      <p:to>
                                        <p:strVal val="visible"/>
                                      </p:to>
                                    </p:set>
                                    <p:animEffect transition="in" filter="fade">
                                      <p:cBhvr>
                                        <p:cTn id="101" dur="500"/>
                                        <p:tgtEl>
                                          <p:spTgt spid="6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fade">
                                      <p:cBhvr>
                                        <p:cTn id="106" dur="500"/>
                                        <p:tgtEl>
                                          <p:spTgt spid="6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fade">
                                      <p:cBhvr>
                                        <p:cTn id="109" dur="500"/>
                                        <p:tgtEl>
                                          <p:spTgt spid="5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3"/>
                                        </p:tgtEl>
                                        <p:attrNameLst>
                                          <p:attrName>style.visibility</p:attrName>
                                        </p:attrNameLst>
                                      </p:cBhvr>
                                      <p:to>
                                        <p:strVal val="visible"/>
                                      </p:to>
                                    </p:set>
                                    <p:animEffect transition="in" filter="fade">
                                      <p:cBhvr>
                                        <p:cTn id="112" dur="500"/>
                                        <p:tgtEl>
                                          <p:spTgt spid="83"/>
                                        </p:tgtEl>
                                      </p:cBhvr>
                                    </p:animEffect>
                                  </p:childTnLst>
                                </p:cTn>
                              </p:par>
                              <p:par>
                                <p:cTn id="113" presetID="10" presetClass="entr" presetSubtype="0" fill="hold" nodeType="withEffect">
                                  <p:stCondLst>
                                    <p:cond delay="0"/>
                                  </p:stCondLst>
                                  <p:childTnLst>
                                    <p:set>
                                      <p:cBhvr>
                                        <p:cTn id="114" dur="1" fill="hold">
                                          <p:stCondLst>
                                            <p:cond delay="0"/>
                                          </p:stCondLst>
                                        </p:cTn>
                                        <p:tgtEl>
                                          <p:spTgt spid="87"/>
                                        </p:tgtEl>
                                        <p:attrNameLst>
                                          <p:attrName>style.visibility</p:attrName>
                                        </p:attrNameLst>
                                      </p:cBhvr>
                                      <p:to>
                                        <p:strVal val="visible"/>
                                      </p:to>
                                    </p:set>
                                    <p:animEffect transition="in" filter="fade">
                                      <p:cBhvr>
                                        <p:cTn id="11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6" grpId="0" animBg="1"/>
      <p:bldP spid="57" grpId="0" animBg="1"/>
      <p:bldP spid="58" grpId="0" animBg="1"/>
      <p:bldP spid="59" grpId="0"/>
      <p:bldP spid="64" grpId="0"/>
      <p:bldP spid="69" grpId="0"/>
      <p:bldP spid="71" grpId="0"/>
      <p:bldP spid="72" grpId="0"/>
      <p:bldP spid="75" grpId="0"/>
      <p:bldP spid="82" grpId="0"/>
      <p:bldP spid="83" grpId="0" animBg="1"/>
      <p:bldP spid="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Agenda</a:t>
            </a:r>
            <a:endParaRPr lang="en-US" dirty="0"/>
          </a:p>
        </p:txBody>
      </p:sp>
      <p:sp>
        <p:nvSpPr>
          <p:cNvPr id="3" name="Content Placeholder 2"/>
          <p:cNvSpPr>
            <a:spLocks noGrp="1"/>
          </p:cNvSpPr>
          <p:nvPr>
            <p:ph idx="13"/>
          </p:nvPr>
        </p:nvSpPr>
        <p:spPr/>
        <p:txBody>
          <a:bodyPr/>
          <a:lstStyle/>
          <a:p>
            <a:r>
              <a:rPr lang="en-US" dirty="0" smtClean="0">
                <a:solidFill>
                  <a:schemeClr val="tx1">
                    <a:lumMod val="40000"/>
                    <a:lumOff val="60000"/>
                  </a:schemeClr>
                </a:solidFill>
              </a:rPr>
              <a:t>Need and Design</a:t>
            </a:r>
          </a:p>
          <a:p>
            <a:r>
              <a:rPr lang="en-US" dirty="0" smtClean="0"/>
              <a:t>Instruments and instrumentation</a:t>
            </a:r>
          </a:p>
          <a:p>
            <a:r>
              <a:rPr lang="en-US" dirty="0">
                <a:solidFill>
                  <a:schemeClr val="tx1">
                    <a:lumMod val="40000"/>
                    <a:lumOff val="60000"/>
                  </a:schemeClr>
                </a:solidFill>
              </a:rPr>
              <a:t>Statistics </a:t>
            </a:r>
            <a:r>
              <a:rPr lang="en-US" dirty="0" smtClean="0">
                <a:solidFill>
                  <a:schemeClr val="tx1">
                    <a:lumMod val="40000"/>
                    <a:lumOff val="60000"/>
                  </a:schemeClr>
                </a:solidFill>
              </a:rPr>
              <a:t>tables</a:t>
            </a:r>
          </a:p>
          <a:p>
            <a:r>
              <a:rPr lang="en-US" dirty="0" smtClean="0">
                <a:solidFill>
                  <a:schemeClr val="tx1">
                    <a:lumMod val="40000"/>
                    <a:lumOff val="60000"/>
                  </a:schemeClr>
                </a:solidFill>
              </a:rPr>
              <a:t>Use cases</a:t>
            </a:r>
          </a:p>
          <a:p>
            <a:r>
              <a:rPr lang="en-US" dirty="0" smtClean="0">
                <a:solidFill>
                  <a:schemeClr val="tx1">
                    <a:lumMod val="40000"/>
                    <a:lumOff val="60000"/>
                  </a:schemeClr>
                </a:solidFill>
              </a:rPr>
              <a:t>What’s new in MySQL 5.7</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2</a:t>
            </a:r>
          </a:p>
        </p:txBody>
      </p:sp>
      <p:sp>
        <p:nvSpPr>
          <p:cNvPr id="17" name="Pentagon 16"/>
          <p:cNvSpPr/>
          <p:nvPr/>
        </p:nvSpPr>
        <p:spPr>
          <a:xfrm>
            <a:off x="2186329" y="337375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3</a:t>
            </a:r>
          </a:p>
        </p:txBody>
      </p:sp>
      <p:sp>
        <p:nvSpPr>
          <p:cNvPr id="18" name="Pentagon 17"/>
          <p:cNvSpPr/>
          <p:nvPr/>
        </p:nvSpPr>
        <p:spPr>
          <a:xfrm>
            <a:off x="2186329" y="4070031"/>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4</a:t>
            </a:r>
          </a:p>
        </p:txBody>
      </p:sp>
      <p:sp>
        <p:nvSpPr>
          <p:cNvPr id="19" name="Pentagon 18"/>
          <p:cNvSpPr/>
          <p:nvPr/>
        </p:nvSpPr>
        <p:spPr>
          <a:xfrm>
            <a:off x="2186329" y="476631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5</a:t>
            </a:r>
          </a:p>
        </p:txBody>
      </p:sp>
      <p:sp>
        <p:nvSpPr>
          <p:cNvPr id="4" name="Slide Number Placeholder 3"/>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90436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smtClean="0"/>
              <a:t>Instruments</a:t>
            </a:r>
            <a:endParaRPr lang="en-US" dirty="0"/>
          </a:p>
        </p:txBody>
      </p:sp>
      <p:sp>
        <p:nvSpPr>
          <p:cNvPr id="4" name="Text Placeholder 3"/>
          <p:cNvSpPr>
            <a:spLocks noGrp="1"/>
          </p:cNvSpPr>
          <p:nvPr>
            <p:ph type="body" sz="quarter" idx="13"/>
          </p:nvPr>
        </p:nvSpPr>
        <p:spPr/>
        <p:txBody>
          <a:bodyPr/>
          <a:lstStyle/>
          <a:p>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9</a:t>
            </a:fld>
            <a:endParaRPr lang="en-US" dirty="0"/>
          </a:p>
        </p:txBody>
      </p:sp>
      <p:sp>
        <p:nvSpPr>
          <p:cNvPr id="6" name="Content Placeholder 2"/>
          <p:cNvSpPr txBox="1">
            <a:spLocks/>
          </p:cNvSpPr>
          <p:nvPr/>
        </p:nvSpPr>
        <p:spPr>
          <a:xfrm>
            <a:off x="531812" y="1978517"/>
            <a:ext cx="11027575" cy="3894614"/>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dirty="0" smtClean="0"/>
              <a:t>Name of monitored activity.</a:t>
            </a:r>
          </a:p>
          <a:p>
            <a:r>
              <a:rPr lang="en-US" dirty="0" smtClean="0"/>
              <a:t>Tree like structure. Separated by ‘/’.</a:t>
            </a:r>
          </a:p>
          <a:p>
            <a:r>
              <a:rPr lang="en-US" dirty="0" smtClean="0"/>
              <a:t>Left to right : More generic to</a:t>
            </a:r>
            <a:r>
              <a:rPr lang="en-US" dirty="0" smtClean="0">
                <a:sym typeface="Wingdings" panose="05000000000000000000" pitchFamily="2" charset="2"/>
              </a:rPr>
              <a:t> more specific.</a:t>
            </a:r>
          </a:p>
          <a:p>
            <a:endParaRPr lang="en-US" b="1" dirty="0" smtClean="0"/>
          </a:p>
          <a:p>
            <a:endParaRPr lang="en-US" b="1" dirty="0"/>
          </a:p>
          <a:p>
            <a:r>
              <a:rPr lang="en-US" b="1" dirty="0">
                <a:solidFill>
                  <a:srgbClr val="FF0000"/>
                </a:solidFill>
              </a:rPr>
              <a:t>1000+</a:t>
            </a:r>
            <a:r>
              <a:rPr lang="en-US" dirty="0" smtClean="0"/>
              <a:t> instruments in MySQL 5.7.</a:t>
            </a:r>
          </a:p>
          <a:p>
            <a:r>
              <a:rPr lang="en-US" dirty="0" smtClean="0"/>
              <a:t>Stored in </a:t>
            </a:r>
            <a:r>
              <a:rPr lang="en-US" b="1" i="1" dirty="0" err="1" smtClean="0"/>
              <a:t>performance_schema.setup_instruments</a:t>
            </a:r>
            <a:r>
              <a:rPr lang="en-US" dirty="0" smtClean="0"/>
              <a:t> table.</a:t>
            </a:r>
          </a:p>
        </p:txBody>
      </p:sp>
      <p:sp>
        <p:nvSpPr>
          <p:cNvPr id="10" name="TextBox 9"/>
          <p:cNvSpPr txBox="1"/>
          <p:nvPr/>
        </p:nvSpPr>
        <p:spPr>
          <a:xfrm>
            <a:off x="7198601" y="3601011"/>
            <a:ext cx="4268240" cy="1056718"/>
          </a:xfrm>
          <a:prstGeom prst="rect">
            <a:avLst/>
          </a:prstGeom>
          <a:solidFill>
            <a:schemeClr val="bg2"/>
          </a:solidFill>
          <a:ln>
            <a:noFill/>
          </a:ln>
          <a:effectLst>
            <a:outerShdw blurRad="50800" dist="38100" dir="2700000" algn="tl" rotWithShape="0">
              <a:srgbClr val="000000">
                <a:alpha val="43000"/>
              </a:srgbClr>
            </a:outerShdw>
          </a:effectLst>
        </p:spPr>
        <p:txBody>
          <a:bodyPr wrap="none" lIns="0" tIns="0" rIns="0" bIns="0" rtlCol="0">
            <a:noAutofit/>
          </a:bodyPr>
          <a:lstStyle/>
          <a:p>
            <a:pPr lvl="1">
              <a:buNone/>
            </a:pPr>
            <a:r>
              <a:rPr lang="en-US" sz="2800" dirty="0">
                <a:cs typeface="Courier"/>
              </a:rPr>
              <a:t>w</a:t>
            </a:r>
            <a:r>
              <a:rPr lang="en-US" sz="2800" dirty="0" smtClean="0">
                <a:cs typeface="Courier"/>
              </a:rPr>
              <a:t>ait/</a:t>
            </a:r>
            <a:r>
              <a:rPr lang="en-US" sz="2800" dirty="0" err="1" smtClean="0">
                <a:cs typeface="Courier"/>
              </a:rPr>
              <a:t>io</a:t>
            </a:r>
            <a:r>
              <a:rPr lang="en-US" sz="2800" dirty="0" smtClean="0">
                <a:cs typeface="Courier"/>
              </a:rPr>
              <a:t>/file/</a:t>
            </a:r>
            <a:r>
              <a:rPr lang="en-US" sz="2800" dirty="0" err="1" smtClean="0">
                <a:cs typeface="Courier"/>
              </a:rPr>
              <a:t>myisam</a:t>
            </a:r>
            <a:r>
              <a:rPr lang="en-US" sz="2800" dirty="0" smtClean="0">
                <a:cs typeface="Courier"/>
              </a:rPr>
              <a:t>/log</a:t>
            </a:r>
          </a:p>
          <a:p>
            <a:pPr lvl="1">
              <a:buNone/>
            </a:pPr>
            <a:r>
              <a:rPr lang="en-US" sz="2800" dirty="0">
                <a:cs typeface="Courier"/>
              </a:rPr>
              <a:t>statement/</a:t>
            </a:r>
            <a:r>
              <a:rPr lang="en-US" sz="2800" dirty="0" err="1">
                <a:cs typeface="Courier"/>
              </a:rPr>
              <a:t>sql</a:t>
            </a:r>
            <a:r>
              <a:rPr lang="en-US" sz="2800" dirty="0">
                <a:cs typeface="Courier"/>
              </a:rPr>
              <a:t>/select</a:t>
            </a:r>
          </a:p>
        </p:txBody>
      </p:sp>
    </p:spTree>
    <p:extLst>
      <p:ext uri="{BB962C8B-B14F-4D97-AF65-F5344CB8AC3E}">
        <p14:creationId xmlns:p14="http://schemas.microsoft.com/office/powerpoint/2010/main" val="8591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100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par>
                          <p:cTn id="25" fill="hold">
                            <p:stCondLst>
                              <p:cond delay="500"/>
                            </p:stCondLst>
                            <p:childTnLst>
                              <p:par>
                                <p:cTn id="26" presetID="10" presetClass="entr" presetSubtype="0" fill="hold" nodeType="afterEffect">
                                  <p:stCondLst>
                                    <p:cond delay="100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6">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16x9-2016-160120" id="{EB40A2EA-9AE1-AA4E-8555-E073B643EFC0}" vid="{AD5E3DF3-B782-F247-AEF4-5D9EED3A579F}"/>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Oracle-16x9-2016-160122</Template>
  <TotalTime>173</TotalTime>
  <Words>1822</Words>
  <Application>Microsoft Office PowerPoint</Application>
  <PresentationFormat>Custom</PresentationFormat>
  <Paragraphs>537</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SimSun</vt:lpstr>
      <vt:lpstr>Arial</vt:lpstr>
      <vt:lpstr>Calibri</vt:lpstr>
      <vt:lpstr>Courier</vt:lpstr>
      <vt:lpstr>Wingdings</vt:lpstr>
      <vt:lpstr>Oracle_16x9_2016</vt:lpstr>
      <vt:lpstr>MySQL Performance Schema</vt:lpstr>
      <vt:lpstr>PowerPoint Presentation</vt:lpstr>
      <vt:lpstr>Program Agenda</vt:lpstr>
      <vt:lpstr>Program Agenda</vt:lpstr>
      <vt:lpstr>Why Performance Schema?</vt:lpstr>
      <vt:lpstr>What it is?</vt:lpstr>
      <vt:lpstr>MySQL 5.7 Performance Schema : Design</vt:lpstr>
      <vt:lpstr>Program Agenda</vt:lpstr>
      <vt:lpstr>Instruments</vt:lpstr>
      <vt:lpstr>Instruments contd…</vt:lpstr>
      <vt:lpstr>Program Agenda</vt:lpstr>
      <vt:lpstr>Statistics Tables in Performance Schema</vt:lpstr>
      <vt:lpstr>Program Agenda</vt:lpstr>
      <vt:lpstr>What does Performance Schema provide …</vt:lpstr>
      <vt:lpstr>What does Performance Schema provide … (cont.)</vt:lpstr>
      <vt:lpstr>What does Performance Schema provide … (cont.)</vt:lpstr>
      <vt:lpstr>Use case 1</vt:lpstr>
      <vt:lpstr>Use case 1</vt:lpstr>
      <vt:lpstr>Use case 2</vt:lpstr>
      <vt:lpstr>Use case 3</vt:lpstr>
      <vt:lpstr>Use case 3</vt:lpstr>
      <vt:lpstr>Event Hierarchy</vt:lpstr>
      <vt:lpstr>Event Hierarchy</vt:lpstr>
      <vt:lpstr>Instruments available</vt:lpstr>
      <vt:lpstr>Program Agenda</vt:lpstr>
      <vt:lpstr>PowerPoint Presentation</vt:lpstr>
      <vt:lpstr>What’s new in MySQL 5.7</vt:lpstr>
      <vt:lpstr>Thank You!  Q&amp;A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Corproate Presentation Template</dc:subject>
  <dc:creator>mayank</dc:creator>
  <cp:keywords/>
  <dc:description/>
  <cp:lastModifiedBy>mayank</cp:lastModifiedBy>
  <cp:revision>56</cp:revision>
  <cp:lastPrinted>2014-07-16T02:22:57Z</cp:lastPrinted>
  <dcterms:created xsi:type="dcterms:W3CDTF">2016-03-07T11:01:27Z</dcterms:created>
  <dcterms:modified xsi:type="dcterms:W3CDTF">2016-03-10T13:30:43Z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