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https://youtu.be/axTA--B4QDY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youtube.com/v/axTA--B4QDY" TargetMode="External"/><Relationship Id="rId4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666666"/>
                </a:solidFill>
              </a:rPr>
              <a:t>Introduction to Docker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</a:rPr>
              <a:t>March 2016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275" y="684325"/>
            <a:ext cx="3055850" cy="21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3000">
                <a:solidFill>
                  <a:srgbClr val="666666"/>
                </a:solidFill>
              </a:rPr>
              <a:t>Why Docker?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en" sz="2400"/>
              <a:t>Test/QA : Multiple test suites on same machine with no conflicts. Test it and take the snapshot.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Test/QA : Integration tests with known state.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Prod : Limit container’s resources(memory, cpu, device access, read/write speed).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Prod : Manage and monitor containers with Docker remote API, orchestration tools, and dynamic container discovery.</a:t>
            </a:r>
          </a:p>
        </p:txBody>
      </p:sp>
      <p:cxnSp>
        <p:nvCxnSpPr>
          <p:cNvPr id="113" name="Shape 113"/>
          <p:cNvCxnSpPr/>
          <p:nvPr/>
        </p:nvCxnSpPr>
        <p:spPr>
          <a:xfrm>
            <a:off x="412950" y="1132675"/>
            <a:ext cx="84123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3000">
                <a:solidFill>
                  <a:srgbClr val="666666"/>
                </a:solidFill>
              </a:rPr>
              <a:t>How?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Built on the Linux container technology (LXC) which was released in 2.6.24.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Share the system’s kernel.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Filesystem and process isolation.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No hypervisor.</a:t>
            </a:r>
          </a:p>
        </p:txBody>
      </p:sp>
      <p:cxnSp>
        <p:nvCxnSpPr>
          <p:cNvPr id="120" name="Shape 120"/>
          <p:cNvCxnSpPr/>
          <p:nvPr/>
        </p:nvCxnSpPr>
        <p:spPr>
          <a:xfrm>
            <a:off x="412950" y="1132675"/>
            <a:ext cx="84123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3000">
                <a:solidFill>
                  <a:srgbClr val="666666"/>
                </a:solidFill>
              </a:rPr>
              <a:t>Docker Artifact Server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Actually called ‘Docker Registry’.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Docker Hub : Public registry - anything you want ! publish your own!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Open Source : Host it locally for your own images.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cxnSp>
        <p:nvCxnSpPr>
          <p:cNvPr id="127" name="Shape 127"/>
          <p:cNvCxnSpPr/>
          <p:nvPr/>
        </p:nvCxnSpPr>
        <p:spPr>
          <a:xfrm>
            <a:off x="412950" y="1132675"/>
            <a:ext cx="84123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3000">
                <a:solidFill>
                  <a:srgbClr val="666666"/>
                </a:solidFill>
              </a:rPr>
              <a:t>Docker Registry: Hosted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It’s open source: host your own to host your artifacts.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push/pull versioned images.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Deployments pull images from the registry. Then run the container with secrets and other configuration.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cxnSp>
        <p:nvCxnSpPr>
          <p:cNvPr id="134" name="Shape 134"/>
          <p:cNvCxnSpPr/>
          <p:nvPr/>
        </p:nvCxnSpPr>
        <p:spPr>
          <a:xfrm>
            <a:off x="412950" y="1132675"/>
            <a:ext cx="84123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3000">
                <a:solidFill>
                  <a:srgbClr val="666666"/>
                </a:solidFill>
              </a:rPr>
              <a:t>What is Docker?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en" sz="2400"/>
              <a:t>An open platform for developing, deploying and running services with </a:t>
            </a:r>
            <a:r>
              <a:rPr b="1" lang="en" sz="2400" u="sng"/>
              <a:t>Linux</a:t>
            </a:r>
            <a:r>
              <a:rPr lang="en" sz="2400"/>
              <a:t> containers.</a:t>
            </a: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en" sz="2400"/>
              <a:t>Process and full file system isolation.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en" sz="2400"/>
              <a:t>Bundles up services, apps, programs in a standard way.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Deploy your bundles(Containers) to different machines. </a:t>
            </a:r>
          </a:p>
          <a:p>
            <a:pPr indent="-381000" lvl="0" marL="457200" rtl="0">
              <a:spcBef>
                <a:spcPts val="1000"/>
              </a:spcBef>
              <a:buSzPct val="100000"/>
            </a:pPr>
            <a:r>
              <a:rPr lang="en" sz="2400"/>
              <a:t>‘Light weight VM’... (but not VM!)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cxnSp>
        <p:nvCxnSpPr>
          <p:cNvPr id="62" name="Shape 62"/>
          <p:cNvCxnSpPr/>
          <p:nvPr/>
        </p:nvCxnSpPr>
        <p:spPr>
          <a:xfrm>
            <a:off x="412950" y="1132675"/>
            <a:ext cx="84123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3000">
                <a:solidFill>
                  <a:srgbClr val="666666"/>
                </a:solidFill>
              </a:rPr>
              <a:t>Docker vs VMs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"containerization" as Operating System Virtualization, whereas "virtual machines" are Hardware Virtualization.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Speed differences. VM loads the whole os.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Docker - wrapper on the top of host os.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Docker virtualizes the services of the host operating system.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File sharing between two containers, ps commands etc.</a:t>
            </a:r>
          </a:p>
        </p:txBody>
      </p:sp>
      <p:cxnSp>
        <p:nvCxnSpPr>
          <p:cNvPr id="69" name="Shape 69"/>
          <p:cNvCxnSpPr/>
          <p:nvPr/>
        </p:nvCxnSpPr>
        <p:spPr>
          <a:xfrm>
            <a:off x="412950" y="1132675"/>
            <a:ext cx="84123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63674" cy="35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199" y="849600"/>
            <a:ext cx="4440800" cy="423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3000">
                <a:solidFill>
                  <a:srgbClr val="666666"/>
                </a:solidFill>
              </a:rPr>
              <a:t>Basic Terms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1000"/>
              </a:spcBef>
              <a:buSzPct val="100000"/>
            </a:pPr>
            <a:r>
              <a:rPr lang="en" sz="2400"/>
              <a:t>Docker Image : Static filesystem, potentially with a parent image.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en" sz="2400"/>
              <a:t>Docker Container : An writable instance of an image. Hosting more then one processes.</a:t>
            </a: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</a:pPr>
            <a:r>
              <a:rPr lang="en" sz="2400"/>
              <a:t>To programming metaphor, think of an image as a class and container as a instance.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Containers should be ephmeral. </a:t>
            </a:r>
          </a:p>
        </p:txBody>
      </p:sp>
      <p:cxnSp>
        <p:nvCxnSpPr>
          <p:cNvPr id="82" name="Shape 82"/>
          <p:cNvCxnSpPr/>
          <p:nvPr/>
        </p:nvCxnSpPr>
        <p:spPr>
          <a:xfrm>
            <a:off x="412950" y="1132675"/>
            <a:ext cx="84123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>
            <a:hlinkClick r:id="rId3"/>
          </p:cNvPr>
          <p:cNvSpPr/>
          <p:nvPr/>
        </p:nvSpPr>
        <p:spPr>
          <a:xfrm>
            <a:off x="1143000" y="0"/>
            <a:ext cx="6858000" cy="51435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3000">
                <a:solidFill>
                  <a:srgbClr val="666666"/>
                </a:solidFill>
              </a:rPr>
              <a:t>What happened?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 Docker client contacted the Docker daemon.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 Docker daemon pulled the "hello-world" image from the Docker Hub.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 Docker daemon created a new container from that image which runs the executable that produces the output you are currently reading.</a:t>
            </a:r>
          </a:p>
          <a:p>
            <a:pPr indent="-381000" lvl="0" marL="457200" rtl="0">
              <a:spcBef>
                <a:spcPts val="0"/>
              </a:spcBef>
              <a:buSzPct val="100000"/>
            </a:pPr>
            <a:r>
              <a:rPr lang="en" sz="2400"/>
              <a:t>The Docker daemon streamed that output to the Docker client, which sent it to your terminal.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412950" y="1132675"/>
            <a:ext cx="84123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82" y="688875"/>
            <a:ext cx="7802424" cy="40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457200" rtl="0">
              <a:spcBef>
                <a:spcPts val="0"/>
              </a:spcBef>
              <a:buNone/>
            </a:pPr>
            <a:r>
              <a:rPr lang="en" sz="3000">
                <a:solidFill>
                  <a:srgbClr val="666666"/>
                </a:solidFill>
              </a:rPr>
              <a:t>Why Docker?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"/>
              <a:t>Lightweight, easy-to-use, standardized way to ship software. Requires only Docker and Linux.</a:t>
            </a:r>
          </a:p>
          <a:p>
            <a:pPr indent="-228600" lvl="0" marL="457200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"/>
              <a:t>Gather and bundle all system dependencies with your services at dev time. Version and archive it and run it anywhere.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Pretend you’re shipping a single binary.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Useful in development, on build servers, integration testing, continuous delivery.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Run the processes in parallel.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Python version example, DB example.</a:t>
            </a:r>
          </a:p>
        </p:txBody>
      </p:sp>
      <p:cxnSp>
        <p:nvCxnSpPr>
          <p:cNvPr id="106" name="Shape 106"/>
          <p:cNvCxnSpPr/>
          <p:nvPr/>
        </p:nvCxnSpPr>
        <p:spPr>
          <a:xfrm>
            <a:off x="412950" y="1132675"/>
            <a:ext cx="8412300" cy="0"/>
          </a:xfrm>
          <a:prstGeom prst="straightConnector1">
            <a:avLst/>
          </a:prstGeom>
          <a:noFill/>
          <a:ln cap="flat" cmpd="sng" w="38100">
            <a:solidFill>
              <a:srgbClr val="6D9EEB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