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2286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4572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6858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9144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11430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13716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16002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18288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amp; Subtitle">
    <p:bg>
      <p:bgPr>
        <a:solidFill>
          <a:srgbClr val="222222"/>
        </a:solidFill>
      </p:bgPr>
    </p:bg>
    <p:spTree>
      <p:nvGrpSpPr>
        <p:cNvPr id="1" name=""/>
        <p:cNvGrpSpPr/>
        <p:nvPr/>
      </p:nvGrpSpPr>
      <p:grpSpPr>
        <a:xfrm>
          <a:off x="0" y="0"/>
          <a:ext cx="0" cy="0"/>
          <a:chOff x="0" y="0"/>
          <a:chExt cx="0" cy="0"/>
        </a:xfrm>
      </p:grpSpPr>
      <p:sp>
        <p:nvSpPr>
          <p:cNvPr id="12" name="Shape 12"/>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3" name="Shape 13"/>
          <p:cNvSpPr/>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14" name="Shape 14"/>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15" name="Shape 15"/>
          <p:cNvSpPr/>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Bullets">
    <p:bg>
      <p:bgPr>
        <a:solidFill>
          <a:srgbClr val="222222"/>
        </a:solidFill>
      </p:bgPr>
    </p:bg>
    <p:spTree>
      <p:nvGrpSpPr>
        <p:cNvPr id="1" name=""/>
        <p:cNvGrpSpPr/>
        <p:nvPr/>
      </p:nvGrpSpPr>
      <p:grpSpPr>
        <a:xfrm>
          <a:off x="0" y="0"/>
          <a:ext cx="0" cy="0"/>
          <a:chOff x="0" y="0"/>
          <a:chExt cx="0" cy="0"/>
        </a:xfrm>
      </p:grpSpPr>
      <p:sp>
        <p:nvSpPr>
          <p:cNvPr id="102" name="Shape 102"/>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03" name="Shape 103"/>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104" name="Shape 10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 3 Up">
    <p:bg>
      <p:bgPr>
        <a:solidFill>
          <a:srgbClr val="222222"/>
        </a:solidFill>
      </p:bgPr>
    </p:bg>
    <p:spTree>
      <p:nvGrpSpPr>
        <p:cNvPr id="1" name=""/>
        <p:cNvGrpSpPr/>
        <p:nvPr/>
      </p:nvGrpSpPr>
      <p:grpSpPr>
        <a:xfrm>
          <a:off x="0" y="0"/>
          <a:ext cx="0" cy="0"/>
          <a:chOff x="0" y="0"/>
          <a:chExt cx="0" cy="0"/>
        </a:xfrm>
      </p:grpSpPr>
      <p:sp>
        <p:nvSpPr>
          <p:cNvPr id="111" name="Shape 111"/>
          <p:cNvSpPr/>
          <p:nvPr>
            <p:ph type="pic" sz="half" idx="13"/>
          </p:nvPr>
        </p:nvSpPr>
        <p:spPr>
          <a:xfrm>
            <a:off x="6503154" y="0"/>
            <a:ext cx="6502401" cy="4864100"/>
          </a:xfrm>
          <a:prstGeom prst="rect">
            <a:avLst/>
          </a:prstGeom>
        </p:spPr>
        <p:txBody>
          <a:bodyPr lIns="91439" tIns="45719" rIns="91439" bIns="45719">
            <a:noAutofit/>
          </a:bodyPr>
          <a:lstStyle/>
          <a:p>
            <a:pPr/>
          </a:p>
        </p:txBody>
      </p:sp>
      <p:sp>
        <p:nvSpPr>
          <p:cNvPr id="112" name="Shape 112"/>
          <p:cNvSpPr/>
          <p:nvPr>
            <p:ph type="pic" sz="half" idx="14"/>
          </p:nvPr>
        </p:nvSpPr>
        <p:spPr>
          <a:xfrm>
            <a:off x="6502400" y="4902200"/>
            <a:ext cx="6502400" cy="4864100"/>
          </a:xfrm>
          <a:prstGeom prst="rect">
            <a:avLst/>
          </a:prstGeom>
        </p:spPr>
        <p:txBody>
          <a:bodyPr lIns="91439" tIns="45719" rIns="91439" bIns="45719">
            <a:noAutofit/>
          </a:bodyPr>
          <a:lstStyle/>
          <a:p>
            <a:pPr/>
          </a:p>
        </p:txBody>
      </p:sp>
      <p:sp>
        <p:nvSpPr>
          <p:cNvPr id="113" name="Shape 113"/>
          <p:cNvSpPr/>
          <p:nvPr>
            <p:ph type="pic" idx="15"/>
          </p:nvPr>
        </p:nvSpPr>
        <p:spPr>
          <a:xfrm>
            <a:off x="0" y="0"/>
            <a:ext cx="6468534" cy="9753600"/>
          </a:xfrm>
          <a:prstGeom prst="rect">
            <a:avLst/>
          </a:prstGeom>
        </p:spPr>
        <p:txBody>
          <a:bodyPr lIns="91439" tIns="45719" rIns="91439" bIns="45719">
            <a:noAutofit/>
          </a:bodyPr>
          <a:lstStyle/>
          <a:p>
            <a:pPr/>
          </a:p>
        </p:txBody>
      </p:sp>
      <p:sp>
        <p:nvSpPr>
          <p:cNvPr id="114" name="Shape 11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Quote">
    <p:bg>
      <p:bgPr>
        <a:solidFill>
          <a:srgbClr val="222222"/>
        </a:solidFill>
      </p:bgPr>
    </p:bg>
    <p:spTree>
      <p:nvGrpSpPr>
        <p:cNvPr id="1" name=""/>
        <p:cNvGrpSpPr/>
        <p:nvPr/>
      </p:nvGrpSpPr>
      <p:grpSpPr>
        <a:xfrm>
          <a:off x="0" y="0"/>
          <a:ext cx="0" cy="0"/>
          <a:chOff x="0" y="0"/>
          <a:chExt cx="0" cy="0"/>
        </a:xfrm>
      </p:grpSpPr>
      <p:sp>
        <p:nvSpPr>
          <p:cNvPr id="121" name="Shape 121"/>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22" name="Shape 122"/>
          <p:cNvSpPr/>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23" name="Shape 123"/>
          <p:cNvSpPr/>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pPr/>
            <a:r>
              <a:t>Johnny Appleseed</a:t>
            </a:r>
          </a:p>
        </p:txBody>
      </p:sp>
      <p:sp>
        <p:nvSpPr>
          <p:cNvPr id="124" name="Shape 124"/>
          <p:cNvSpPr/>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25" name="Shape 12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32" name="Shape 132"/>
          <p:cNvSpPr/>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33" name="Shape 133"/>
          <p:cNvSpPr/>
          <p:nvPr>
            <p:ph type="pic" idx="14"/>
          </p:nvPr>
        </p:nvSpPr>
        <p:spPr>
          <a:xfrm>
            <a:off x="0" y="0"/>
            <a:ext cx="5486400" cy="9753600"/>
          </a:xfrm>
          <a:prstGeom prst="rect">
            <a:avLst/>
          </a:prstGeom>
        </p:spPr>
        <p:txBody>
          <a:bodyPr lIns="91439" tIns="45719" rIns="91439" bIns="45719">
            <a:noAutofit/>
          </a:bodyPr>
          <a:lstStyle/>
          <a:p>
            <a:pPr/>
          </a:p>
        </p:txBody>
      </p:sp>
      <p:sp>
        <p:nvSpPr>
          <p:cNvPr id="134" name="Shape 134"/>
          <p:cNvSpPr/>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pPr/>
            <a:r>
              <a:t>Johnny Appleseed</a:t>
            </a:r>
          </a:p>
        </p:txBody>
      </p:sp>
      <p:sp>
        <p:nvSpPr>
          <p:cNvPr id="135" name="Shape 13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Photo">
    <p:bg>
      <p:bgPr>
        <a:solidFill>
          <a:srgbClr val="222222"/>
        </a:solidFill>
      </p:bgPr>
    </p:bg>
    <p:spTree>
      <p:nvGrpSpPr>
        <p:cNvPr id="1" name=""/>
        <p:cNvGrpSpPr/>
        <p:nvPr/>
      </p:nvGrpSpPr>
      <p:grpSpPr>
        <a:xfrm>
          <a:off x="0" y="0"/>
          <a:ext cx="0" cy="0"/>
          <a:chOff x="0" y="0"/>
          <a:chExt cx="0" cy="0"/>
        </a:xfrm>
      </p:grpSpPr>
      <p:sp>
        <p:nvSpPr>
          <p:cNvPr id="142" name="Shape 142"/>
          <p:cNvSpPr/>
          <p:nvPr>
            <p:ph type="pic" idx="13"/>
          </p:nvPr>
        </p:nvSpPr>
        <p:spPr>
          <a:xfrm>
            <a:off x="0" y="0"/>
            <a:ext cx="13004800" cy="9753600"/>
          </a:xfrm>
          <a:prstGeom prst="rect">
            <a:avLst/>
          </a:prstGeom>
        </p:spPr>
        <p:txBody>
          <a:bodyPr lIns="91439" tIns="45719" rIns="91439" bIns="45719">
            <a:noAutofit/>
          </a:bodyPr>
          <a:lstStyle/>
          <a:p>
            <a:pPr/>
          </a:p>
        </p:txBody>
      </p:sp>
      <p:sp>
        <p:nvSpPr>
          <p:cNvPr id="143" name="Shape 14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Blank">
    <p:bg>
      <p:bgPr>
        <a:solidFill>
          <a:srgbClr val="222222"/>
        </a:solidFill>
      </p:bgPr>
    </p:bg>
    <p:spTree>
      <p:nvGrpSpPr>
        <p:cNvPr id="1" name=""/>
        <p:cNvGrpSpPr/>
        <p:nvPr/>
      </p:nvGrpSpPr>
      <p:grpSpPr>
        <a:xfrm>
          <a:off x="0" y="0"/>
          <a:ext cx="0" cy="0"/>
          <a:chOff x="0" y="0"/>
          <a:chExt cx="0" cy="0"/>
        </a:xfrm>
      </p:grpSpPr>
      <p:sp>
        <p:nvSpPr>
          <p:cNvPr id="150" name="Shape 15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Blank Alt">
    <p:spTree>
      <p:nvGrpSpPr>
        <p:cNvPr id="1" name=""/>
        <p:cNvGrpSpPr/>
        <p:nvPr/>
      </p:nvGrpSpPr>
      <p:grpSpPr>
        <a:xfrm>
          <a:off x="0" y="0"/>
          <a:ext cx="0" cy="0"/>
          <a:chOff x="0" y="0"/>
          <a:chExt cx="0" cy="0"/>
        </a:xfrm>
      </p:grpSpPr>
      <p:sp>
        <p:nvSpPr>
          <p:cNvPr id="157" name="Shape 15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bg>
      <p:bgPr>
        <a:solidFill>
          <a:srgbClr val="222222"/>
        </a:solidFill>
      </p:bgPr>
    </p:bg>
    <p:spTree>
      <p:nvGrpSpPr>
        <p:cNvPr id="1" name=""/>
        <p:cNvGrpSpPr/>
        <p:nvPr/>
      </p:nvGrpSpPr>
      <p:grpSpPr>
        <a:xfrm>
          <a:off x="0" y="0"/>
          <a:ext cx="0" cy="0"/>
          <a:chOff x="0" y="0"/>
          <a:chExt cx="0" cy="0"/>
        </a:xfrm>
      </p:grpSpPr>
      <p:sp>
        <p:nvSpPr>
          <p:cNvPr id="22" name="Shape 22"/>
          <p:cNvSpPr/>
          <p:nvPr>
            <p:ph type="pic" idx="13"/>
          </p:nvPr>
        </p:nvSpPr>
        <p:spPr>
          <a:xfrm>
            <a:off x="0" y="0"/>
            <a:ext cx="13004800" cy="9753600"/>
          </a:xfrm>
          <a:prstGeom prst="rect">
            <a:avLst/>
          </a:prstGeom>
        </p:spPr>
        <p:txBody>
          <a:bodyPr lIns="91439" tIns="45719" rIns="91439" bIns="45719">
            <a:noAutofit/>
          </a:bodyPr>
          <a:lstStyle/>
          <a:p>
            <a:pPr/>
          </a:p>
        </p:txBody>
      </p:sp>
      <p:sp>
        <p:nvSpPr>
          <p:cNvPr id="23" name="Shape 23"/>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p>
        </p:txBody>
      </p:sp>
      <p:sp>
        <p:nvSpPr>
          <p:cNvPr id="24" name="Shape 24"/>
          <p:cNvSpPr/>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25" name="Shape 25"/>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26" name="Shape 26"/>
          <p:cNvSpPr/>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Alt">
    <p:spTree>
      <p:nvGrpSpPr>
        <p:cNvPr id="1" name=""/>
        <p:cNvGrpSpPr/>
        <p:nvPr/>
      </p:nvGrpSpPr>
      <p:grpSpPr>
        <a:xfrm>
          <a:off x="0" y="0"/>
          <a:ext cx="0" cy="0"/>
          <a:chOff x="0" y="0"/>
          <a:chExt cx="0" cy="0"/>
        </a:xfrm>
      </p:grpSpPr>
      <p:sp>
        <p:nvSpPr>
          <p:cNvPr id="33" name="Shape 33"/>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4" name="Shape 34"/>
          <p:cNvSpPr/>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35" name="Shape 35"/>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36" name="Shape 36"/>
          <p:cNvSpPr/>
          <p:nvPr>
            <p:ph type="sldNum" sz="quarter" idx="2"/>
          </p:nvPr>
        </p:nvSpPr>
        <p:spPr>
          <a:xfrm>
            <a:off x="12161859" y="4191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bg>
      <p:bgPr>
        <a:solidFill>
          <a:srgbClr val="222222"/>
        </a:solidFill>
      </p:bgPr>
    </p:bg>
    <p:spTree>
      <p:nvGrpSpPr>
        <p:cNvPr id="1" name=""/>
        <p:cNvGrpSpPr/>
        <p:nvPr/>
      </p:nvGrpSpPr>
      <p:grpSpPr>
        <a:xfrm>
          <a:off x="0" y="0"/>
          <a:ext cx="0" cy="0"/>
          <a:chOff x="0" y="0"/>
          <a:chExt cx="0" cy="0"/>
        </a:xfrm>
      </p:grpSpPr>
      <p:sp>
        <p:nvSpPr>
          <p:cNvPr id="43" name="Shape 43"/>
          <p:cNvSpPr/>
          <p:nvPr>
            <p:ph type="title"/>
          </p:nvPr>
        </p:nvSpPr>
        <p:spPr>
          <a:xfrm>
            <a:off x="406400" y="4038600"/>
            <a:ext cx="12192000" cy="4521200"/>
          </a:xfrm>
          <a:prstGeom prst="rect">
            <a:avLst/>
          </a:prstGeom>
        </p:spPr>
        <p:txBody>
          <a:bodyPr/>
          <a:lstStyle>
            <a:lvl1pPr>
              <a:spcBef>
                <a:spcPts val="0"/>
              </a:spcBef>
              <a:defRPr sz="17000"/>
            </a:lvl1pPr>
          </a:lstStyle>
          <a:p>
            <a:pPr/>
            <a:r>
              <a:t>Title Text</a:t>
            </a:r>
          </a:p>
        </p:txBody>
      </p:sp>
      <p:sp>
        <p:nvSpPr>
          <p:cNvPr id="44" name="Shape 44"/>
          <p:cNvSpPr/>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bg>
      <p:bgPr>
        <a:solidFill>
          <a:srgbClr val="222222"/>
        </a:solidFill>
      </p:bgPr>
    </p:bg>
    <p:spTree>
      <p:nvGrpSpPr>
        <p:cNvPr id="1" name=""/>
        <p:cNvGrpSpPr/>
        <p:nvPr/>
      </p:nvGrpSpPr>
      <p:grpSpPr>
        <a:xfrm>
          <a:off x="0" y="0"/>
          <a:ext cx="0" cy="0"/>
          <a:chOff x="0" y="0"/>
          <a:chExt cx="0" cy="0"/>
        </a:xfrm>
      </p:grpSpPr>
      <p:sp>
        <p:nvSpPr>
          <p:cNvPr id="51" name="Shape 51"/>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2" name="Shape 52"/>
          <p:cNvSpPr/>
          <p:nvPr>
            <p:ph type="pic" idx="13"/>
          </p:nvPr>
        </p:nvSpPr>
        <p:spPr>
          <a:xfrm>
            <a:off x="0" y="0"/>
            <a:ext cx="5486400" cy="9753600"/>
          </a:xfrm>
          <a:prstGeom prst="rect">
            <a:avLst/>
          </a:prstGeom>
        </p:spPr>
        <p:txBody>
          <a:bodyPr lIns="91439" tIns="45719" rIns="91439" bIns="45719">
            <a:noAutofit/>
          </a:bodyPr>
          <a:lstStyle/>
          <a:p>
            <a:pPr/>
          </a:p>
        </p:txBody>
      </p:sp>
      <p:sp>
        <p:nvSpPr>
          <p:cNvPr id="53" name="Shape 53"/>
          <p:cNvSpPr/>
          <p:nvPr>
            <p:ph type="title"/>
          </p:nvPr>
        </p:nvSpPr>
        <p:spPr>
          <a:xfrm>
            <a:off x="5892800" y="6426200"/>
            <a:ext cx="6705600" cy="2705100"/>
          </a:xfrm>
          <a:prstGeom prst="rect">
            <a:avLst/>
          </a:prstGeom>
        </p:spPr>
        <p:txBody>
          <a:bodyPr/>
          <a:lstStyle>
            <a:lvl1pPr>
              <a:spcBef>
                <a:spcPts val="0"/>
              </a:spcBef>
              <a:defRPr sz="17000"/>
            </a:lvl1pPr>
          </a:lstStyle>
          <a:p>
            <a:pPr/>
            <a:r>
              <a:t>Title Text</a:t>
            </a:r>
          </a:p>
        </p:txBody>
      </p:sp>
      <p:sp>
        <p:nvSpPr>
          <p:cNvPr id="54" name="Shape 54"/>
          <p:cNvSpPr/>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55" name="Shape 55"/>
          <p:cNvSpPr/>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62" name="Shape 62"/>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63" name="Shape 63"/>
          <p:cNvSpPr/>
          <p:nvPr>
            <p:ph type="title"/>
          </p:nvPr>
        </p:nvSpPr>
        <p:spPr>
          <a:prstGeom prst="rect">
            <a:avLst/>
          </a:prstGeom>
        </p:spPr>
        <p:txBody>
          <a:bodyPr/>
          <a:lstStyle/>
          <a:p>
            <a:pPr/>
            <a:r>
              <a:t>Title Text</a:t>
            </a:r>
          </a:p>
        </p:txBody>
      </p:sp>
      <p:sp>
        <p:nvSpPr>
          <p:cNvPr id="64" name="Shape 6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bg>
      <p:bgPr>
        <a:solidFill>
          <a:srgbClr val="222222"/>
        </a:solidFill>
      </p:bgPr>
    </p:bg>
    <p:spTree>
      <p:nvGrpSpPr>
        <p:cNvPr id="1" name=""/>
        <p:cNvGrpSpPr/>
        <p:nvPr/>
      </p:nvGrpSpPr>
      <p:grpSpPr>
        <a:xfrm>
          <a:off x="0" y="0"/>
          <a:ext cx="0" cy="0"/>
          <a:chOff x="0" y="0"/>
          <a:chExt cx="0" cy="0"/>
        </a:xfrm>
      </p:grpSpPr>
      <p:sp>
        <p:nvSpPr>
          <p:cNvPr id="71" name="Shape 7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72" name="Shape 72"/>
          <p:cNvSpPr/>
          <p:nvPr>
            <p:ph type="title"/>
          </p:nvPr>
        </p:nvSpPr>
        <p:spPr>
          <a:prstGeom prst="rect">
            <a:avLst/>
          </a:prstGeom>
        </p:spPr>
        <p:txBody>
          <a:bodyPr/>
          <a:lstStyle/>
          <a:p>
            <a:pPr/>
            <a:r>
              <a:t>Title Text</a:t>
            </a:r>
          </a:p>
        </p:txBody>
      </p:sp>
      <p:sp>
        <p:nvSpPr>
          <p:cNvPr id="73" name="Shape 73"/>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74" name="Shape 7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Alt">
    <p:spTree>
      <p:nvGrpSpPr>
        <p:cNvPr id="1" name=""/>
        <p:cNvGrpSpPr/>
        <p:nvPr/>
      </p:nvGrpSpPr>
      <p:grpSpPr>
        <a:xfrm>
          <a:off x="0" y="0"/>
          <a:ext cx="0" cy="0"/>
          <a:chOff x="0" y="0"/>
          <a:chExt cx="0" cy="0"/>
        </a:xfrm>
      </p:grpSpPr>
      <p:sp>
        <p:nvSpPr>
          <p:cNvPr id="81" name="Shape 8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82" name="Shape 82"/>
          <p:cNvSpPr/>
          <p:nvPr>
            <p:ph type="title"/>
          </p:nvPr>
        </p:nvSpPr>
        <p:spPr>
          <a:prstGeom prst="rect">
            <a:avLst/>
          </a:prstGeom>
        </p:spPr>
        <p:txBody>
          <a:bodyPr/>
          <a:lstStyle/>
          <a:p>
            <a:pPr/>
            <a:r>
              <a:t>Title Text</a:t>
            </a:r>
          </a:p>
        </p:txBody>
      </p:sp>
      <p:sp>
        <p:nvSpPr>
          <p:cNvPr id="83" name="Shape 83"/>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84" name="Shape 8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bg>
      <p:bgPr>
        <a:solidFill>
          <a:srgbClr val="222222"/>
        </a:solidFill>
      </p:bgPr>
    </p:bg>
    <p:spTree>
      <p:nvGrpSpPr>
        <p:cNvPr id="1" name=""/>
        <p:cNvGrpSpPr/>
        <p:nvPr/>
      </p:nvGrpSpPr>
      <p:grpSpPr>
        <a:xfrm>
          <a:off x="0" y="0"/>
          <a:ext cx="0" cy="0"/>
          <a:chOff x="0" y="0"/>
          <a:chExt cx="0" cy="0"/>
        </a:xfrm>
      </p:grpSpPr>
      <p:sp>
        <p:nvSpPr>
          <p:cNvPr id="91" name="Shape 9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92" name="Shape 92"/>
          <p:cNvSpPr/>
          <p:nvPr>
            <p:ph type="pic" sz="half" idx="14"/>
          </p:nvPr>
        </p:nvSpPr>
        <p:spPr>
          <a:xfrm>
            <a:off x="7112000" y="1536700"/>
            <a:ext cx="5486400" cy="7797800"/>
          </a:xfrm>
          <a:prstGeom prst="rect">
            <a:avLst/>
          </a:prstGeom>
        </p:spPr>
        <p:txBody>
          <a:bodyPr lIns="91439" tIns="45719" rIns="91439" bIns="45719">
            <a:noAutofit/>
          </a:bodyPr>
          <a:lstStyle/>
          <a:p>
            <a:pPr/>
          </a:p>
        </p:txBody>
      </p:sp>
      <p:sp>
        <p:nvSpPr>
          <p:cNvPr id="93" name="Shape 93"/>
          <p:cNvSpPr/>
          <p:nvPr>
            <p:ph type="title"/>
          </p:nvPr>
        </p:nvSpPr>
        <p:spPr>
          <a:xfrm>
            <a:off x="406400" y="1536700"/>
            <a:ext cx="6299200" cy="723900"/>
          </a:xfrm>
          <a:prstGeom prst="rect">
            <a:avLst/>
          </a:prstGeom>
        </p:spPr>
        <p:txBody>
          <a:bodyPr/>
          <a:lstStyle/>
          <a:p>
            <a:pPr/>
            <a:r>
              <a:t>Title Text</a:t>
            </a:r>
          </a:p>
        </p:txBody>
      </p:sp>
      <p:sp>
        <p:nvSpPr>
          <p:cNvPr id="94" name="Shape 94"/>
          <p:cNvSpPr/>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pPr/>
            <a:r>
              <a:t>Body Level One</a:t>
            </a:r>
          </a:p>
          <a:p>
            <a:pPr lvl="1"/>
            <a:r>
              <a:t>Body Level Two</a:t>
            </a:r>
          </a:p>
          <a:p>
            <a:pPr lvl="2"/>
            <a:r>
              <a:t>Body Level Three</a:t>
            </a:r>
          </a:p>
          <a:p>
            <a:pPr lvl="3"/>
            <a:r>
              <a:t>Body Level Four</a:t>
            </a:r>
          </a:p>
          <a:p>
            <a:pPr lvl="4"/>
            <a:r>
              <a:t>Body Level Five</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 name="Shape 3"/>
          <p:cNvSpPr/>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Shape 4"/>
          <p:cNvSpPr/>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hape 5"/>
          <p:cNvSpPr/>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1pPr>
      <a:lvl2pPr marL="0" marR="0" indent="2286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2pPr>
      <a:lvl3pPr marL="0" marR="0" indent="4572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3pPr>
      <a:lvl4pPr marL="0" marR="0" indent="6858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4pPr>
      <a:lvl5pPr marL="0" marR="0" indent="9144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5pPr>
      <a:lvl6pPr marL="0" marR="0" indent="11430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6pPr>
      <a:lvl7pPr marL="0" marR="0" indent="13716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7pPr>
      <a:lvl8pPr marL="0" marR="0" indent="16002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8pPr>
      <a:lvl9pPr marL="0" marR="0" indent="18288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9pPr>
    </p:titleStyle>
    <p:body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mailto:yask123@gmail.com" TargetMode="External"/><Relationship Id="rId3" Type="http://schemas.openxmlformats.org/officeDocument/2006/relationships/hyperlink" Target="http://irc.freenode.net"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ctrTitle"/>
          </p:nvPr>
        </p:nvSpPr>
        <p:spPr>
          <a:prstGeom prst="rect">
            <a:avLst/>
          </a:prstGeom>
        </p:spPr>
        <p:txBody>
          <a:bodyPr/>
          <a:lstStyle/>
          <a:p>
            <a:pPr/>
            <a:r>
              <a:t>Yask Srivastava</a:t>
            </a:r>
          </a:p>
        </p:txBody>
      </p:sp>
      <p:sp>
        <p:nvSpPr>
          <p:cNvPr id="167" name="Shape 167"/>
          <p:cNvSpPr/>
          <p:nvPr>
            <p:ph type="subTitle" sz="quarter" idx="1"/>
          </p:nvPr>
        </p:nvSpPr>
        <p:spPr>
          <a:prstGeom prst="rect">
            <a:avLst/>
          </a:prstGeom>
        </p:spPr>
        <p:txBody>
          <a:bodyPr/>
          <a:lstStyle/>
          <a:p>
            <a:pPr/>
            <a:r>
              <a:t>Building UI for MOin Moin wiki engine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Shape 204"/>
          <p:cNvSpPr/>
          <p:nvPr>
            <p:ph type="body" idx="13"/>
          </p:nvPr>
        </p:nvSpPr>
        <p:spPr>
          <a:prstGeom prst="rect">
            <a:avLst/>
          </a:prstGeom>
        </p:spPr>
        <p:txBody>
          <a:bodyPr/>
          <a:lstStyle/>
          <a:p>
            <a:pPr/>
            <a:r>
              <a:t>Text</a:t>
            </a:r>
          </a:p>
        </p:txBody>
      </p:sp>
      <p:sp>
        <p:nvSpPr>
          <p:cNvPr id="205" name="Shape 205"/>
          <p:cNvSpPr/>
          <p:nvPr>
            <p:ph type="title"/>
          </p:nvPr>
        </p:nvSpPr>
        <p:spPr>
          <a:prstGeom prst="rect">
            <a:avLst/>
          </a:prstGeom>
        </p:spPr>
        <p:txBody>
          <a:bodyPr/>
          <a:lstStyle/>
          <a:p>
            <a:pPr defTabSz="233679">
              <a:spcBef>
                <a:spcPts val="1100"/>
              </a:spcBef>
              <a:defRPr sz="4800"/>
            </a:pPr>
            <a:r>
              <a:t>Initial Load</a:t>
            </a:r>
          </a:p>
          <a:p>
            <a:pPr defTabSz="233679">
              <a:spcBef>
                <a:spcPts val="1100"/>
              </a:spcBef>
              <a:defRPr sz="2400"/>
            </a:pPr>
          </a:p>
        </p:txBody>
      </p:sp>
      <p:sp>
        <p:nvSpPr>
          <p:cNvPr id="206" name="Shape 206"/>
          <p:cNvSpPr/>
          <p:nvPr>
            <p:ph type="body" idx="1"/>
          </p:nvPr>
        </p:nvSpPr>
        <p:spPr>
          <a:prstGeom prst="rect">
            <a:avLst/>
          </a:prstGeom>
        </p:spPr>
        <p:txBody>
          <a:bodyPr/>
          <a:lstStyle/>
          <a:p>
            <a:pPr marL="293370" indent="-293370" defTabSz="385572">
              <a:spcBef>
                <a:spcPts val="1800"/>
              </a:spcBef>
              <a:defRPr sz="2244"/>
            </a:pPr>
            <a:r>
              <a:t>Comparing the initial flow of the two approaches, it should be obvious that client-side rendering is going to be slower. It requires more JavaScript to be downloaded, which is more JavaScript to parse. It requires a 2nd HTTP request to load the content, and then requires more JavaScript to generate the template. Even if the initial JavaScript gets cached, it still needs to get parsed, and the 2nd request isn't going to happen until the document is loaded.</a:t>
            </a:r>
          </a:p>
          <a:p>
            <a:pPr marL="293370" indent="-293370" defTabSz="385572">
              <a:spcBef>
                <a:spcPts val="1800"/>
              </a:spcBef>
              <a:defRPr sz="2244"/>
            </a:pPr>
          </a:p>
          <a:p>
            <a:pPr marL="293370" indent="-293370" defTabSz="385572">
              <a:spcBef>
                <a:spcPts val="1800"/>
              </a:spcBef>
              <a:defRPr sz="2244"/>
            </a:pPr>
            <a:r>
              <a:t>I could see bootstrapping the initial request to include the initial data as a JavaScript object. But I don't see many frameworks advocating this approach. I'm not sure I like it. And it would still be more JavaScript to download, parse and more cycles on the CPU to render it.</a:t>
            </a:r>
          </a:p>
          <a:p>
            <a:pPr marL="293370" indent="-293370" defTabSz="385572">
              <a:spcBef>
                <a:spcPts val="1800"/>
              </a:spcBef>
              <a:defRPr sz="2244"/>
            </a:pP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Shape 208"/>
          <p:cNvSpPr/>
          <p:nvPr>
            <p:ph type="body" idx="13"/>
          </p:nvPr>
        </p:nvSpPr>
        <p:spPr>
          <a:prstGeom prst="rect">
            <a:avLst/>
          </a:prstGeom>
        </p:spPr>
        <p:txBody>
          <a:bodyPr/>
          <a:lstStyle/>
          <a:p>
            <a:pPr/>
            <a:r>
              <a:t>Text</a:t>
            </a:r>
          </a:p>
        </p:txBody>
      </p:sp>
      <p:sp>
        <p:nvSpPr>
          <p:cNvPr id="209" name="Shape 209"/>
          <p:cNvSpPr/>
          <p:nvPr>
            <p:ph type="title"/>
          </p:nvPr>
        </p:nvSpPr>
        <p:spPr>
          <a:prstGeom prst="rect">
            <a:avLst/>
          </a:prstGeom>
        </p:spPr>
        <p:txBody>
          <a:bodyPr/>
          <a:lstStyle>
            <a:lvl1pPr defTabSz="467359">
              <a:spcBef>
                <a:spcPts val="2200"/>
              </a:spcBef>
              <a:defRPr sz="4800"/>
            </a:lvl1pPr>
          </a:lstStyle>
          <a:p>
            <a:pPr/>
            <a:r>
              <a:t>Control</a:t>
            </a:r>
          </a:p>
        </p:txBody>
      </p:sp>
      <p:sp>
        <p:nvSpPr>
          <p:cNvPr id="210" name="Shape 210"/>
          <p:cNvSpPr/>
          <p:nvPr>
            <p:ph type="body" idx="1"/>
          </p:nvPr>
        </p:nvSpPr>
        <p:spPr>
          <a:prstGeom prst="rect">
            <a:avLst/>
          </a:prstGeom>
        </p:spPr>
        <p:txBody>
          <a:bodyPr/>
          <a:lstStyle/>
          <a:p>
            <a:pPr marL="320040" indent="-320040" defTabSz="420624">
              <a:spcBef>
                <a:spcPts val="2000"/>
              </a:spcBef>
              <a:defRPr sz="2448"/>
            </a:pPr>
            <a:r>
              <a:t>One of the biggest problem with client-side rendering is that you lose control over the experience. Developers are building sites with 8-core boxes and 16 gigs of ram, running the latest OS and latest non-IE browser. With the site running locally. They think "geez, this is fast!" Meanwhile I'm trying to load your site on my horrible Samsung Galaxy S or my underpowered air.</a:t>
            </a:r>
          </a:p>
          <a:p>
            <a:pPr marL="320040" indent="-320040" defTabSz="420624">
              <a:spcBef>
                <a:spcPts val="2000"/>
              </a:spcBef>
              <a:defRPr sz="2448"/>
            </a:pPr>
          </a:p>
          <a:p>
            <a:pPr marL="320040" indent="-320040" defTabSz="420624">
              <a:spcBef>
                <a:spcPts val="2000"/>
              </a:spcBef>
              <a:defRPr sz="2448"/>
            </a:pPr>
            <a:r>
              <a:t>Parsing JavaScript is slow..especially on some still popular browsers. Even on modern browsers, parsing some JavaScript is going to be slower than parsing less JavaScript.. This is especially true when you consider mobile devices. If you do rendering on the server, you have a lot more control over how fast and how consistent that rendering is. Overloaded? Buy more hardware. The client still has to render the HTML (it has to do this either way), but it doesn't have the extra JavaScript and templating overhead.</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 name="Shape 212"/>
          <p:cNvSpPr/>
          <p:nvPr>
            <p:ph type="body" idx="13"/>
          </p:nvPr>
        </p:nvSpPr>
        <p:spPr>
          <a:prstGeom prst="rect">
            <a:avLst/>
          </a:prstGeom>
        </p:spPr>
        <p:txBody>
          <a:bodyPr/>
          <a:lstStyle/>
          <a:p>
            <a:pPr/>
            <a:r>
              <a:t>Text</a:t>
            </a:r>
          </a:p>
        </p:txBody>
      </p:sp>
      <p:sp>
        <p:nvSpPr>
          <p:cNvPr id="213" name="Shape 213"/>
          <p:cNvSpPr/>
          <p:nvPr>
            <p:ph type="title"/>
          </p:nvPr>
        </p:nvSpPr>
        <p:spPr>
          <a:prstGeom prst="rect">
            <a:avLst/>
          </a:prstGeom>
        </p:spPr>
        <p:txBody>
          <a:bodyPr/>
          <a:lstStyle>
            <a:lvl1pPr defTabSz="467359">
              <a:spcBef>
                <a:spcPts val="2200"/>
              </a:spcBef>
              <a:defRPr sz="4800"/>
            </a:lvl1pPr>
          </a:lstStyle>
          <a:p>
            <a:pPr/>
            <a:r>
              <a:t>Chrome like bookmarks view in Moin Moin Wiki</a:t>
            </a:r>
          </a:p>
        </p:txBody>
      </p:sp>
      <p:sp>
        <p:nvSpPr>
          <p:cNvPr id="214" name="Shape 214"/>
          <p:cNvSpPr/>
          <p:nvPr>
            <p:ph type="body" idx="1"/>
          </p:nvPr>
        </p:nvSpPr>
        <p:spPr>
          <a:prstGeom prst="rect">
            <a:avLst/>
          </a:prstGeom>
        </p:spPr>
        <p:txBody>
          <a:bodyPr/>
          <a:lstStyle/>
          <a:p>
            <a:pP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Shape 216"/>
          <p:cNvSpPr/>
          <p:nvPr>
            <p:ph type="body" idx="13"/>
          </p:nvPr>
        </p:nvSpPr>
        <p:spPr>
          <a:prstGeom prst="rect">
            <a:avLst/>
          </a:prstGeom>
        </p:spPr>
        <p:txBody>
          <a:bodyPr/>
          <a:lstStyle/>
          <a:p>
            <a:pPr/>
            <a:r>
              <a:t>Text</a:t>
            </a:r>
          </a:p>
        </p:txBody>
      </p:sp>
      <p:sp>
        <p:nvSpPr>
          <p:cNvPr id="217" name="Shape 217"/>
          <p:cNvSpPr/>
          <p:nvPr>
            <p:ph type="title"/>
          </p:nvPr>
        </p:nvSpPr>
        <p:spPr>
          <a:prstGeom prst="rect">
            <a:avLst/>
          </a:prstGeom>
        </p:spPr>
        <p:txBody>
          <a:bodyPr/>
          <a:lstStyle>
            <a:lvl1pPr defTabSz="467359">
              <a:spcBef>
                <a:spcPts val="2200"/>
              </a:spcBef>
              <a:defRPr sz="4800"/>
            </a:lvl1pPr>
          </a:lstStyle>
          <a:p>
            <a:pPr/>
            <a:r>
              <a:t>Caching</a:t>
            </a:r>
          </a:p>
        </p:txBody>
      </p:sp>
      <p:sp>
        <p:nvSpPr>
          <p:cNvPr id="218" name="Shape 218"/>
          <p:cNvSpPr/>
          <p:nvPr>
            <p:ph type="body" idx="1"/>
          </p:nvPr>
        </p:nvSpPr>
        <p:spPr>
          <a:prstGeom prst="rect">
            <a:avLst/>
          </a:prstGeom>
        </p:spPr>
        <p:txBody>
          <a:bodyPr/>
          <a:lstStyle/>
          <a:p>
            <a:pPr marL="297815" indent="-297815" defTabSz="391414">
              <a:spcBef>
                <a:spcPts val="1800"/>
              </a:spcBef>
              <a:defRPr sz="2278"/>
            </a:pPr>
            <a:r>
              <a:t>If your end points only return JSON, then all you'll be able to cache on the backend is JSON. The client will always have to spend time building the HTML elements from that data. If your end points return HTML, you can cache that instead. By rendering on the server, you can cache the final shape of your data. So not only does your client not have to generate templates, your server doesn't have to either.</a:t>
            </a:r>
          </a:p>
          <a:p>
            <a:pPr marL="297815" indent="-297815" defTabSz="391414">
              <a:spcBef>
                <a:spcPts val="1800"/>
              </a:spcBef>
              <a:defRPr sz="2278"/>
            </a:pPr>
          </a:p>
          <a:p>
            <a:pPr marL="297815" indent="-297815" defTabSz="391414">
              <a:spcBef>
                <a:spcPts val="1800"/>
              </a:spcBef>
              <a:defRPr sz="2278"/>
            </a:pPr>
            <a:r>
              <a:t>And while we are at it, I want to point out that generating JSON on the server isn't a no-op operation. I'll admit that rendering JSON is probably quicker than rendering an ERB template, but people talk about it as though it just magically happens for free. (Although, if you are caching the HTML template, you can certainly cache the JSON as well).</a:t>
            </a:r>
          </a:p>
          <a:p>
            <a:pPr marL="297815" indent="-297815" defTabSz="391414">
              <a:spcBef>
                <a:spcPts val="1800"/>
              </a:spcBef>
              <a:defRPr sz="2278"/>
            </a:pP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0" name="Shape 220"/>
          <p:cNvSpPr/>
          <p:nvPr>
            <p:ph type="body" idx="13"/>
          </p:nvPr>
        </p:nvSpPr>
        <p:spPr>
          <a:prstGeom prst="rect">
            <a:avLst/>
          </a:prstGeom>
        </p:spPr>
        <p:txBody>
          <a:bodyPr/>
          <a:lstStyle/>
          <a:p>
            <a:pPr/>
            <a:r>
              <a:t>Text</a:t>
            </a:r>
          </a:p>
        </p:txBody>
      </p:sp>
      <p:sp>
        <p:nvSpPr>
          <p:cNvPr id="221" name="Shape 221"/>
          <p:cNvSpPr/>
          <p:nvPr>
            <p:ph type="title"/>
          </p:nvPr>
        </p:nvSpPr>
        <p:spPr>
          <a:prstGeom prst="rect">
            <a:avLst/>
          </a:prstGeom>
        </p:spPr>
        <p:txBody>
          <a:bodyPr/>
          <a:lstStyle>
            <a:lvl1pPr defTabSz="467359">
              <a:spcBef>
                <a:spcPts val="2200"/>
              </a:spcBef>
              <a:defRPr sz="4800"/>
            </a:lvl1pPr>
          </a:lstStyle>
          <a:p>
            <a:pPr/>
            <a:r>
              <a:t>Bandwidth</a:t>
            </a:r>
          </a:p>
        </p:txBody>
      </p:sp>
      <p:sp>
        <p:nvSpPr>
          <p:cNvPr id="222" name="Shape 222"/>
          <p:cNvSpPr/>
          <p:nvPr>
            <p:ph type="body" idx="1"/>
          </p:nvPr>
        </p:nvSpPr>
        <p:spPr>
          <a:prstGeom prst="rect">
            <a:avLst/>
          </a:prstGeom>
        </p:spPr>
        <p:txBody>
          <a:bodyPr/>
          <a:lstStyle/>
          <a:p>
            <a:pPr marL="293370" indent="-293370" defTabSz="385572">
              <a:spcBef>
                <a:spcPts val="1800"/>
              </a:spcBef>
              <a:defRPr sz="2244"/>
            </a:pPr>
            <a:r>
              <a:t>With client-side rendering your initial load will be and feel heavier: again, more JavaScript and a 2nd request. However, subsequent updates will require less bandwidth. JSON is pretty verbose, but it's probably less verbose than HTML with classes and ids. This is an area where client-side rendering will be faster (if we ignore the fact that we client-side rendering still needs to spend time transforming the JSON to HTML).However, both HTML and JSON should compress quite well.</a:t>
            </a:r>
          </a:p>
          <a:p>
            <a:pPr marL="293370" indent="-293370" defTabSz="385572">
              <a:spcBef>
                <a:spcPts val="1800"/>
              </a:spcBef>
              <a:defRPr sz="2244"/>
            </a:pPr>
          </a:p>
          <a:p>
            <a:pPr marL="293370" indent="-293370" defTabSz="385572">
              <a:spcBef>
                <a:spcPts val="1800"/>
              </a:spcBef>
              <a:defRPr sz="2244"/>
            </a:pPr>
            <a:r>
              <a:t>I'm legitimately drawing a blank trying to come up with a pattern where the JSON data would be significantly smaller. If it's a collection of data (like search results), it'll just be the same divs with the same class name...much like it'll be the same JSON fields. I guess client-side rendering might have a real edge if you are using Word to generate your html...</a:t>
            </a:r>
          </a:p>
          <a:p>
            <a:pPr marL="293370" indent="-293370" defTabSz="385572">
              <a:spcBef>
                <a:spcPts val="1800"/>
              </a:spcBef>
              <a:defRPr sz="2244"/>
            </a:pP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4" name="Shape 224"/>
          <p:cNvSpPr/>
          <p:nvPr>
            <p:ph type="body" idx="13"/>
          </p:nvPr>
        </p:nvSpPr>
        <p:spPr>
          <a:prstGeom prst="rect">
            <a:avLst/>
          </a:prstGeom>
        </p:spPr>
        <p:txBody>
          <a:bodyPr/>
          <a:lstStyle/>
          <a:p>
            <a:pPr/>
            <a:r>
              <a:t>Text</a:t>
            </a:r>
          </a:p>
        </p:txBody>
      </p:sp>
      <p:sp>
        <p:nvSpPr>
          <p:cNvPr id="225" name="Shape 225"/>
          <p:cNvSpPr/>
          <p:nvPr>
            <p:ph type="title"/>
          </p:nvPr>
        </p:nvSpPr>
        <p:spPr>
          <a:prstGeom prst="rect">
            <a:avLst/>
          </a:prstGeom>
        </p:spPr>
        <p:txBody>
          <a:bodyPr/>
          <a:lstStyle>
            <a:lvl1pPr defTabSz="467359">
              <a:spcBef>
                <a:spcPts val="2200"/>
              </a:spcBef>
              <a:defRPr sz="4800"/>
            </a:lvl1pPr>
          </a:lstStyle>
          <a:p>
            <a:pPr/>
            <a:r>
              <a:t>Single Endpoint </a:t>
            </a:r>
          </a:p>
        </p:txBody>
      </p:sp>
      <p:sp>
        <p:nvSpPr>
          <p:cNvPr id="226" name="Shape 226"/>
          <p:cNvSpPr/>
          <p:nvPr>
            <p:ph type="body" idx="1"/>
          </p:nvPr>
        </p:nvSpPr>
        <p:spPr>
          <a:prstGeom prst="rect">
            <a:avLst/>
          </a:prstGeom>
        </p:spPr>
        <p:txBody>
          <a:bodyPr/>
          <a:lstStyle/>
          <a:p>
            <a:pPr marL="351155" indent="-351155" defTabSz="461518">
              <a:spcBef>
                <a:spcPts val="2200"/>
              </a:spcBef>
              <a:defRPr sz="2686"/>
            </a:pPr>
            <a:r>
              <a:t>I know I said I'd only talk about performance, but one argument that often gets brought up is that by consuming JSON, the browser is just another consumer your public API. The result is a single endpoint and clean routes.</a:t>
            </a:r>
          </a:p>
          <a:p>
            <a:pPr marL="351155" indent="-351155" defTabSz="461518">
              <a:spcBef>
                <a:spcPts val="2200"/>
              </a:spcBef>
              <a:defRPr sz="2686"/>
            </a:pPr>
          </a:p>
          <a:p>
            <a:pPr marL="351155" indent="-351155" defTabSz="461518">
              <a:spcBef>
                <a:spcPts val="2200"/>
              </a:spcBef>
              <a:defRPr sz="2686"/>
            </a:pPr>
            <a:r>
              <a:t>Your server-side framework should let you respond to different requests types with minimal effort. In Rails this is done via respond_to. If your framework doesn't support something similar, either build it, or change frameworks.</a:t>
            </a:r>
          </a:p>
          <a:p>
            <a:pPr marL="351155" indent="-351155" defTabSz="461518">
              <a:spcBef>
                <a:spcPts val="2200"/>
              </a:spcBef>
              <a:defRPr sz="2686"/>
            </a:pP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Shape 228"/>
          <p:cNvSpPr/>
          <p:nvPr>
            <p:ph type="body" idx="13"/>
          </p:nvPr>
        </p:nvSpPr>
        <p:spPr>
          <a:prstGeom prst="rect">
            <a:avLst/>
          </a:prstGeom>
        </p:spPr>
        <p:txBody>
          <a:bodyPr/>
          <a:lstStyle/>
          <a:p>
            <a:pPr/>
            <a:r>
              <a:t>Text</a:t>
            </a:r>
          </a:p>
        </p:txBody>
      </p:sp>
      <p:sp>
        <p:nvSpPr>
          <p:cNvPr id="229" name="Shape 229"/>
          <p:cNvSpPr/>
          <p:nvPr>
            <p:ph type="title"/>
          </p:nvPr>
        </p:nvSpPr>
        <p:spPr>
          <a:prstGeom prst="rect">
            <a:avLst/>
          </a:prstGeom>
        </p:spPr>
        <p:txBody>
          <a:bodyPr/>
          <a:lstStyle>
            <a:lvl1pPr defTabSz="467359">
              <a:spcBef>
                <a:spcPts val="2200"/>
              </a:spcBef>
              <a:defRPr sz="4800"/>
            </a:lvl1pPr>
          </a:lstStyle>
          <a:p>
            <a:pPr/>
            <a:r>
              <a:t>Conclusion</a:t>
            </a:r>
          </a:p>
        </p:txBody>
      </p:sp>
      <p:sp>
        <p:nvSpPr>
          <p:cNvPr id="230" name="Shape 230"/>
          <p:cNvSpPr/>
          <p:nvPr>
            <p:ph type="body" idx="1"/>
          </p:nvPr>
        </p:nvSpPr>
        <p:spPr>
          <a:prstGeom prst="rect">
            <a:avLst/>
          </a:prstGeom>
        </p:spPr>
        <p:txBody>
          <a:bodyPr/>
          <a:lstStyle/>
          <a:p>
            <a:pPr marL="306704" indent="-306704" defTabSz="403097">
              <a:spcBef>
                <a:spcPts val="1900"/>
              </a:spcBef>
              <a:defRPr sz="2346"/>
            </a:pPr>
            <a:r>
              <a:t>Only considering performance, should you ever use client-side rendering? There's one obvious scenario where it makes sense: when you render based on existing data. That is, if you don't need to go to the server to render, say because you are going to display known data in a different perspective, client-side rendering makes sense.</a:t>
            </a:r>
          </a:p>
          <a:p>
            <a:pPr marL="306704" indent="-306704" defTabSz="403097">
              <a:spcBef>
                <a:spcPts val="1900"/>
              </a:spcBef>
              <a:defRPr sz="2346"/>
            </a:pPr>
          </a:p>
          <a:p>
            <a:pPr marL="306704" indent="-306704" defTabSz="403097">
              <a:spcBef>
                <a:spcPts val="1900"/>
              </a:spcBef>
              <a:defRPr sz="2346"/>
            </a:pPr>
            <a:r>
              <a:t>Otherwise, client-side rendering requires a heavier initial load with a 2nd request, not being able to cache the final output and greater dependency on slower CPUs and rendering engines. Any one of those is a going to make client-side rendering slower. Combine them? Well, Twitter's server-side rendering takes 1/5 the time as client-side rendering.</a:t>
            </a:r>
          </a:p>
          <a:p>
            <a:pPr marL="306704" indent="-306704" defTabSz="403097">
              <a:spcBef>
                <a:spcPts val="1900"/>
              </a:spcBef>
              <a:defRPr sz="2346"/>
            </a:pP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Shape 232"/>
          <p:cNvSpPr/>
          <p:nvPr>
            <p:ph type="body" idx="13"/>
          </p:nvPr>
        </p:nvSpPr>
        <p:spPr>
          <a:prstGeom prst="rect">
            <a:avLst/>
          </a:prstGeom>
        </p:spPr>
        <p:txBody>
          <a:bodyPr/>
          <a:lstStyle/>
          <a:p>
            <a:pPr/>
            <a:r>
              <a:t>Text</a:t>
            </a:r>
          </a:p>
        </p:txBody>
      </p:sp>
      <p:sp>
        <p:nvSpPr>
          <p:cNvPr id="233" name="Shape 233"/>
          <p:cNvSpPr/>
          <p:nvPr>
            <p:ph type="title"/>
          </p:nvPr>
        </p:nvSpPr>
        <p:spPr>
          <a:prstGeom prst="rect">
            <a:avLst/>
          </a:prstGeom>
        </p:spPr>
        <p:txBody>
          <a:bodyPr/>
          <a:lstStyle>
            <a:lvl1pPr defTabSz="467359">
              <a:spcBef>
                <a:spcPts val="2200"/>
              </a:spcBef>
              <a:defRPr sz="4800"/>
            </a:lvl1pPr>
          </a:lstStyle>
          <a:p>
            <a:pPr/>
            <a:r>
              <a:t>Thanks</a:t>
            </a:r>
          </a:p>
        </p:txBody>
      </p:sp>
      <p:sp>
        <p:nvSpPr>
          <p:cNvPr id="234" name="Shape 234"/>
          <p:cNvSpPr/>
          <p:nvPr>
            <p:ph type="body" idx="1"/>
          </p:nvPr>
        </p:nvSpPr>
        <p:spPr>
          <a:prstGeom prst="rect">
            <a:avLst/>
          </a:prstGeom>
        </p:spPr>
        <p:txBody>
          <a:bodyPr/>
          <a:lstStyle/>
          <a:p>
            <a:pPr/>
            <a:r>
              <a:t>@yask123, </a:t>
            </a:r>
            <a:r>
              <a:rPr u="sng">
                <a:solidFill>
                  <a:schemeClr val="accent1"/>
                </a:solidFill>
                <a:hlinkClick r:id="rId2" invalidUrl="" action="" tgtFrame="" tooltip="" history="1" highlightClick="0" endSnd="0"/>
              </a:rPr>
              <a:t>yask123@gmail.com</a:t>
            </a:r>
            <a:r>
              <a:t>, IRC: yask @ </a:t>
            </a:r>
            <a:r>
              <a:rPr u="sng">
                <a:solidFill>
                  <a:schemeClr val="accent1"/>
                </a:solidFill>
                <a:hlinkClick r:id="rId3" invalidUrl="" action="" tgtFrame="" tooltip="" history="1" highlightClick="0" endSnd="0"/>
              </a:rPr>
              <a:t>irc.freenode.net</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ph type="body" idx="13"/>
          </p:nvPr>
        </p:nvSpPr>
        <p:spPr>
          <a:prstGeom prst="rect">
            <a:avLst/>
          </a:prstGeom>
        </p:spPr>
        <p:txBody>
          <a:bodyPr/>
          <a:lstStyle/>
          <a:p>
            <a:pPr/>
          </a:p>
        </p:txBody>
      </p:sp>
      <p:sp>
        <p:nvSpPr>
          <p:cNvPr id="170" name="Shape 170"/>
          <p:cNvSpPr/>
          <p:nvPr>
            <p:ph type="title"/>
          </p:nvPr>
        </p:nvSpPr>
        <p:spPr>
          <a:prstGeom prst="rect">
            <a:avLst/>
          </a:prstGeom>
        </p:spPr>
        <p:txBody>
          <a:bodyPr/>
          <a:lstStyle>
            <a:lvl1pPr defTabSz="467359">
              <a:spcBef>
                <a:spcPts val="2200"/>
              </a:spcBef>
              <a:defRPr sz="4800"/>
            </a:lvl1pPr>
          </a:lstStyle>
          <a:p>
            <a:pPr/>
            <a:r>
              <a:t>About Me</a:t>
            </a:r>
          </a:p>
        </p:txBody>
      </p:sp>
      <p:sp>
        <p:nvSpPr>
          <p:cNvPr id="171" name="Shape 171"/>
          <p:cNvSpPr/>
          <p:nvPr>
            <p:ph type="body" idx="1"/>
          </p:nvPr>
        </p:nvSpPr>
        <p:spPr>
          <a:prstGeom prst="rect">
            <a:avLst/>
          </a:prstGeom>
        </p:spPr>
        <p:txBody>
          <a:bodyPr/>
          <a:lstStyle/>
          <a:p>
            <a:pPr/>
            <a:r>
              <a:t>GSoC’15 participant for Python Software Foundation</a:t>
            </a:r>
          </a:p>
          <a:p>
            <a:pPr/>
            <a:r>
              <a:t>3rd year engineering undergrad</a:t>
            </a:r>
          </a:p>
          <a:p>
            <a:pPr/>
            <a:r>
              <a:t>Opensource enthusiast, contributor to Mozilla, PSF, KDE.. etc</a:t>
            </a:r>
          </a:p>
          <a:p>
            <a:pPr/>
            <a:r>
              <a:t>Built web apps: JEEQuery, DTUmart, Stalky.</a:t>
            </a:r>
          </a:p>
          <a:p>
            <a:pPr/>
            <a:r>
              <a:t>Previously worked @Zomato, @Routofy</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body" idx="13"/>
          </p:nvPr>
        </p:nvSpPr>
        <p:spPr>
          <a:prstGeom prst="rect">
            <a:avLst/>
          </a:prstGeom>
        </p:spPr>
        <p:txBody>
          <a:bodyPr/>
          <a:lstStyle/>
          <a:p>
            <a:pPr/>
            <a:r>
              <a:t>Text</a:t>
            </a:r>
          </a:p>
        </p:txBody>
      </p:sp>
      <p:sp>
        <p:nvSpPr>
          <p:cNvPr id="174" name="Shape 174"/>
          <p:cNvSpPr/>
          <p:nvPr>
            <p:ph type="title"/>
          </p:nvPr>
        </p:nvSpPr>
        <p:spPr>
          <a:prstGeom prst="rect">
            <a:avLst/>
          </a:prstGeom>
        </p:spPr>
        <p:txBody>
          <a:bodyPr/>
          <a:lstStyle>
            <a:lvl1pPr defTabSz="467359">
              <a:spcBef>
                <a:spcPts val="2200"/>
              </a:spcBef>
              <a:defRPr sz="4800"/>
            </a:lvl1pPr>
          </a:lstStyle>
          <a:p>
            <a:pPr/>
            <a:r>
              <a:t>My project</a:t>
            </a:r>
          </a:p>
        </p:txBody>
      </p:sp>
      <p:sp>
        <p:nvSpPr>
          <p:cNvPr id="175" name="Shape 175"/>
          <p:cNvSpPr/>
          <p:nvPr>
            <p:ph type="body" idx="1"/>
          </p:nvPr>
        </p:nvSpPr>
        <p:spPr>
          <a:prstGeom prst="rect">
            <a:avLst/>
          </a:prstGeom>
        </p:spPr>
        <p:txBody>
          <a:bodyPr/>
          <a:lstStyle/>
          <a:p>
            <a:pPr/>
            <a:r>
              <a:t> MoinMoin is a wiki engine written in Python. MoinMoin 2.0 is currently in development and there's a lot to be improved in UI/UX of the wiki. Wiki interface can sometime be intimidating to new users. UI plays an important part in helping newcomers understand our interfaces. The aim is to make controls easier to understand for a user unfamiliar with the interface. The tweaks will provide a better UI and better user experience for the wiki users.</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Shape 177"/>
          <p:cNvSpPr/>
          <p:nvPr>
            <p:ph type="body" idx="13"/>
          </p:nvPr>
        </p:nvSpPr>
        <p:spPr>
          <a:prstGeom prst="rect">
            <a:avLst/>
          </a:prstGeom>
        </p:spPr>
        <p:txBody>
          <a:bodyPr/>
          <a:lstStyle/>
          <a:p>
            <a:pPr/>
            <a:r>
              <a:t>Text</a:t>
            </a:r>
          </a:p>
        </p:txBody>
      </p:sp>
      <p:sp>
        <p:nvSpPr>
          <p:cNvPr id="178" name="Shape 178"/>
          <p:cNvSpPr/>
          <p:nvPr>
            <p:ph type="title"/>
          </p:nvPr>
        </p:nvSpPr>
        <p:spPr>
          <a:prstGeom prst="rect">
            <a:avLst/>
          </a:prstGeom>
        </p:spPr>
        <p:txBody>
          <a:bodyPr/>
          <a:lstStyle>
            <a:lvl1pPr defTabSz="467359">
              <a:spcBef>
                <a:spcPts val="2200"/>
              </a:spcBef>
              <a:defRPr sz="4800"/>
            </a:lvl1pPr>
          </a:lstStyle>
          <a:p>
            <a:pPr/>
            <a:r>
              <a:t>What is UI ?</a:t>
            </a:r>
          </a:p>
        </p:txBody>
      </p:sp>
      <p:sp>
        <p:nvSpPr>
          <p:cNvPr id="179" name="Shape 179"/>
          <p:cNvSpPr/>
          <p:nvPr>
            <p:ph type="body" idx="1"/>
          </p:nvPr>
        </p:nvSpPr>
        <p:spPr>
          <a:prstGeom prst="rect">
            <a:avLst/>
          </a:prstGeom>
        </p:spPr>
        <p:txBody>
          <a:bodyPr/>
          <a:lstStyle>
            <a:lvl1pPr marL="395604" indent="-395604" defTabSz="519937">
              <a:spcBef>
                <a:spcPts val="2400"/>
              </a:spcBef>
              <a:defRPr sz="3026"/>
            </a:lvl1pPr>
          </a:lstStyle>
          <a:p>
            <a:pPr/>
            <a:r>
              <a:t>The user interface, in the industrial design field of human–machine interaction, is the space where interactions between humans and machines occur. The goal of this interaction is to allow effective operation and control of the machine from the human end, whilst the machine simultaneously feeds back information that aids the operators' decision-making process. Examples of this broad concept of user interfaces include the interactive aspects of computer operating systems, hand tools, heavy machinery operator controls, and process controls. The design considerations applicable when creating user interfaces are related to or involve such disciplines as ergonomics and psychology.</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body" idx="13"/>
          </p:nvPr>
        </p:nvSpPr>
        <p:spPr>
          <a:prstGeom prst="rect">
            <a:avLst/>
          </a:prstGeom>
        </p:spPr>
        <p:txBody>
          <a:bodyPr/>
          <a:lstStyle/>
          <a:p>
            <a:pPr/>
            <a:r>
              <a:t>Text</a:t>
            </a:r>
          </a:p>
        </p:txBody>
      </p:sp>
      <p:sp>
        <p:nvSpPr>
          <p:cNvPr id="182" name="Shape 182"/>
          <p:cNvSpPr/>
          <p:nvPr>
            <p:ph type="title"/>
          </p:nvPr>
        </p:nvSpPr>
        <p:spPr>
          <a:prstGeom prst="rect">
            <a:avLst/>
          </a:prstGeom>
        </p:spPr>
        <p:txBody>
          <a:bodyPr/>
          <a:lstStyle>
            <a:lvl1pPr defTabSz="467359">
              <a:spcBef>
                <a:spcPts val="2200"/>
              </a:spcBef>
              <a:defRPr sz="4800"/>
            </a:lvl1pPr>
          </a:lstStyle>
          <a:p>
            <a:pPr/>
            <a:r>
              <a:t>Prototyping UI/UX</a:t>
            </a:r>
          </a:p>
        </p:txBody>
      </p:sp>
      <p:sp>
        <p:nvSpPr>
          <p:cNvPr id="183" name="Shape 183"/>
          <p:cNvSpPr/>
          <p:nvPr>
            <p:ph type="body" idx="1"/>
          </p:nvPr>
        </p:nvSpPr>
        <p:spPr>
          <a:prstGeom prst="rect">
            <a:avLst/>
          </a:prstGeom>
        </p:spPr>
        <p:txBody>
          <a:bodyPr/>
          <a:lstStyle/>
          <a:p>
            <a:pPr/>
            <a:r>
              <a:t>Sketch</a:t>
            </a:r>
          </a:p>
          <a:p>
            <a:pPr/>
            <a:r>
              <a:t>https://www.sketchapp.com/</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Shape 185"/>
          <p:cNvSpPr/>
          <p:nvPr>
            <p:ph type="body" idx="13"/>
          </p:nvPr>
        </p:nvSpPr>
        <p:spPr>
          <a:prstGeom prst="rect">
            <a:avLst/>
          </a:prstGeom>
        </p:spPr>
        <p:txBody>
          <a:bodyPr/>
          <a:lstStyle/>
          <a:p>
            <a:pPr/>
            <a:r>
              <a:t>Text</a:t>
            </a:r>
          </a:p>
        </p:txBody>
      </p:sp>
      <p:sp>
        <p:nvSpPr>
          <p:cNvPr id="186" name="Shape 186"/>
          <p:cNvSpPr/>
          <p:nvPr>
            <p:ph type="title"/>
          </p:nvPr>
        </p:nvSpPr>
        <p:spPr>
          <a:prstGeom prst="rect">
            <a:avLst/>
          </a:prstGeom>
        </p:spPr>
        <p:txBody>
          <a:bodyPr/>
          <a:lstStyle>
            <a:lvl1pPr defTabSz="467359">
              <a:spcBef>
                <a:spcPts val="2200"/>
              </a:spcBef>
              <a:defRPr sz="4800"/>
            </a:lvl1pPr>
          </a:lstStyle>
          <a:p>
            <a:pPr/>
            <a:r>
              <a:t>Before asynchronous server calls</a:t>
            </a:r>
          </a:p>
        </p:txBody>
      </p:sp>
      <p:sp>
        <p:nvSpPr>
          <p:cNvPr id="187" name="Shape 187"/>
          <p:cNvSpPr/>
          <p:nvPr>
            <p:ph type="body" idx="1"/>
          </p:nvPr>
        </p:nvSpPr>
        <p:spPr>
          <a:prstGeom prst="rect">
            <a:avLst/>
          </a:prstGeom>
        </p:spPr>
        <p:txBody>
          <a:bodyPr/>
          <a:lstStyle/>
          <a:p>
            <a:pPr/>
            <a:r>
              <a:t>A long(?) time ago, websites were built using static pages in HTML, with CSS used for styling, and JavaScript used to support user interactions or for animations. Most client interactions, especially those that acted on data, involved complete server round-trips: data from the client was sent to the server where it was processed, and then the result was sent back to the client. Moreover, most of this communication was "blocking". That is, during these round-trips, the client was busy and could not be interacted with.</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Shape 189"/>
          <p:cNvSpPr/>
          <p:nvPr>
            <p:ph type="body" idx="13"/>
          </p:nvPr>
        </p:nvSpPr>
        <p:spPr>
          <a:prstGeom prst="rect">
            <a:avLst/>
          </a:prstGeom>
        </p:spPr>
        <p:txBody>
          <a:bodyPr/>
          <a:lstStyle/>
          <a:p>
            <a:pPr/>
            <a:r>
              <a:t>Text</a:t>
            </a:r>
          </a:p>
        </p:txBody>
      </p:sp>
      <p:sp>
        <p:nvSpPr>
          <p:cNvPr id="190" name="Shape 190"/>
          <p:cNvSpPr/>
          <p:nvPr>
            <p:ph type="title"/>
          </p:nvPr>
        </p:nvSpPr>
        <p:spPr>
          <a:prstGeom prst="rect">
            <a:avLst/>
          </a:prstGeom>
        </p:spPr>
        <p:txBody>
          <a:bodyPr/>
          <a:lstStyle>
            <a:lvl1pPr defTabSz="467359">
              <a:spcBef>
                <a:spcPts val="2200"/>
              </a:spcBef>
              <a:defRPr sz="4800"/>
            </a:lvl1pPr>
          </a:lstStyle>
          <a:p>
            <a:pPr/>
            <a:r>
              <a:t>After asynchronous server calls</a:t>
            </a:r>
          </a:p>
        </p:txBody>
      </p:sp>
      <p:sp>
        <p:nvSpPr>
          <p:cNvPr id="191" name="Shape 191"/>
          <p:cNvSpPr/>
          <p:nvPr>
            <p:ph type="body" idx="1"/>
          </p:nvPr>
        </p:nvSpPr>
        <p:spPr>
          <a:prstGeom prst="rect">
            <a:avLst/>
          </a:prstGeom>
        </p:spPr>
        <p:txBody>
          <a:bodyPr/>
          <a:lstStyle/>
          <a:p>
            <a:pPr marL="200025" indent="-200025" defTabSz="262889">
              <a:spcBef>
                <a:spcPts val="1200"/>
              </a:spcBef>
              <a:defRPr sz="1529"/>
            </a:pPr>
            <a:r>
              <a:t>With the advent of asynchronous server calls (AJAX), the client could now do other things while it sent data to the server and awaited a response. However, most client interactions still needed server round-trips, and websites just didn’t feel as fluid and responsive as, say, native desktop apps. That's why SPAs came into being.</a:t>
            </a:r>
          </a:p>
          <a:p>
            <a:pPr marL="200025" indent="-200025" defTabSz="262889">
              <a:spcBef>
                <a:spcPts val="1200"/>
              </a:spcBef>
              <a:defRPr sz="1529"/>
            </a:pPr>
          </a:p>
          <a:p>
            <a:pPr marL="200025" indent="-200025" defTabSz="262889">
              <a:spcBef>
                <a:spcPts val="1200"/>
              </a:spcBef>
              <a:defRPr sz="1529"/>
            </a:pPr>
            <a:r>
              <a:t>An SPA is a "website" that essentially consists of a single page. That is, the whole website lives in a single file (usually a JavaScript file) that is sent from the server to the client once. Most of the logic to handle client interactions lives in that single file. Hence, everything that's necessary to provide a fluid, responsive, and fast web experience is present in the browser’s memory. This web programming architecture has gained tremendous traction in the last decade, with many popular JavaScript presentation frameworks geared towards SPAs</a:t>
            </a:r>
          </a:p>
          <a:p>
            <a:pPr marL="200025" indent="-200025" defTabSz="262889">
              <a:spcBef>
                <a:spcPts val="1200"/>
              </a:spcBef>
              <a:defRPr sz="1529"/>
            </a:pPr>
          </a:p>
          <a:p>
            <a:pPr marL="200025" indent="-200025" defTabSz="262889">
              <a:spcBef>
                <a:spcPts val="1200"/>
              </a:spcBef>
              <a:defRPr sz="1529"/>
            </a:pPr>
            <a:r>
              <a:t>Angular</a:t>
            </a:r>
          </a:p>
          <a:p>
            <a:pPr marL="200025" indent="-200025" defTabSz="262889">
              <a:spcBef>
                <a:spcPts val="1200"/>
              </a:spcBef>
              <a:defRPr sz="1529"/>
            </a:pPr>
            <a:r>
              <a:t>Ember</a:t>
            </a:r>
          </a:p>
          <a:p>
            <a:pPr marL="200025" indent="-200025" defTabSz="262889">
              <a:spcBef>
                <a:spcPts val="1200"/>
              </a:spcBef>
              <a:defRPr sz="1529"/>
            </a:pPr>
            <a:r>
              <a:t>Backbone</a:t>
            </a:r>
          </a:p>
          <a:p>
            <a:pPr marL="200025" indent="-200025" defTabSz="262889">
              <a:spcBef>
                <a:spcPts val="1200"/>
              </a:spcBef>
              <a:defRPr sz="1529"/>
            </a:pPr>
            <a:r>
              <a:t>React.</a:t>
            </a:r>
          </a:p>
          <a:p>
            <a:pPr marL="200025" indent="-200025" defTabSz="262889">
              <a:spcBef>
                <a:spcPts val="1200"/>
              </a:spcBef>
              <a:defRPr sz="1529"/>
            </a:pPr>
            <a:r>
              <a:t>Including all of the code for a website in a single file creates significant code organization challenges. Thankfully, there are several tools that allow us to break up our code into smaller modules (similar to breaking down an object-oriented application into different classes and interfaces) that can be bundled together later. This is where Node comes into play.</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Shape 193"/>
          <p:cNvSpPr/>
          <p:nvPr>
            <p:ph type="body" idx="13"/>
          </p:nvPr>
        </p:nvSpPr>
        <p:spPr>
          <a:prstGeom prst="rect">
            <a:avLst/>
          </a:prstGeom>
        </p:spPr>
        <p:txBody>
          <a:bodyPr/>
          <a:lstStyle/>
          <a:p>
            <a:pPr/>
            <a:r>
              <a:t>Text</a:t>
            </a:r>
          </a:p>
        </p:txBody>
      </p:sp>
      <p:sp>
        <p:nvSpPr>
          <p:cNvPr id="194" name="Shape 194"/>
          <p:cNvSpPr/>
          <p:nvPr>
            <p:ph type="title"/>
          </p:nvPr>
        </p:nvSpPr>
        <p:spPr>
          <a:prstGeom prst="rect">
            <a:avLst/>
          </a:prstGeom>
        </p:spPr>
        <p:txBody>
          <a:bodyPr/>
          <a:lstStyle>
            <a:lvl1pPr defTabSz="467359">
              <a:spcBef>
                <a:spcPts val="2200"/>
              </a:spcBef>
              <a:defRPr sz="4800"/>
            </a:lvl1pPr>
          </a:lstStyle>
          <a:p>
            <a:pPr/>
            <a:r>
              <a:t>Server Side vs client side rendering</a:t>
            </a:r>
          </a:p>
        </p:txBody>
      </p:sp>
      <p:sp>
        <p:nvSpPr>
          <p:cNvPr id="195" name="Shape 195"/>
          <p:cNvSpPr/>
          <p:nvPr>
            <p:ph type="body" idx="1"/>
          </p:nvPr>
        </p:nvSpPr>
        <p:spPr>
          <a:prstGeom prst="rect">
            <a:avLst/>
          </a:prstGeom>
        </p:spPr>
        <p:txBody>
          <a:bodyPr/>
          <a:lstStyle/>
          <a:p>
            <a:pP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Shape 197"/>
          <p:cNvSpPr/>
          <p:nvPr>
            <p:ph type="body" idx="13"/>
          </p:nvPr>
        </p:nvSpPr>
        <p:spPr>
          <a:prstGeom prst="rect">
            <a:avLst/>
          </a:prstGeom>
        </p:spPr>
        <p:txBody>
          <a:bodyPr/>
          <a:lstStyle/>
          <a:p>
            <a:pPr/>
            <a:r>
              <a:t>Text</a:t>
            </a:r>
          </a:p>
        </p:txBody>
      </p:sp>
      <p:sp>
        <p:nvSpPr>
          <p:cNvPr id="198" name="Shape 198"/>
          <p:cNvSpPr/>
          <p:nvPr>
            <p:ph type="title"/>
          </p:nvPr>
        </p:nvSpPr>
        <p:spPr>
          <a:prstGeom prst="rect">
            <a:avLst/>
          </a:prstGeom>
        </p:spPr>
        <p:txBody>
          <a:bodyPr/>
          <a:lstStyle>
            <a:lvl1pPr defTabSz="467359">
              <a:spcBef>
                <a:spcPts val="2200"/>
              </a:spcBef>
              <a:defRPr sz="4800"/>
            </a:lvl1pPr>
          </a:lstStyle>
          <a:p>
            <a:pPr/>
            <a:r>
              <a:t>Why client side rendering is slow?</a:t>
            </a:r>
          </a:p>
        </p:txBody>
      </p:sp>
      <p:sp>
        <p:nvSpPr>
          <p:cNvPr id="199" name="Shape 199"/>
          <p:cNvSpPr/>
          <p:nvPr>
            <p:ph type="body" idx="1"/>
          </p:nvPr>
        </p:nvSpPr>
        <p:spPr>
          <a:prstGeom prst="rect">
            <a:avLst/>
          </a:prstGeom>
        </p:spPr>
        <p:txBody>
          <a:bodyPr/>
          <a:lstStyle/>
          <a:p>
            <a:pPr/>
          </a:p>
        </p:txBody>
      </p:sp>
      <p:pic>
        <p:nvPicPr>
          <p:cNvPr id="200" name="Screen Shot 2016-03-19 at 9.55.50 AM.png"/>
          <p:cNvPicPr>
            <a:picLocks noChangeAspect="1"/>
          </p:cNvPicPr>
          <p:nvPr/>
        </p:nvPicPr>
        <p:blipFill>
          <a:blip r:embed="rId2">
            <a:extLst/>
          </a:blip>
          <a:stretch>
            <a:fillRect/>
          </a:stretch>
        </p:blipFill>
        <p:spPr>
          <a:xfrm>
            <a:off x="239996" y="2641946"/>
            <a:ext cx="13004801" cy="2888080"/>
          </a:xfrm>
          <a:prstGeom prst="rect">
            <a:avLst/>
          </a:prstGeom>
          <a:ln w="12700">
            <a:miter lim="400000"/>
          </a:ln>
        </p:spPr>
      </p:pic>
      <p:sp>
        <p:nvSpPr>
          <p:cNvPr id="201" name="Shape 201"/>
          <p:cNvSpPr/>
          <p:nvPr/>
        </p:nvSpPr>
        <p:spPr>
          <a:xfrm>
            <a:off x="3447040" y="7165849"/>
            <a:ext cx="590805" cy="444501"/>
          </a:xfrm>
          <a:prstGeom prst="rect">
            <a:avLst/>
          </a:prstGeom>
          <a:ln w="12700">
            <a:miter lim="400000"/>
          </a:ln>
        </p:spPr>
        <p:txBody>
          <a:bodyPr wrap="none" lIns="50800" tIns="50800" rIns="50800" bIns="50800" anchor="ctr">
            <a:spAutoFit/>
          </a:bodyPr>
          <a:lstStyle/>
          <a:p>
            <a:pPr/>
          </a:p>
        </p:txBody>
      </p:sp>
      <p:sp>
        <p:nvSpPr>
          <p:cNvPr id="202" name="Shape 202"/>
          <p:cNvSpPr/>
          <p:nvPr/>
        </p:nvSpPr>
        <p:spPr>
          <a:xfrm>
            <a:off x="558993" y="5594001"/>
            <a:ext cx="10870814" cy="337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In other words, we are still only doing a partial update, but letting the server do the rendering and inserting that finalized output into our DOM.</a:t>
            </a:r>
          </a:p>
          <a:p>
            <a:pPr/>
          </a:p>
          <a:p>
            <a:pPr/>
            <a:r>
              <a:t>So those are the two workflows. Let's see why client-side rendering is slower.</a:t>
            </a:r>
          </a:p>
          <a:p>
            <a:pP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