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8" r:id="rId1"/>
  </p:sldMasterIdLst>
  <p:notesMasterIdLst>
    <p:notesMasterId r:id="rId13"/>
  </p:notesMasterIdLst>
  <p:sldIdLst>
    <p:sldId id="256" r:id="rId2"/>
    <p:sldId id="257" r:id="rId3"/>
    <p:sldId id="258" r:id="rId4"/>
    <p:sldId id="259" r:id="rId5"/>
    <p:sldId id="266"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2" autoAdjust="0"/>
    <p:restoredTop sz="94660"/>
  </p:normalViewPr>
  <p:slideViewPr>
    <p:cSldViewPr snapToGrid="0">
      <p:cViewPr>
        <p:scale>
          <a:sx n="81" d="100"/>
          <a:sy n="81" d="100"/>
        </p:scale>
        <p:origin x="41" y="14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BF8390-C370-4A54-8C70-FC34108AB232}" type="datetimeFigureOut">
              <a:rPr lang="en-CA" smtClean="0"/>
              <a:t>2023-08-17</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564336-AC21-40D3-959C-90EC5C9CAC21}" type="slidenum">
              <a:rPr lang="en-CA" smtClean="0"/>
              <a:t>‹#›</a:t>
            </a:fld>
            <a:endParaRPr lang="en-CA"/>
          </a:p>
        </p:txBody>
      </p:sp>
    </p:spTree>
    <p:extLst>
      <p:ext uri="{BB962C8B-B14F-4D97-AF65-F5344CB8AC3E}">
        <p14:creationId xmlns:p14="http://schemas.microsoft.com/office/powerpoint/2010/main" val="1531409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EA1E-98C4-4A2E-AAC3-800E357DC9FE}"/>
              </a:ext>
            </a:extLst>
          </p:cNvPr>
          <p:cNvSpPr>
            <a:spLocks noGrp="1"/>
          </p:cNvSpPr>
          <p:nvPr>
            <p:ph type="ctrTitle"/>
          </p:nvPr>
        </p:nvSpPr>
        <p:spPr>
          <a:xfrm>
            <a:off x="1517904" y="1517904"/>
            <a:ext cx="9144000" cy="2798064"/>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A96B1FA-5AE6-4D57-B37B-4AA0216007F8}"/>
              </a:ext>
            </a:extLst>
          </p:cNvPr>
          <p:cNvSpPr>
            <a:spLocks noGrp="1"/>
          </p:cNvSpPr>
          <p:nvPr>
            <p:ph type="subTitle" idx="1"/>
          </p:nvPr>
        </p:nvSpPr>
        <p:spPr>
          <a:xfrm>
            <a:off x="1517904" y="4572000"/>
            <a:ext cx="9144000" cy="1527048"/>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a:extLst>
              <a:ext uri="{FF2B5EF4-FFF2-40B4-BE49-F238E27FC236}">
                <a16:creationId xmlns:a16="http://schemas.microsoft.com/office/drawing/2014/main" id="{01F49B66-DBC3-45EE-A6E1-DE10A6C186C8}"/>
              </a:ext>
            </a:extLst>
          </p:cNvPr>
          <p:cNvSpPr>
            <a:spLocks noGrp="1"/>
          </p:cNvSpPr>
          <p:nvPr>
            <p:ph type="dt" sz="half" idx="10"/>
          </p:nvPr>
        </p:nvSpPr>
        <p:spPr/>
        <p:txBody>
          <a:bodyPr/>
          <a:lstStyle/>
          <a:p>
            <a:pPr algn="r"/>
            <a:fld id="{3F9AFA87-1417-4992-ABD9-27C3BC8CC883}" type="datetimeFigureOut">
              <a:rPr lang="en-US" smtClean="0"/>
              <a:pPr algn="r"/>
              <a:t>8/17/2023</a:t>
            </a:fld>
            <a:endParaRPr lang="en-US" dirty="0"/>
          </a:p>
        </p:txBody>
      </p:sp>
      <p:sp>
        <p:nvSpPr>
          <p:cNvPr id="8" name="Footer Placeholder 7">
            <a:extLst>
              <a:ext uri="{FF2B5EF4-FFF2-40B4-BE49-F238E27FC236}">
                <a16:creationId xmlns:a16="http://schemas.microsoft.com/office/drawing/2014/main" id="{241085F0-1967-4B4F-9824-58E9F2E05125}"/>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40AEDEE5-31B5-4868-8C16-47FF43E276A4}"/>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2296289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F9454-6F74-46A8-B299-4AF451BFB92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6F55CA9-A0BD-4609-9307-BAF987B26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25E4293-851E-4FA2-BFF2-B646A42369DE}"/>
              </a:ext>
            </a:extLst>
          </p:cNvPr>
          <p:cNvSpPr>
            <a:spLocks noGrp="1"/>
          </p:cNvSpPr>
          <p:nvPr>
            <p:ph type="dt" sz="half" idx="10"/>
          </p:nvPr>
        </p:nvSpPr>
        <p:spPr/>
        <p:txBody>
          <a:bodyPr/>
          <a:lstStyle/>
          <a:p>
            <a:fld id="{3F9AFA87-1417-4992-ABD9-27C3BC8CC883}" type="datetimeFigureOut">
              <a:rPr lang="en-US" smtClean="0"/>
              <a:t>8/17/2023</a:t>
            </a:fld>
            <a:endParaRPr lang="en-US"/>
          </a:p>
        </p:txBody>
      </p:sp>
      <p:sp>
        <p:nvSpPr>
          <p:cNvPr id="5" name="Footer Placeholder 4">
            <a:extLst>
              <a:ext uri="{FF2B5EF4-FFF2-40B4-BE49-F238E27FC236}">
                <a16:creationId xmlns:a16="http://schemas.microsoft.com/office/drawing/2014/main" id="{59A907F5-F26D-4A91-8D70-AB54F8B43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ACBD8-D942-449E-A2B8-358CD1365C0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431738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50897-0C2E-420B-9A38-A8D5C1D72786}"/>
              </a:ext>
            </a:extLst>
          </p:cNvPr>
          <p:cNvSpPr>
            <a:spLocks noGrp="1"/>
          </p:cNvSpPr>
          <p:nvPr>
            <p:ph type="title" orient="vert"/>
          </p:nvPr>
        </p:nvSpPr>
        <p:spPr>
          <a:xfrm>
            <a:off x="8450317" y="1517904"/>
            <a:ext cx="2220731" cy="454678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EDB2173-32A5-4677-A08F-DAB8FD430D1A}"/>
              </a:ext>
            </a:extLst>
          </p:cNvPr>
          <p:cNvSpPr>
            <a:spLocks noGrp="1"/>
          </p:cNvSpPr>
          <p:nvPr>
            <p:ph type="body" orient="vert" idx="1"/>
          </p:nvPr>
        </p:nvSpPr>
        <p:spPr>
          <a:xfrm>
            <a:off x="1517904" y="1517904"/>
            <a:ext cx="6562553" cy="45467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3DB124D-B801-4A6A-9DAF-EBC1B98FE4F7}"/>
              </a:ext>
            </a:extLst>
          </p:cNvPr>
          <p:cNvSpPr>
            <a:spLocks noGrp="1"/>
          </p:cNvSpPr>
          <p:nvPr>
            <p:ph type="dt" sz="half" idx="10"/>
          </p:nvPr>
        </p:nvSpPr>
        <p:spPr/>
        <p:txBody>
          <a:bodyPr/>
          <a:lstStyle/>
          <a:p>
            <a:fld id="{3F9AFA87-1417-4992-ABD9-27C3BC8CC883}" type="datetimeFigureOut">
              <a:rPr lang="en-US" smtClean="0"/>
              <a:t>8/17/2023</a:t>
            </a:fld>
            <a:endParaRPr lang="en-US"/>
          </a:p>
        </p:txBody>
      </p:sp>
      <p:sp>
        <p:nvSpPr>
          <p:cNvPr id="5" name="Footer Placeholder 4">
            <a:extLst>
              <a:ext uri="{FF2B5EF4-FFF2-40B4-BE49-F238E27FC236}">
                <a16:creationId xmlns:a16="http://schemas.microsoft.com/office/drawing/2014/main" id="{A8DAF8DF-2544-45A5-B62B-BB7948FCC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C232D-131E-4BE6-8E2E-BAF5A30846D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527165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5BB2-C09C-49B0-BAFA-DE1801CD3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47C21-944D-47FE-9519-A255188371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CE36D-6B7B-4D5E-831E-34A4286D6E6A}"/>
              </a:ext>
            </a:extLst>
          </p:cNvPr>
          <p:cNvSpPr>
            <a:spLocks noGrp="1"/>
          </p:cNvSpPr>
          <p:nvPr>
            <p:ph type="dt" sz="half" idx="10"/>
          </p:nvPr>
        </p:nvSpPr>
        <p:spPr/>
        <p:txBody>
          <a:bodyPr/>
          <a:lstStyle/>
          <a:p>
            <a:fld id="{3F9AFA87-1417-4992-ABD9-27C3BC8CC883}" type="datetimeFigureOut">
              <a:rPr lang="en-US" smtClean="0"/>
              <a:t>8/17/2023</a:t>
            </a:fld>
            <a:endParaRPr lang="en-US"/>
          </a:p>
        </p:txBody>
      </p:sp>
      <p:sp>
        <p:nvSpPr>
          <p:cNvPr id="5" name="Footer Placeholder 4">
            <a:extLst>
              <a:ext uri="{FF2B5EF4-FFF2-40B4-BE49-F238E27FC236}">
                <a16:creationId xmlns:a16="http://schemas.microsoft.com/office/drawing/2014/main" id="{BA2AD668-6E19-425C-88F7-AF4220662C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05C53-CF7C-4936-9E35-1BEBD683626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441925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6C78-A717-4E1F-A742-FD5AECA03B4B}"/>
              </a:ext>
            </a:extLst>
          </p:cNvPr>
          <p:cNvSpPr>
            <a:spLocks noGrp="1"/>
          </p:cNvSpPr>
          <p:nvPr>
            <p:ph type="title"/>
          </p:nvPr>
        </p:nvSpPr>
        <p:spPr>
          <a:xfrm>
            <a:off x="1517904" y="1517904"/>
            <a:ext cx="91440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DA1270D-CCAE-4437-A0C0-052D111DFC80}"/>
              </a:ext>
            </a:extLst>
          </p:cNvPr>
          <p:cNvSpPr>
            <a:spLocks noGrp="1"/>
          </p:cNvSpPr>
          <p:nvPr>
            <p:ph type="body" idx="1"/>
          </p:nvPr>
        </p:nvSpPr>
        <p:spPr>
          <a:xfrm>
            <a:off x="1517904" y="4572000"/>
            <a:ext cx="91440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9F006A-7EEE-4DB0-8F92-D34C0D46C38E}"/>
              </a:ext>
            </a:extLst>
          </p:cNvPr>
          <p:cNvSpPr>
            <a:spLocks noGrp="1"/>
          </p:cNvSpPr>
          <p:nvPr>
            <p:ph type="dt" sz="half" idx="10"/>
          </p:nvPr>
        </p:nvSpPr>
        <p:spPr/>
        <p:txBody>
          <a:bodyPr/>
          <a:lstStyle/>
          <a:p>
            <a:fld id="{3F9AFA87-1417-4992-ABD9-27C3BC8CC883}" type="datetimeFigureOut">
              <a:rPr lang="en-US" smtClean="0"/>
              <a:t>8/17/2023</a:t>
            </a:fld>
            <a:endParaRPr lang="en-US"/>
          </a:p>
        </p:txBody>
      </p:sp>
      <p:sp>
        <p:nvSpPr>
          <p:cNvPr id="5" name="Footer Placeholder 4">
            <a:extLst>
              <a:ext uri="{FF2B5EF4-FFF2-40B4-BE49-F238E27FC236}">
                <a16:creationId xmlns:a16="http://schemas.microsoft.com/office/drawing/2014/main" id="{FDA3F2ED-2B0E-44A9-8603-286CA06345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D801C-6B4E-40B6-9D6E-558192264D2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149174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46AA-9418-4C3E-901B-8E2806122E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97482-2CA6-4707-976E-6FD4B57BFE66}"/>
              </a:ext>
            </a:extLst>
          </p:cNvPr>
          <p:cNvSpPr>
            <a:spLocks noGrp="1"/>
          </p:cNvSpPr>
          <p:nvPr>
            <p:ph sz="half" idx="1"/>
          </p:nvPr>
        </p:nvSpPr>
        <p:spPr>
          <a:xfrm>
            <a:off x="1517904"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909652-DD12-479C-B639-9452CBA8C019}"/>
              </a:ext>
            </a:extLst>
          </p:cNvPr>
          <p:cNvSpPr>
            <a:spLocks noGrp="1"/>
          </p:cNvSpPr>
          <p:nvPr>
            <p:ph sz="half" idx="2"/>
          </p:nvPr>
        </p:nvSpPr>
        <p:spPr>
          <a:xfrm>
            <a:off x="6336792"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0EC7A6-AFB1-4989-A0B4-B422D5B2C69C}"/>
              </a:ext>
            </a:extLst>
          </p:cNvPr>
          <p:cNvSpPr>
            <a:spLocks noGrp="1"/>
          </p:cNvSpPr>
          <p:nvPr>
            <p:ph type="dt" sz="half" idx="10"/>
          </p:nvPr>
        </p:nvSpPr>
        <p:spPr/>
        <p:txBody>
          <a:bodyPr/>
          <a:lstStyle/>
          <a:p>
            <a:fld id="{3F9AFA87-1417-4992-ABD9-27C3BC8CC883}" type="datetimeFigureOut">
              <a:rPr lang="en-US" smtClean="0"/>
              <a:t>8/17/2023</a:t>
            </a:fld>
            <a:endParaRPr lang="en-US" dirty="0"/>
          </a:p>
        </p:txBody>
      </p:sp>
      <p:sp>
        <p:nvSpPr>
          <p:cNvPr id="6" name="Footer Placeholder 5">
            <a:extLst>
              <a:ext uri="{FF2B5EF4-FFF2-40B4-BE49-F238E27FC236}">
                <a16:creationId xmlns:a16="http://schemas.microsoft.com/office/drawing/2014/main" id="{F8D2117C-B497-4647-A66B-1887750FB53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9E8C7AF-5092-416B-B61C-F41D3C573E0C}"/>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1476861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90CDE0-3FEB-42A0-8BCC-7DADE7D4A621}"/>
              </a:ext>
            </a:extLst>
          </p:cNvPr>
          <p:cNvSpPr>
            <a:spLocks noGrp="1"/>
          </p:cNvSpPr>
          <p:nvPr>
            <p:ph type="body" idx="1"/>
          </p:nvPr>
        </p:nvSpPr>
        <p:spPr>
          <a:xfrm>
            <a:off x="1517905"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78B8B-E9A3-44BE-85A6-3E316659A9B4}"/>
              </a:ext>
            </a:extLst>
          </p:cNvPr>
          <p:cNvSpPr>
            <a:spLocks noGrp="1"/>
          </p:cNvSpPr>
          <p:nvPr>
            <p:ph sz="half" idx="2"/>
          </p:nvPr>
        </p:nvSpPr>
        <p:spPr>
          <a:xfrm>
            <a:off x="1517904"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0BF1BCA-A435-4779-A6FE-15207141F519}"/>
              </a:ext>
            </a:extLst>
          </p:cNvPr>
          <p:cNvSpPr>
            <a:spLocks noGrp="1"/>
          </p:cNvSpPr>
          <p:nvPr>
            <p:ph type="body" sz="quarter" idx="3"/>
          </p:nvPr>
        </p:nvSpPr>
        <p:spPr>
          <a:xfrm>
            <a:off x="6336792"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B1923-9749-49E3-88FA-75C326E6719A}"/>
              </a:ext>
            </a:extLst>
          </p:cNvPr>
          <p:cNvSpPr>
            <a:spLocks noGrp="1"/>
          </p:cNvSpPr>
          <p:nvPr>
            <p:ph sz="quarter" idx="4"/>
          </p:nvPr>
        </p:nvSpPr>
        <p:spPr>
          <a:xfrm>
            <a:off x="6336792"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F3A70F0-5AFA-4C5A-812B-220C6A38DB6B}"/>
              </a:ext>
            </a:extLst>
          </p:cNvPr>
          <p:cNvSpPr>
            <a:spLocks noGrp="1"/>
          </p:cNvSpPr>
          <p:nvPr>
            <p:ph type="dt" sz="half" idx="10"/>
          </p:nvPr>
        </p:nvSpPr>
        <p:spPr/>
        <p:txBody>
          <a:bodyPr/>
          <a:lstStyle/>
          <a:p>
            <a:fld id="{3F9AFA87-1417-4992-ABD9-27C3BC8CC883}" type="datetimeFigureOut">
              <a:rPr lang="en-US" smtClean="0"/>
              <a:t>8/17/2023</a:t>
            </a:fld>
            <a:endParaRPr lang="en-US"/>
          </a:p>
        </p:txBody>
      </p:sp>
      <p:sp>
        <p:nvSpPr>
          <p:cNvPr id="8" name="Footer Placeholder 7">
            <a:extLst>
              <a:ext uri="{FF2B5EF4-FFF2-40B4-BE49-F238E27FC236}">
                <a16:creationId xmlns:a16="http://schemas.microsoft.com/office/drawing/2014/main" id="{576AF721-83FE-4B57-B910-C395D23FDE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6A5893-52F1-44A1-AE8E-CF094DB41CFA}"/>
              </a:ext>
            </a:extLst>
          </p:cNvPr>
          <p:cNvSpPr>
            <a:spLocks noGrp="1"/>
          </p:cNvSpPr>
          <p:nvPr>
            <p:ph type="sldNum" sz="quarter" idx="12"/>
          </p:nvPr>
        </p:nvSpPr>
        <p:spPr/>
        <p:txBody>
          <a:bodyPr/>
          <a:lstStyle/>
          <a:p>
            <a:fld id="{CB1E4CB7-CB13-4810-BF18-BE31AFC64F93}" type="slidenum">
              <a:rPr lang="en-US" smtClean="0"/>
              <a:t>‹#›</a:t>
            </a:fld>
            <a:endParaRPr lang="en-US"/>
          </a:p>
        </p:txBody>
      </p:sp>
      <p:sp>
        <p:nvSpPr>
          <p:cNvPr id="10" name="Title 9">
            <a:extLst>
              <a:ext uri="{FF2B5EF4-FFF2-40B4-BE49-F238E27FC236}">
                <a16:creationId xmlns:a16="http://schemas.microsoft.com/office/drawing/2014/main" id="{D9D22302-83E3-4E22-93DF-1E5D463B64C3}"/>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498673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85A6-A4E6-4160-BE43-8146A98946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A24A80-0792-4B3B-BB5A-8B2BD91095A7}"/>
              </a:ext>
            </a:extLst>
          </p:cNvPr>
          <p:cNvSpPr>
            <a:spLocks noGrp="1"/>
          </p:cNvSpPr>
          <p:nvPr>
            <p:ph type="dt" sz="half" idx="10"/>
          </p:nvPr>
        </p:nvSpPr>
        <p:spPr/>
        <p:txBody>
          <a:bodyPr/>
          <a:lstStyle/>
          <a:p>
            <a:fld id="{3F9AFA87-1417-4992-ABD9-27C3BC8CC883}" type="datetimeFigureOut">
              <a:rPr lang="en-US" smtClean="0"/>
              <a:t>8/17/2023</a:t>
            </a:fld>
            <a:endParaRPr lang="en-US"/>
          </a:p>
        </p:txBody>
      </p:sp>
      <p:sp>
        <p:nvSpPr>
          <p:cNvPr id="4" name="Footer Placeholder 3">
            <a:extLst>
              <a:ext uri="{FF2B5EF4-FFF2-40B4-BE49-F238E27FC236}">
                <a16:creationId xmlns:a16="http://schemas.microsoft.com/office/drawing/2014/main" id="{4526116E-7A6D-485F-9FA2-25F94D4F40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09ADCC-C5F2-4D90-B153-93DF5585829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698309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fld id="{3F9AFA87-1417-4992-ABD9-27C3BC8CC883}" type="datetimeFigureOut">
              <a:rPr lang="en-US" smtClean="0"/>
              <a:t>8/17/2023</a:t>
            </a:fld>
            <a:endParaRPr lang="en-US"/>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483154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F683-796D-458C-9B32-A385D604DBFC}"/>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FB1F0BD-641B-4148-BCB3-2704218C80B8}"/>
              </a:ext>
            </a:extLst>
          </p:cNvPr>
          <p:cNvSpPr>
            <a:spLocks noGrp="1"/>
          </p:cNvSpPr>
          <p:nvPr>
            <p:ph idx="1"/>
          </p:nvPr>
        </p:nvSpPr>
        <p:spPr>
          <a:xfrm>
            <a:off x="5330952" y="1517904"/>
            <a:ext cx="5330952" cy="45811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B28C843-B846-4456-9720-71B7D4FF4062}"/>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A3A03-31BD-4E7E-879A-A1C71849703C}"/>
              </a:ext>
            </a:extLst>
          </p:cNvPr>
          <p:cNvSpPr>
            <a:spLocks noGrp="1"/>
          </p:cNvSpPr>
          <p:nvPr>
            <p:ph type="dt" sz="half" idx="10"/>
          </p:nvPr>
        </p:nvSpPr>
        <p:spPr/>
        <p:txBody>
          <a:bodyPr/>
          <a:lstStyle/>
          <a:p>
            <a:fld id="{3F9AFA87-1417-4992-ABD9-27C3BC8CC883}" type="datetimeFigureOut">
              <a:rPr lang="en-US" smtClean="0"/>
              <a:t>8/17/2023</a:t>
            </a:fld>
            <a:endParaRPr lang="en-US"/>
          </a:p>
        </p:txBody>
      </p:sp>
      <p:sp>
        <p:nvSpPr>
          <p:cNvPr id="6" name="Footer Placeholder 5">
            <a:extLst>
              <a:ext uri="{FF2B5EF4-FFF2-40B4-BE49-F238E27FC236}">
                <a16:creationId xmlns:a16="http://schemas.microsoft.com/office/drawing/2014/main" id="{4EA39078-7D38-4851-A363-B6BC179A5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FF25E-A25D-47AA-94EB-580A74F01F1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69392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83B4-9B31-4F73-9767-163636522F3A}"/>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C7CFC30-8163-47A0-A97F-3F2C3A3BE73A}"/>
              </a:ext>
            </a:extLst>
          </p:cNvPr>
          <p:cNvSpPr>
            <a:spLocks noGrp="1"/>
          </p:cNvSpPr>
          <p:nvPr>
            <p:ph type="pic" idx="1"/>
          </p:nvPr>
        </p:nvSpPr>
        <p:spPr>
          <a:xfrm>
            <a:off x="5349240" y="764032"/>
            <a:ext cx="6089904" cy="5330952"/>
          </a:xfrm>
          <a:solidFill>
            <a:schemeClr val="bg1">
              <a:lumMod val="9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AF1B390-0C23-466E-987C-26420A5F098D}"/>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9CA7C-B9D0-4A72-8061-1E02AA15FE86}"/>
              </a:ext>
            </a:extLst>
          </p:cNvPr>
          <p:cNvSpPr>
            <a:spLocks noGrp="1"/>
          </p:cNvSpPr>
          <p:nvPr>
            <p:ph type="dt" sz="half" idx="10"/>
          </p:nvPr>
        </p:nvSpPr>
        <p:spPr/>
        <p:txBody>
          <a:bodyPr/>
          <a:lstStyle/>
          <a:p>
            <a:fld id="{3F9AFA87-1417-4992-ABD9-27C3BC8CC883}" type="datetimeFigureOut">
              <a:rPr lang="en-US" smtClean="0"/>
              <a:t>8/17/2023</a:t>
            </a:fld>
            <a:endParaRPr lang="en-US"/>
          </a:p>
        </p:txBody>
      </p:sp>
      <p:sp>
        <p:nvSpPr>
          <p:cNvPr id="6" name="Footer Placeholder 5">
            <a:extLst>
              <a:ext uri="{FF2B5EF4-FFF2-40B4-BE49-F238E27FC236}">
                <a16:creationId xmlns:a16="http://schemas.microsoft.com/office/drawing/2014/main" id="{C53EFC84-C9FE-4BFA-9B4E-4516A13625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01A469-3EFC-4F94-8482-378582E1C14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058117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1D84C-7934-4E5B-B6E4-A1D6EC299551}"/>
              </a:ext>
            </a:extLst>
          </p:cNvPr>
          <p:cNvSpPr>
            <a:spLocks noGrp="1"/>
          </p:cNvSpPr>
          <p:nvPr>
            <p:ph type="title"/>
          </p:nvPr>
        </p:nvSpPr>
        <p:spPr>
          <a:xfrm>
            <a:off x="1517904" y="1517904"/>
            <a:ext cx="9144000" cy="13441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F6A990F-40AC-447A-964A-840C94A6471A}"/>
              </a:ext>
            </a:extLst>
          </p:cNvPr>
          <p:cNvSpPr>
            <a:spLocks noGrp="1"/>
          </p:cNvSpPr>
          <p:nvPr>
            <p:ph type="body" idx="1"/>
          </p:nvPr>
        </p:nvSpPr>
        <p:spPr>
          <a:xfrm>
            <a:off x="1517904" y="2971800"/>
            <a:ext cx="9144000" cy="31272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7D832A1-FFBA-48B6-B2D0-E5414F12838B}"/>
              </a:ext>
            </a:extLst>
          </p:cNvPr>
          <p:cNvSpPr>
            <a:spLocks noGrp="1"/>
          </p:cNvSpPr>
          <p:nvPr>
            <p:ph type="dt" sz="half" idx="2"/>
          </p:nvPr>
        </p:nvSpPr>
        <p:spPr>
          <a:xfrm>
            <a:off x="8805672" y="6400800"/>
            <a:ext cx="1865376" cy="365125"/>
          </a:xfrm>
          <a:prstGeom prst="rect">
            <a:avLst/>
          </a:prstGeom>
        </p:spPr>
        <p:txBody>
          <a:bodyPr vert="horz" lIns="91440" tIns="45720" rIns="91440" bIns="45720" rtlCol="0" anchor="ctr"/>
          <a:lstStyle>
            <a:lvl1pPr algn="r">
              <a:defRPr sz="1000">
                <a:solidFill>
                  <a:schemeClr val="tx1"/>
                </a:solidFill>
              </a:defRPr>
            </a:lvl1pPr>
          </a:lstStyle>
          <a:p>
            <a:pPr algn="r"/>
            <a:fld id="{3F9AFA87-1417-4992-ABD9-27C3BC8CC883}" type="datetimeFigureOut">
              <a:rPr lang="en-US" smtClean="0"/>
              <a:pPr algn="r"/>
              <a:t>8/17/2023</a:t>
            </a:fld>
            <a:endParaRPr lang="en-US" dirty="0"/>
          </a:p>
        </p:txBody>
      </p:sp>
      <p:sp>
        <p:nvSpPr>
          <p:cNvPr id="5" name="Footer Placeholder 4">
            <a:extLst>
              <a:ext uri="{FF2B5EF4-FFF2-40B4-BE49-F238E27FC236}">
                <a16:creationId xmlns:a16="http://schemas.microsoft.com/office/drawing/2014/main" id="{0F933EC1-4EE2-4453-841C-CFDFE708948E}"/>
              </a:ext>
            </a:extLst>
          </p:cNvPr>
          <p:cNvSpPr>
            <a:spLocks noGrp="1"/>
          </p:cNvSpPr>
          <p:nvPr>
            <p:ph type="ftr" sz="quarter" idx="3"/>
          </p:nvPr>
        </p:nvSpPr>
        <p:spPr>
          <a:xfrm>
            <a:off x="758952" y="6400800"/>
            <a:ext cx="6099048" cy="365125"/>
          </a:xfrm>
          <a:prstGeom prst="rect">
            <a:avLst/>
          </a:prstGeom>
        </p:spPr>
        <p:txBody>
          <a:bodyPr vert="horz" lIns="91440" tIns="45720" rIns="91440" bIns="45720" rtlCol="0" anchor="ctr"/>
          <a:lstStyle>
            <a:lvl1pPr algn="l">
              <a:defRPr sz="1000">
                <a:solidFill>
                  <a:schemeClr val="tx1"/>
                </a:solidFill>
              </a:defRPr>
            </a:lvl1pPr>
          </a:lstStyle>
          <a:p>
            <a:endParaRPr lang="en-US" sz="1000" dirty="0"/>
          </a:p>
        </p:txBody>
      </p:sp>
      <p:sp>
        <p:nvSpPr>
          <p:cNvPr id="6" name="Slide Number Placeholder 5">
            <a:extLst>
              <a:ext uri="{FF2B5EF4-FFF2-40B4-BE49-F238E27FC236}">
                <a16:creationId xmlns:a16="http://schemas.microsoft.com/office/drawing/2014/main" id="{C3CEBA78-E732-44EF-BA0B-FC42F7931311}"/>
              </a:ext>
            </a:extLst>
          </p:cNvPr>
          <p:cNvSpPr>
            <a:spLocks noGrp="1"/>
          </p:cNvSpPr>
          <p:nvPr>
            <p:ph type="sldNum" sz="quarter" idx="4"/>
          </p:nvPr>
        </p:nvSpPr>
        <p:spPr>
          <a:xfrm>
            <a:off x="10899648" y="6400800"/>
            <a:ext cx="530352" cy="365125"/>
          </a:xfrm>
          <a:prstGeom prst="rect">
            <a:avLst/>
          </a:prstGeom>
        </p:spPr>
        <p:txBody>
          <a:bodyPr vert="horz" lIns="91440" tIns="45720" rIns="91440" bIns="45720" rtlCol="0" anchor="ctr"/>
          <a:lstStyle>
            <a:lvl1pPr algn="r">
              <a:defRPr sz="1000" b="1">
                <a:solidFill>
                  <a:schemeClr val="tx1"/>
                </a:solidFill>
              </a:defRPr>
            </a:lvl1pPr>
          </a:lstStyle>
          <a:p>
            <a:fld id="{CB1E4CB7-CB13-4810-BF18-BE31AFC64F93}" type="slidenum">
              <a:rPr lang="en-US" smtClean="0"/>
              <a:pPr/>
              <a:t>‹#›</a:t>
            </a:fld>
            <a:endParaRPr lang="en-US" sz="1000" dirty="0"/>
          </a:p>
        </p:txBody>
      </p:sp>
      <p:sp>
        <p:nvSpPr>
          <p:cNvPr id="8" name="Freeform: Shape 7">
            <a:extLst>
              <a:ext uri="{FF2B5EF4-FFF2-40B4-BE49-F238E27FC236}">
                <a16:creationId xmlns:a16="http://schemas.microsoft.com/office/drawing/2014/main" id="{49306479-8C4D-4E4A-A330-DFC80A8A01BE}"/>
              </a:ext>
            </a:extLst>
          </p:cNvPr>
          <p:cNvSpPr/>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39516118"/>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1" r:id="rId6"/>
    <p:sldLayoutId id="2147483777" r:id="rId7"/>
    <p:sldLayoutId id="2147483778" r:id="rId8"/>
    <p:sldLayoutId id="2147483779" r:id="rId9"/>
    <p:sldLayoutId id="2147483780" r:id="rId10"/>
    <p:sldLayoutId id="2147483782" r:id="rId11"/>
  </p:sldLayoutIdLst>
  <p:txStyles>
    <p:title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p:titleStyle>
    <p:body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 Id="rId5" Type="http://schemas.openxmlformats.org/officeDocument/2006/relationships/image" Target="../media/image120.png"/><Relationship Id="rId4" Type="http://schemas.openxmlformats.org/officeDocument/2006/relationships/slide" Target="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17B5C06-12CC-49EF-A907-08F1B132CA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BF7A785F-38D2-4D69-B6F1-ADCED2B8F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34003" cy="61756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1DDD60-D73B-9B23-6C16-B19C0013C2AF}"/>
              </a:ext>
            </a:extLst>
          </p:cNvPr>
          <p:cNvSpPr>
            <a:spLocks noGrp="1"/>
          </p:cNvSpPr>
          <p:nvPr>
            <p:ph type="ctrTitle"/>
          </p:nvPr>
        </p:nvSpPr>
        <p:spPr>
          <a:xfrm>
            <a:off x="762000" y="839336"/>
            <a:ext cx="4123899" cy="3475513"/>
          </a:xfrm>
        </p:spPr>
        <p:txBody>
          <a:bodyPr anchor="ctr">
            <a:normAutofit/>
          </a:bodyPr>
          <a:lstStyle/>
          <a:p>
            <a:pPr algn="l"/>
            <a:r>
              <a:rPr lang="en-CA" sz="2400" dirty="0">
                <a:latin typeface="Calibri" panose="020F0502020204030204" pitchFamily="34" charset="0"/>
                <a:cs typeface="Calibri" panose="020F0502020204030204" pitchFamily="34" charset="0"/>
              </a:rPr>
              <a:t>LHL Capstone Project: </a:t>
            </a:r>
            <a:br>
              <a:rPr lang="en-CA" sz="2400" dirty="0">
                <a:latin typeface="Calibri" panose="020F0502020204030204" pitchFamily="34" charset="0"/>
                <a:cs typeface="Calibri" panose="020F0502020204030204" pitchFamily="34" charset="0"/>
              </a:rPr>
            </a:br>
            <a:r>
              <a:rPr lang="en-US" sz="2400" b="1" dirty="0">
                <a:effectLst/>
                <a:latin typeface="Cambria" panose="02040503050406030204" pitchFamily="18" charset="0"/>
                <a:ea typeface="MS Mincho" panose="020B0400000000000000" pitchFamily="49" charset="-128"/>
                <a:cs typeface="Times New Roman" panose="02020603050405020304" pitchFamily="18" charset="0"/>
              </a:rPr>
              <a:t>The Geographical </a:t>
            </a:r>
            <a:r>
              <a:rPr lang="en-US" sz="2400" b="1" dirty="0">
                <a:latin typeface="Cambria" panose="02040503050406030204" pitchFamily="18" charset="0"/>
                <a:ea typeface="MS Mincho" panose="020B0400000000000000" pitchFamily="49" charset="-128"/>
                <a:cs typeface="Times New Roman" panose="02020603050405020304" pitchFamily="18" charset="0"/>
              </a:rPr>
              <a:t>D</a:t>
            </a:r>
            <a:r>
              <a:rPr lang="en-US" sz="2400" b="1" dirty="0">
                <a:effectLst/>
                <a:latin typeface="Cambria" panose="02040503050406030204" pitchFamily="18" charset="0"/>
                <a:ea typeface="MS Mincho" panose="020B0400000000000000" pitchFamily="49" charset="-128"/>
                <a:cs typeface="Times New Roman" panose="02020603050405020304" pitchFamily="18" charset="0"/>
              </a:rPr>
              <a:t>istribution of Seniors in Nursing </a:t>
            </a:r>
            <a:r>
              <a:rPr lang="en-US" sz="2400" b="1" dirty="0">
                <a:latin typeface="Cambria" panose="02040503050406030204" pitchFamily="18" charset="0"/>
                <a:ea typeface="MS Mincho" panose="020B0400000000000000" pitchFamily="49" charset="-128"/>
                <a:cs typeface="Times New Roman" panose="02020603050405020304" pitchFamily="18" charset="0"/>
              </a:rPr>
              <a:t>H</a:t>
            </a:r>
            <a:r>
              <a:rPr lang="en-US" sz="2400" b="1" dirty="0">
                <a:effectLst/>
                <a:latin typeface="Cambria" panose="02040503050406030204" pitchFamily="18" charset="0"/>
                <a:ea typeface="MS Mincho" panose="020B0400000000000000" pitchFamily="49" charset="-128"/>
                <a:cs typeface="Times New Roman" panose="02020603050405020304" pitchFamily="18" charset="0"/>
              </a:rPr>
              <a:t>omes </a:t>
            </a:r>
            <a:r>
              <a:rPr lang="en-US" sz="2400" b="1" dirty="0">
                <a:latin typeface="Cambria" panose="02040503050406030204" pitchFamily="18" charset="0"/>
                <a:ea typeface="MS Mincho" panose="020B0400000000000000" pitchFamily="49" charset="-128"/>
                <a:cs typeface="Times New Roman" panose="02020603050405020304" pitchFamily="18" charset="0"/>
              </a:rPr>
              <a:t>W</a:t>
            </a:r>
            <a:r>
              <a:rPr lang="en-US" sz="2400" b="1" dirty="0">
                <a:effectLst/>
                <a:latin typeface="Cambria" panose="02040503050406030204" pitchFamily="18" charset="0"/>
                <a:ea typeface="MS Mincho" panose="020B0400000000000000" pitchFamily="49" charset="-128"/>
                <a:cs typeface="Times New Roman" panose="02020603050405020304" pitchFamily="18" charset="0"/>
              </a:rPr>
              <a:t>ithin the City of Calgary.</a:t>
            </a:r>
            <a:br>
              <a:rPr lang="en-CA" sz="2000" dirty="0">
                <a:effectLst/>
                <a:latin typeface="Cambria" panose="02040503050406030204" pitchFamily="18" charset="0"/>
                <a:ea typeface="MS Mincho" panose="020B0400000000000000" pitchFamily="49" charset="-128"/>
                <a:cs typeface="Times New Roman" panose="02020603050405020304" pitchFamily="18" charset="0"/>
              </a:rPr>
            </a:br>
            <a:endParaRPr lang="en-CA" sz="2800"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37299012-3F7F-147F-C187-EC52830A86E3}"/>
              </a:ext>
            </a:extLst>
          </p:cNvPr>
          <p:cNvSpPr>
            <a:spLocks noGrp="1"/>
          </p:cNvSpPr>
          <p:nvPr>
            <p:ph type="subTitle" idx="1"/>
          </p:nvPr>
        </p:nvSpPr>
        <p:spPr>
          <a:xfrm>
            <a:off x="762000" y="4570807"/>
            <a:ext cx="4123899" cy="1524000"/>
          </a:xfrm>
        </p:spPr>
        <p:txBody>
          <a:bodyPr>
            <a:normAutofit/>
          </a:bodyPr>
          <a:lstStyle/>
          <a:p>
            <a:pPr algn="l"/>
            <a:r>
              <a:rPr lang="en-CA" dirty="0"/>
              <a:t>Presented by:</a:t>
            </a:r>
          </a:p>
          <a:p>
            <a:pPr algn="l"/>
            <a:r>
              <a:rPr lang="en-CA" dirty="0"/>
              <a:t>Chukwuemeka Alex Udekwu.</a:t>
            </a:r>
          </a:p>
        </p:txBody>
      </p:sp>
      <p:pic>
        <p:nvPicPr>
          <p:cNvPr id="4" name="Picture 3" descr="A colorful light bulb with business icons">
            <a:extLst>
              <a:ext uri="{FF2B5EF4-FFF2-40B4-BE49-F238E27FC236}">
                <a16:creationId xmlns:a16="http://schemas.microsoft.com/office/drawing/2014/main" id="{12AF775C-CF71-9A91-B071-30B5E3BC1AB8}"/>
              </a:ext>
            </a:extLst>
          </p:cNvPr>
          <p:cNvPicPr>
            <a:picLocks noChangeAspect="1"/>
          </p:cNvPicPr>
          <p:nvPr/>
        </p:nvPicPr>
        <p:blipFill rotWithShape="1">
          <a:blip r:embed="rId2"/>
          <a:srcRect l="4256" r="15870" b="1"/>
          <a:stretch/>
        </p:blipFill>
        <p:spPr>
          <a:xfrm>
            <a:off x="5334003" y="752477"/>
            <a:ext cx="6095997" cy="5342330"/>
          </a:xfrm>
          <a:prstGeom prst="rect">
            <a:avLst/>
          </a:prstGeom>
        </p:spPr>
      </p:pic>
    </p:spTree>
    <p:extLst>
      <p:ext uri="{BB962C8B-B14F-4D97-AF65-F5344CB8AC3E}">
        <p14:creationId xmlns:p14="http://schemas.microsoft.com/office/powerpoint/2010/main" val="2727183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EF37EE88-E359-4E69-A072-9959A84E1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30001" cy="6168789"/>
          </a:xfrm>
          <a:custGeom>
            <a:avLst/>
            <a:gdLst>
              <a:gd name="connsiteX0" fmla="*/ 0 w 11430001"/>
              <a:gd name="connsiteY0" fmla="*/ 0 h 6168789"/>
              <a:gd name="connsiteX1" fmla="*/ 5334002 w 11430001"/>
              <a:gd name="connsiteY1" fmla="*/ 0 h 6168789"/>
              <a:gd name="connsiteX2" fmla="*/ 5334002 w 11430001"/>
              <a:gd name="connsiteY2" fmla="*/ 771523 h 6168789"/>
              <a:gd name="connsiteX3" fmla="*/ 11430001 w 11430001"/>
              <a:gd name="connsiteY3" fmla="*/ 771523 h 6168789"/>
              <a:gd name="connsiteX4" fmla="*/ 11430001 w 11430001"/>
              <a:gd name="connsiteY4" fmla="*/ 6168789 h 6168789"/>
              <a:gd name="connsiteX5" fmla="*/ 0 w 11430001"/>
              <a:gd name="connsiteY5" fmla="*/ 6168789 h 6168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30001" h="6168789">
                <a:moveTo>
                  <a:pt x="0" y="0"/>
                </a:moveTo>
                <a:lnTo>
                  <a:pt x="5334002" y="0"/>
                </a:lnTo>
                <a:lnTo>
                  <a:pt x="5334002" y="771523"/>
                </a:lnTo>
                <a:lnTo>
                  <a:pt x="11430001" y="771523"/>
                </a:lnTo>
                <a:lnTo>
                  <a:pt x="11430001" y="6168789"/>
                </a:lnTo>
                <a:lnTo>
                  <a:pt x="0" y="6168789"/>
                </a:lnTo>
                <a:close/>
              </a:path>
            </a:pathLst>
          </a:custGeom>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13508E1-1B81-D86E-B8A0-B7AF22DAE862}"/>
              </a:ext>
            </a:extLst>
          </p:cNvPr>
          <p:cNvSpPr>
            <a:spLocks noGrp="1"/>
          </p:cNvSpPr>
          <p:nvPr>
            <p:ph type="title"/>
          </p:nvPr>
        </p:nvSpPr>
        <p:spPr>
          <a:xfrm>
            <a:off x="5443818" y="758953"/>
            <a:ext cx="4565650" cy="1878289"/>
          </a:xfrm>
        </p:spPr>
        <p:txBody>
          <a:bodyPr>
            <a:normAutofit/>
          </a:bodyPr>
          <a:lstStyle/>
          <a:p>
            <a:r>
              <a:rPr lang="en-CA" sz="3600" b="1" dirty="0">
                <a:latin typeface="Calibri" panose="020F0502020204030204" pitchFamily="34" charset="0"/>
                <a:cs typeface="Calibri" panose="020F0502020204030204" pitchFamily="34" charset="0"/>
              </a:rPr>
              <a:t>Future goals</a:t>
            </a:r>
          </a:p>
        </p:txBody>
      </p:sp>
      <p:pic>
        <p:nvPicPr>
          <p:cNvPr id="5" name="Picture 4" descr="A close up view of a track and field lane in the dark">
            <a:extLst>
              <a:ext uri="{FF2B5EF4-FFF2-40B4-BE49-F238E27FC236}">
                <a16:creationId xmlns:a16="http://schemas.microsoft.com/office/drawing/2014/main" id="{2CB9F2C6-B168-1757-36AD-D9DE62294695}"/>
              </a:ext>
            </a:extLst>
          </p:cNvPr>
          <p:cNvPicPr>
            <a:picLocks noChangeAspect="1"/>
          </p:cNvPicPr>
          <p:nvPr/>
        </p:nvPicPr>
        <p:blipFill rotWithShape="1">
          <a:blip r:embed="rId2"/>
          <a:srcRect l="15176" r="18096" b="-2"/>
          <a:stretch/>
        </p:blipFill>
        <p:spPr>
          <a:xfrm>
            <a:off x="20" y="758953"/>
            <a:ext cx="5333979" cy="5335854"/>
          </a:xfrm>
          <a:prstGeom prst="rect">
            <a:avLst/>
          </a:prstGeom>
        </p:spPr>
      </p:pic>
      <p:sp>
        <p:nvSpPr>
          <p:cNvPr id="3" name="Content Placeholder 2">
            <a:extLst>
              <a:ext uri="{FF2B5EF4-FFF2-40B4-BE49-F238E27FC236}">
                <a16:creationId xmlns:a16="http://schemas.microsoft.com/office/drawing/2014/main" id="{38EC16C7-9979-4817-7971-D39AA4E84FA2}"/>
              </a:ext>
            </a:extLst>
          </p:cNvPr>
          <p:cNvSpPr>
            <a:spLocks noGrp="1"/>
          </p:cNvSpPr>
          <p:nvPr>
            <p:ph idx="1"/>
          </p:nvPr>
        </p:nvSpPr>
        <p:spPr>
          <a:xfrm>
            <a:off x="5658968" y="1307385"/>
            <a:ext cx="4565651" cy="4406348"/>
          </a:xfrm>
        </p:spPr>
        <p:txBody>
          <a:bodyPr>
            <a:noAutofit/>
          </a:bodyPr>
          <a:lstStyle/>
          <a:p>
            <a:pPr marL="0" indent="0">
              <a:buNone/>
            </a:pPr>
            <a:r>
              <a:rPr lang="en-US" sz="2000" dirty="0">
                <a:latin typeface="Calibri" panose="020F0502020204030204" pitchFamily="34" charset="0"/>
                <a:ea typeface="MS Mincho" panose="02020609040205080304" pitchFamily="49" charset="-128"/>
                <a:cs typeface="Calibri" panose="020F0502020204030204" pitchFamily="34" charset="0"/>
              </a:rPr>
              <a:t>Once given the opportunity, I would</a:t>
            </a:r>
            <a:r>
              <a:rPr lang="en-US" sz="2000" dirty="0">
                <a:effectLst/>
                <a:latin typeface="Calibri" panose="020F0502020204030204" pitchFamily="34" charset="0"/>
                <a:ea typeface="MS Mincho" panose="02020609040205080304" pitchFamily="49" charset="-128"/>
                <a:cs typeface="Calibri" panose="020F0502020204030204" pitchFamily="34" charset="0"/>
              </a:rPr>
              <a:t> like to explore several aspects of data relating to the :</a:t>
            </a:r>
          </a:p>
          <a:p>
            <a:r>
              <a:rPr lang="en-US" sz="2000" dirty="0">
                <a:effectLst/>
                <a:latin typeface="Calibri" panose="020F0502020204030204" pitchFamily="34" charset="0"/>
                <a:ea typeface="MS Mincho" panose="02020609040205080304" pitchFamily="49" charset="-128"/>
                <a:cs typeface="Calibri" panose="020F0502020204030204" pitchFamily="34" charset="0"/>
              </a:rPr>
              <a:t>Current trend </a:t>
            </a:r>
            <a:r>
              <a:rPr lang="en-US" sz="2000" dirty="0">
                <a:latin typeface="Calibri" panose="020F0502020204030204" pitchFamily="34" charset="0"/>
                <a:ea typeface="MS Mincho" panose="02020609040205080304" pitchFamily="49" charset="-128"/>
                <a:cs typeface="Calibri" panose="020F0502020204030204" pitchFamily="34" charset="0"/>
              </a:rPr>
              <a:t>in the demographic distribution of Seniors in nursing homes with regards to geographical location.</a:t>
            </a:r>
          </a:p>
          <a:p>
            <a:r>
              <a:rPr lang="en-US" sz="2000" dirty="0">
                <a:latin typeface="Calibri" panose="020F0502020204030204" pitchFamily="34" charset="0"/>
                <a:ea typeface="MS Mincho" panose="02020609040205080304" pitchFamily="49" charset="-128"/>
                <a:cs typeface="Calibri" panose="020F0502020204030204" pitchFamily="34" charset="0"/>
              </a:rPr>
              <a:t>Analyze the factors that facilitate cross-demographic distribution of seniors such as</a:t>
            </a:r>
            <a:r>
              <a:rPr lang="en-US" sz="2000" dirty="0">
                <a:effectLst/>
                <a:latin typeface="Calibri" panose="020F0502020204030204" pitchFamily="34" charset="0"/>
                <a:ea typeface="MS Mincho" panose="02020609040205080304" pitchFamily="49" charset="-128"/>
                <a:cs typeface="Calibri" panose="020F0502020204030204" pitchFamily="34" charset="0"/>
              </a:rPr>
              <a:t>  Care facilities, Specialized departments, availability of companions to cater to the needs of these seniors in the nursing homes and wait time before companion’s service delivery.</a:t>
            </a:r>
            <a:endParaRPr lang="en-CA"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20944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EF37EE88-E359-4E69-A072-9959A84E1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30001" cy="6168789"/>
          </a:xfrm>
          <a:custGeom>
            <a:avLst/>
            <a:gdLst>
              <a:gd name="connsiteX0" fmla="*/ 0 w 11430001"/>
              <a:gd name="connsiteY0" fmla="*/ 0 h 6168789"/>
              <a:gd name="connsiteX1" fmla="*/ 5334002 w 11430001"/>
              <a:gd name="connsiteY1" fmla="*/ 0 h 6168789"/>
              <a:gd name="connsiteX2" fmla="*/ 5334002 w 11430001"/>
              <a:gd name="connsiteY2" fmla="*/ 771523 h 6168789"/>
              <a:gd name="connsiteX3" fmla="*/ 11430001 w 11430001"/>
              <a:gd name="connsiteY3" fmla="*/ 771523 h 6168789"/>
              <a:gd name="connsiteX4" fmla="*/ 11430001 w 11430001"/>
              <a:gd name="connsiteY4" fmla="*/ 6168789 h 6168789"/>
              <a:gd name="connsiteX5" fmla="*/ 0 w 11430001"/>
              <a:gd name="connsiteY5" fmla="*/ 6168789 h 6168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30001" h="6168789">
                <a:moveTo>
                  <a:pt x="0" y="0"/>
                </a:moveTo>
                <a:lnTo>
                  <a:pt x="5334002" y="0"/>
                </a:lnTo>
                <a:lnTo>
                  <a:pt x="5334002" y="771523"/>
                </a:lnTo>
                <a:lnTo>
                  <a:pt x="11430001" y="771523"/>
                </a:lnTo>
                <a:lnTo>
                  <a:pt x="11430001" y="6168789"/>
                </a:lnTo>
                <a:lnTo>
                  <a:pt x="0" y="6168789"/>
                </a:lnTo>
                <a:close/>
              </a:path>
            </a:pathLst>
          </a:custGeom>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664C961-26D0-7D2C-94E9-A4583ED59640}"/>
              </a:ext>
            </a:extLst>
          </p:cNvPr>
          <p:cNvSpPr>
            <a:spLocks noGrp="1"/>
          </p:cNvSpPr>
          <p:nvPr>
            <p:ph type="title"/>
          </p:nvPr>
        </p:nvSpPr>
        <p:spPr>
          <a:xfrm>
            <a:off x="5611906" y="1143317"/>
            <a:ext cx="4565650" cy="1344613"/>
          </a:xfrm>
        </p:spPr>
        <p:txBody>
          <a:bodyPr>
            <a:normAutofit/>
          </a:bodyPr>
          <a:lstStyle/>
          <a:p>
            <a:r>
              <a:rPr lang="en-CA" b="1" dirty="0">
                <a:latin typeface="Calibri" panose="020F0502020204030204" pitchFamily="34" charset="0"/>
                <a:cs typeface="Calibri" panose="020F0502020204030204" pitchFamily="34" charset="0"/>
              </a:rPr>
              <a:t>Conclusion</a:t>
            </a:r>
          </a:p>
        </p:txBody>
      </p:sp>
      <p:pic>
        <p:nvPicPr>
          <p:cNvPr id="5" name="Picture 4" descr="Pen placed on top of a signature line">
            <a:extLst>
              <a:ext uri="{FF2B5EF4-FFF2-40B4-BE49-F238E27FC236}">
                <a16:creationId xmlns:a16="http://schemas.microsoft.com/office/drawing/2014/main" id="{C3DE2820-97A2-3B83-F658-76F457021F12}"/>
              </a:ext>
            </a:extLst>
          </p:cNvPr>
          <p:cNvPicPr>
            <a:picLocks noChangeAspect="1"/>
          </p:cNvPicPr>
          <p:nvPr/>
        </p:nvPicPr>
        <p:blipFill rotWithShape="1">
          <a:blip r:embed="rId2"/>
          <a:srcRect l="33274" r="-2" b="-2"/>
          <a:stretch/>
        </p:blipFill>
        <p:spPr>
          <a:xfrm>
            <a:off x="20" y="758953"/>
            <a:ext cx="5333979" cy="5335854"/>
          </a:xfrm>
          <a:prstGeom prst="rect">
            <a:avLst/>
          </a:prstGeom>
        </p:spPr>
      </p:pic>
      <p:sp>
        <p:nvSpPr>
          <p:cNvPr id="3" name="Content Placeholder 2">
            <a:extLst>
              <a:ext uri="{FF2B5EF4-FFF2-40B4-BE49-F238E27FC236}">
                <a16:creationId xmlns:a16="http://schemas.microsoft.com/office/drawing/2014/main" id="{507AEA18-1EC5-3A01-5EFD-7E6F3755961E}"/>
              </a:ext>
            </a:extLst>
          </p:cNvPr>
          <p:cNvSpPr>
            <a:spLocks noGrp="1"/>
          </p:cNvSpPr>
          <p:nvPr>
            <p:ph idx="1"/>
          </p:nvPr>
        </p:nvSpPr>
        <p:spPr>
          <a:xfrm>
            <a:off x="5482477" y="1921342"/>
            <a:ext cx="5026399" cy="3125787"/>
          </a:xfrm>
        </p:spPr>
        <p:txBody>
          <a:bodyPr>
            <a:normAutofit/>
          </a:bodyPr>
          <a:lstStyle/>
          <a:p>
            <a:r>
              <a:rPr lang="en-US" sz="2000" dirty="0">
                <a:latin typeface="Calibri" panose="020F0502020204030204" pitchFamily="34" charset="0"/>
                <a:ea typeface="MS Mincho" panose="02020609040205080304" pitchFamily="49" charset="-128"/>
                <a:cs typeface="Calibri" panose="020F0502020204030204" pitchFamily="34" charset="0"/>
              </a:rPr>
              <a:t>While anticipating to explore further, t</a:t>
            </a:r>
            <a:r>
              <a:rPr lang="en-US" sz="2000" dirty="0">
                <a:effectLst/>
                <a:latin typeface="Calibri" panose="020F0502020204030204" pitchFamily="34" charset="0"/>
                <a:ea typeface="MS Mincho" panose="02020609040205080304" pitchFamily="49" charset="-128"/>
                <a:cs typeface="Calibri" panose="020F0502020204030204" pitchFamily="34" charset="0"/>
              </a:rPr>
              <a:t>his project has enabled me understand the demographic distribution of seniors in nursing homes located within Calgary.</a:t>
            </a:r>
          </a:p>
          <a:p>
            <a:r>
              <a:rPr lang="en-US" sz="2000" dirty="0">
                <a:effectLst/>
                <a:latin typeface="Calibri" panose="020F0502020204030204" pitchFamily="34" charset="0"/>
                <a:ea typeface="MS Mincho" panose="02020609040205080304" pitchFamily="49" charset="-128"/>
                <a:cs typeface="Calibri" panose="020F0502020204030204" pitchFamily="34" charset="0"/>
              </a:rPr>
              <a:t>Thank you all for listening.</a:t>
            </a:r>
            <a:endParaRPr lang="en-CA" sz="2000" dirty="0">
              <a:effectLst/>
              <a:latin typeface="Calibri" panose="020F0502020204030204" pitchFamily="34" charset="0"/>
              <a:ea typeface="MS Mincho" panose="02020609040205080304" pitchFamily="49" charset="-128"/>
              <a:cs typeface="Calibri" panose="020F0502020204030204" pitchFamily="34" charset="0"/>
            </a:endParaRPr>
          </a:p>
          <a:p>
            <a:r>
              <a:rPr lang="en-US" sz="2000" dirty="0">
                <a:effectLst/>
                <a:latin typeface="Calibri" panose="020F0502020204030204" pitchFamily="34" charset="0"/>
                <a:ea typeface="MS Mincho" panose="02020609040205080304" pitchFamily="49" charset="-128"/>
                <a:cs typeface="Calibri" panose="020F0502020204030204" pitchFamily="34" charset="0"/>
              </a:rPr>
              <a:t> I can answer any question relating to this presentation for further clarification.</a:t>
            </a:r>
            <a:endParaRPr lang="en-CA" sz="2000" dirty="0">
              <a:effectLst/>
              <a:latin typeface="Calibri" panose="020F0502020204030204" pitchFamily="34" charset="0"/>
              <a:ea typeface="MS Mincho" panose="02020609040205080304" pitchFamily="49" charset="-128"/>
              <a:cs typeface="Calibri" panose="020F0502020204030204" pitchFamily="34" charset="0"/>
            </a:endParaRPr>
          </a:p>
          <a:p>
            <a:endParaRPr lang="en-CA" dirty="0"/>
          </a:p>
        </p:txBody>
      </p:sp>
      <mc:AlternateContent xmlns:mc="http://schemas.openxmlformats.org/markup-compatibility/2006" xmlns:pslz="http://schemas.microsoft.com/office/powerpoint/2016/slidezoom">
        <mc:Choice Requires="pslz">
          <p:graphicFrame>
            <p:nvGraphicFramePr>
              <p:cNvPr id="6" name="Slide Zoom 5">
                <a:extLst>
                  <a:ext uri="{FF2B5EF4-FFF2-40B4-BE49-F238E27FC236}">
                    <a16:creationId xmlns:a16="http://schemas.microsoft.com/office/drawing/2014/main" id="{FA99C63B-A51B-20DE-E7DB-C5E4CEAB51DC}"/>
                  </a:ext>
                </a:extLst>
              </p:cNvPr>
              <p:cNvGraphicFramePr>
                <a:graphicFrameLocks noChangeAspect="1"/>
              </p:cNvGraphicFramePr>
              <p:nvPr>
                <p:extLst>
                  <p:ext uri="{D42A27DB-BD31-4B8C-83A1-F6EECF244321}">
                    <p14:modId xmlns:p14="http://schemas.microsoft.com/office/powerpoint/2010/main" val="1179820317"/>
                  </p:ext>
                </p:extLst>
              </p:nvPr>
            </p:nvGraphicFramePr>
            <p:xfrm>
              <a:off x="1097280" y="2487930"/>
              <a:ext cx="3048000" cy="1714500"/>
            </p:xfrm>
            <a:graphic>
              <a:graphicData uri="http://schemas.microsoft.com/office/powerpoint/2016/slidezoom">
                <pslz:sldZm>
                  <pslz:sldZmObj sldId="256" cId="2727183244">
                    <pslz:zmPr id="{38DAA0B8-9F24-4981-9849-321FB7420E66}" returnToParent="0" transitionDur="1000">
                      <p166:blipFill xmlns:p166="http://schemas.microsoft.com/office/powerpoint/2016/6/main">
                        <a:blip r:embed="rId3"/>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6" name="Slide Zoom 5">
                <a:hlinkClick r:id="rId4" action="ppaction://hlinksldjump"/>
                <a:extLst>
                  <a:ext uri="{FF2B5EF4-FFF2-40B4-BE49-F238E27FC236}">
                    <a16:creationId xmlns:a16="http://schemas.microsoft.com/office/drawing/2014/main" id="{FA99C63B-A51B-20DE-E7DB-C5E4CEAB51DC}"/>
                  </a:ext>
                </a:extLst>
              </p:cNvPr>
              <p:cNvPicPr>
                <a:picLocks noGrp="1" noRot="1" noChangeAspect="1" noMove="1" noResize="1" noEditPoints="1" noAdjustHandles="1" noChangeArrowheads="1" noChangeShapeType="1"/>
              </p:cNvPicPr>
              <p:nvPr/>
            </p:nvPicPr>
            <p:blipFill>
              <a:blip r:embed="rId5"/>
              <a:stretch>
                <a:fillRect/>
              </a:stretch>
            </p:blipFill>
            <p:spPr>
              <a:xfrm>
                <a:off x="1097280" y="2487930"/>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3907143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65CDAFE1-059B-49EF-8E73-47DED29BD7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30000" cy="6105523"/>
          </a:xfrm>
          <a:custGeom>
            <a:avLst/>
            <a:gdLst>
              <a:gd name="connsiteX0" fmla="*/ 0 w 11430000"/>
              <a:gd name="connsiteY0" fmla="*/ 0 h 6105523"/>
              <a:gd name="connsiteX1" fmla="*/ 7267575 w 11430000"/>
              <a:gd name="connsiteY1" fmla="*/ 0 h 6105523"/>
              <a:gd name="connsiteX2" fmla="*/ 7267575 w 11430000"/>
              <a:gd name="connsiteY2" fmla="*/ 762000 h 6105523"/>
              <a:gd name="connsiteX3" fmla="*/ 11430000 w 11430000"/>
              <a:gd name="connsiteY3" fmla="*/ 762000 h 6105523"/>
              <a:gd name="connsiteX4" fmla="*/ 11430000 w 11430000"/>
              <a:gd name="connsiteY4" fmla="*/ 6105523 h 6105523"/>
              <a:gd name="connsiteX5" fmla="*/ 7267575 w 11430000"/>
              <a:gd name="connsiteY5" fmla="*/ 6105523 h 6105523"/>
              <a:gd name="connsiteX6" fmla="*/ 5334000 w 11430000"/>
              <a:gd name="connsiteY6" fmla="*/ 6105523 h 6105523"/>
              <a:gd name="connsiteX7" fmla="*/ 0 w 11430000"/>
              <a:gd name="connsiteY7" fmla="*/ 6105523 h 610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00" h="6105523">
                <a:moveTo>
                  <a:pt x="0" y="0"/>
                </a:moveTo>
                <a:lnTo>
                  <a:pt x="7267575" y="0"/>
                </a:lnTo>
                <a:lnTo>
                  <a:pt x="7267575" y="762000"/>
                </a:lnTo>
                <a:lnTo>
                  <a:pt x="11430000" y="762000"/>
                </a:lnTo>
                <a:lnTo>
                  <a:pt x="11430000" y="6105523"/>
                </a:lnTo>
                <a:lnTo>
                  <a:pt x="7267575" y="6105523"/>
                </a:lnTo>
                <a:lnTo>
                  <a:pt x="5334000" y="6105523"/>
                </a:lnTo>
                <a:lnTo>
                  <a:pt x="0" y="6105523"/>
                </a:lnTo>
                <a:close/>
              </a:path>
            </a:pathLst>
          </a:custGeom>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864549C-E1FB-2EBA-7120-4DA66959CEA5}"/>
              </a:ext>
            </a:extLst>
          </p:cNvPr>
          <p:cNvSpPr>
            <a:spLocks noGrp="1"/>
          </p:cNvSpPr>
          <p:nvPr>
            <p:ph type="title"/>
          </p:nvPr>
        </p:nvSpPr>
        <p:spPr>
          <a:xfrm>
            <a:off x="762000" y="1517903"/>
            <a:ext cx="9899904" cy="1345115"/>
          </a:xfrm>
        </p:spPr>
        <p:txBody>
          <a:bodyPr>
            <a:normAutofit/>
          </a:bodyPr>
          <a:lstStyle/>
          <a:p>
            <a:r>
              <a:rPr lang="en-CA" b="1">
                <a:latin typeface="Calibri" panose="020F0502020204030204" pitchFamily="34" charset="0"/>
                <a:cs typeface="Calibri" panose="020F0502020204030204" pitchFamily="34" charset="0"/>
              </a:rPr>
              <a:t>Goal</a:t>
            </a:r>
          </a:p>
        </p:txBody>
      </p:sp>
      <p:sp>
        <p:nvSpPr>
          <p:cNvPr id="3" name="Content Placeholder 2">
            <a:extLst>
              <a:ext uri="{FF2B5EF4-FFF2-40B4-BE49-F238E27FC236}">
                <a16:creationId xmlns:a16="http://schemas.microsoft.com/office/drawing/2014/main" id="{95C34059-7A85-0847-1863-0DDDBC6CA9B5}"/>
              </a:ext>
            </a:extLst>
          </p:cNvPr>
          <p:cNvSpPr>
            <a:spLocks noGrp="1"/>
          </p:cNvSpPr>
          <p:nvPr>
            <p:ph idx="1"/>
          </p:nvPr>
        </p:nvSpPr>
        <p:spPr>
          <a:xfrm>
            <a:off x="762000" y="2970222"/>
            <a:ext cx="9899904" cy="3125777"/>
          </a:xfrm>
        </p:spPr>
        <p:txBody>
          <a:bodyPr>
            <a:normAutofit/>
          </a:bodyPr>
          <a:lstStyle/>
          <a:p>
            <a:r>
              <a:rPr lang="en-US" b="1" dirty="0">
                <a:effectLst/>
                <a:latin typeface="Cambria" panose="02040503050406030204" pitchFamily="18" charset="0"/>
                <a:ea typeface="MS Mincho" panose="02020609040205080304" pitchFamily="49" charset="-128"/>
                <a:cs typeface="Times New Roman" panose="02020603050405020304" pitchFamily="18" charset="0"/>
              </a:rPr>
              <a:t>IDENTIFY THE GEOGRAPHICAL LOCATION OF NURSING HOMES BY QUADRANT WITHIN CALGARY AS WELL AS THE DEMOGRAPHIC DISTRIBUTION OF SENIORS IN THESE HOMES FOR EFFECTIVE SERVICE DELIVERY.</a:t>
            </a:r>
            <a:endParaRPr lang="en-CA" b="1" dirty="0">
              <a:effectLst/>
              <a:latin typeface="Cambria" panose="02040503050406030204" pitchFamily="18" charset="0"/>
              <a:ea typeface="MS Mincho" panose="02020609040205080304" pitchFamily="49" charset="-128"/>
              <a:cs typeface="Times New Roman" panose="02020603050405020304" pitchFamily="18" charset="0"/>
            </a:endParaRPr>
          </a:p>
          <a:p>
            <a:endParaRPr lang="en-CA" dirty="0"/>
          </a:p>
        </p:txBody>
      </p:sp>
    </p:spTree>
    <p:extLst>
      <p:ext uri="{BB962C8B-B14F-4D97-AF65-F5344CB8AC3E}">
        <p14:creationId xmlns:p14="http://schemas.microsoft.com/office/powerpoint/2010/main" val="2382599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65CDAFE1-059B-49EF-8E73-47DED29BD7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30000" cy="6105523"/>
          </a:xfrm>
          <a:custGeom>
            <a:avLst/>
            <a:gdLst>
              <a:gd name="connsiteX0" fmla="*/ 0 w 11430000"/>
              <a:gd name="connsiteY0" fmla="*/ 0 h 6105523"/>
              <a:gd name="connsiteX1" fmla="*/ 7267575 w 11430000"/>
              <a:gd name="connsiteY1" fmla="*/ 0 h 6105523"/>
              <a:gd name="connsiteX2" fmla="*/ 7267575 w 11430000"/>
              <a:gd name="connsiteY2" fmla="*/ 762000 h 6105523"/>
              <a:gd name="connsiteX3" fmla="*/ 11430000 w 11430000"/>
              <a:gd name="connsiteY3" fmla="*/ 762000 h 6105523"/>
              <a:gd name="connsiteX4" fmla="*/ 11430000 w 11430000"/>
              <a:gd name="connsiteY4" fmla="*/ 6105523 h 6105523"/>
              <a:gd name="connsiteX5" fmla="*/ 7267575 w 11430000"/>
              <a:gd name="connsiteY5" fmla="*/ 6105523 h 6105523"/>
              <a:gd name="connsiteX6" fmla="*/ 5334000 w 11430000"/>
              <a:gd name="connsiteY6" fmla="*/ 6105523 h 6105523"/>
              <a:gd name="connsiteX7" fmla="*/ 0 w 11430000"/>
              <a:gd name="connsiteY7" fmla="*/ 6105523 h 610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00" h="6105523">
                <a:moveTo>
                  <a:pt x="0" y="0"/>
                </a:moveTo>
                <a:lnTo>
                  <a:pt x="7267575" y="0"/>
                </a:lnTo>
                <a:lnTo>
                  <a:pt x="7267575" y="762000"/>
                </a:lnTo>
                <a:lnTo>
                  <a:pt x="11430000" y="762000"/>
                </a:lnTo>
                <a:lnTo>
                  <a:pt x="11430000" y="6105523"/>
                </a:lnTo>
                <a:lnTo>
                  <a:pt x="7267575" y="6105523"/>
                </a:lnTo>
                <a:lnTo>
                  <a:pt x="5334000" y="6105523"/>
                </a:lnTo>
                <a:lnTo>
                  <a:pt x="0" y="6105523"/>
                </a:lnTo>
                <a:close/>
              </a:path>
            </a:pathLst>
          </a:custGeom>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AEF471B-3BF4-89F9-8BC4-586288BFE78B}"/>
              </a:ext>
            </a:extLst>
          </p:cNvPr>
          <p:cNvSpPr>
            <a:spLocks noGrp="1"/>
          </p:cNvSpPr>
          <p:nvPr>
            <p:ph type="title"/>
          </p:nvPr>
        </p:nvSpPr>
        <p:spPr>
          <a:xfrm>
            <a:off x="762000" y="1080503"/>
            <a:ext cx="9899904" cy="1345115"/>
          </a:xfrm>
        </p:spPr>
        <p:txBody>
          <a:bodyPr>
            <a:normAutofit/>
          </a:bodyPr>
          <a:lstStyle/>
          <a:p>
            <a:r>
              <a:rPr lang="en-CA" b="1" dirty="0">
                <a:latin typeface="Calibri" panose="020F0502020204030204" pitchFamily="34" charset="0"/>
                <a:cs typeface="Calibri" panose="020F0502020204030204" pitchFamily="34" charset="0"/>
              </a:rPr>
              <a:t>Data Dictionary</a:t>
            </a:r>
          </a:p>
        </p:txBody>
      </p:sp>
      <p:sp>
        <p:nvSpPr>
          <p:cNvPr id="3" name="Content Placeholder 2">
            <a:extLst>
              <a:ext uri="{FF2B5EF4-FFF2-40B4-BE49-F238E27FC236}">
                <a16:creationId xmlns:a16="http://schemas.microsoft.com/office/drawing/2014/main" id="{144DBA4E-25A4-B115-5C98-6031A0315A82}"/>
              </a:ext>
            </a:extLst>
          </p:cNvPr>
          <p:cNvSpPr>
            <a:spLocks noGrp="1"/>
          </p:cNvSpPr>
          <p:nvPr>
            <p:ph idx="1"/>
          </p:nvPr>
        </p:nvSpPr>
        <p:spPr>
          <a:xfrm>
            <a:off x="654424" y="2102641"/>
            <a:ext cx="9899904" cy="3125777"/>
          </a:xfrm>
        </p:spPr>
        <p:txBody>
          <a:bodyPr>
            <a:normAutofit fontScale="92500" lnSpcReduction="10000"/>
          </a:bodyPr>
          <a:lstStyle/>
          <a:p>
            <a:pPr>
              <a:lnSpc>
                <a:spcPct val="95000"/>
              </a:lnSpc>
            </a:pPr>
            <a:r>
              <a:rPr lang="en-CA" b="1" dirty="0">
                <a:latin typeface="Calibri" panose="020F0502020204030204" pitchFamily="34" charset="0"/>
                <a:cs typeface="Calibri" panose="020F0502020204030204" pitchFamily="34" charset="0"/>
              </a:rPr>
              <a:t>Senior</a:t>
            </a:r>
            <a:r>
              <a:rPr lang="en-CA" dirty="0">
                <a:latin typeface="Calibri" panose="020F0502020204030204" pitchFamily="34" charset="0"/>
                <a:cs typeface="Calibri" panose="020F0502020204030204" pitchFamily="34" charset="0"/>
              </a:rPr>
              <a:t>: An elderly person that falls between the age range of 65years or older( As considered in Canada).</a:t>
            </a:r>
          </a:p>
          <a:p>
            <a:pPr>
              <a:lnSpc>
                <a:spcPct val="95000"/>
              </a:lnSpc>
            </a:pPr>
            <a:r>
              <a:rPr lang="en-CA" b="1" dirty="0">
                <a:latin typeface="Calibri" panose="020F0502020204030204" pitchFamily="34" charset="0"/>
                <a:cs typeface="Calibri" panose="020F0502020204030204" pitchFamily="34" charset="0"/>
              </a:rPr>
              <a:t>Nursing Homes</a:t>
            </a:r>
            <a:r>
              <a:rPr lang="en-CA" dirty="0"/>
              <a:t>: </a:t>
            </a:r>
            <a:r>
              <a:rPr lang="en-CA" dirty="0">
                <a:latin typeface="Calibri" panose="020F0502020204030204" pitchFamily="34" charset="0"/>
                <a:cs typeface="Calibri" panose="020F0502020204030204" pitchFamily="34" charset="0"/>
              </a:rPr>
              <a:t>A multi residence housing facility intended for the elderly.</a:t>
            </a:r>
          </a:p>
          <a:p>
            <a:pPr>
              <a:lnSpc>
                <a:spcPct val="95000"/>
              </a:lnSpc>
            </a:pPr>
            <a:r>
              <a:rPr lang="en-CA" b="1" dirty="0">
                <a:latin typeface="Calibri" panose="020F0502020204030204" pitchFamily="34" charset="0"/>
                <a:cs typeface="Calibri" panose="020F0502020204030204" pitchFamily="34" charset="0"/>
              </a:rPr>
              <a:t>Quadrant</a:t>
            </a:r>
            <a:r>
              <a:rPr lang="en-CA" dirty="0">
                <a:latin typeface="Calibri" panose="020F0502020204030204" pitchFamily="34" charset="0"/>
                <a:cs typeface="Calibri" panose="020F0502020204030204" pitchFamily="34" charset="0"/>
              </a:rPr>
              <a:t>: The four parts of a sphere divided by lines or planes at right angles.ie the four parts of Calgary having nursing homes situated in those areas.</a:t>
            </a:r>
          </a:p>
          <a:p>
            <a:pPr>
              <a:lnSpc>
                <a:spcPct val="95000"/>
              </a:lnSpc>
            </a:pPr>
            <a:r>
              <a:rPr lang="en-CA" b="1" dirty="0">
                <a:latin typeface="Calibri" panose="020F0502020204030204" pitchFamily="34" charset="0"/>
                <a:cs typeface="Calibri" panose="020F0502020204030204" pitchFamily="34" charset="0"/>
              </a:rPr>
              <a:t>Companions</a:t>
            </a:r>
            <a:r>
              <a:rPr lang="en-CA" dirty="0">
                <a:latin typeface="Calibri" panose="020F0502020204030204" pitchFamily="34" charset="0"/>
                <a:cs typeface="Calibri" panose="020F0502020204030204" pitchFamily="34" charset="0"/>
              </a:rPr>
              <a:t>: Trained staff that care for the seniors.</a:t>
            </a:r>
          </a:p>
          <a:p>
            <a:pPr>
              <a:lnSpc>
                <a:spcPct val="95000"/>
              </a:lnSpc>
            </a:pPr>
            <a:r>
              <a:rPr lang="en-CA" b="1" dirty="0">
                <a:latin typeface="Calibri" panose="020F0502020204030204" pitchFamily="34" charset="0"/>
                <a:cs typeface="Calibri" panose="020F0502020204030204" pitchFamily="34" charset="0"/>
              </a:rPr>
              <a:t>Gender</a:t>
            </a:r>
            <a:r>
              <a:rPr lang="en-CA" dirty="0">
                <a:latin typeface="Calibri" panose="020F0502020204030204" pitchFamily="34" charset="0"/>
                <a:cs typeface="Calibri" panose="020F0502020204030204" pitchFamily="34" charset="0"/>
              </a:rPr>
              <a:t>: The male sex or female sex. </a:t>
            </a:r>
            <a:endParaRPr lang="en-CA" dirty="0"/>
          </a:p>
        </p:txBody>
      </p:sp>
    </p:spTree>
    <p:extLst>
      <p:ext uri="{BB962C8B-B14F-4D97-AF65-F5344CB8AC3E}">
        <p14:creationId xmlns:p14="http://schemas.microsoft.com/office/powerpoint/2010/main" val="1010836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EF37EE88-E359-4E69-A072-9959A84E1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30001" cy="6168789"/>
          </a:xfrm>
          <a:custGeom>
            <a:avLst/>
            <a:gdLst>
              <a:gd name="connsiteX0" fmla="*/ 0 w 11430001"/>
              <a:gd name="connsiteY0" fmla="*/ 0 h 6168789"/>
              <a:gd name="connsiteX1" fmla="*/ 5334002 w 11430001"/>
              <a:gd name="connsiteY1" fmla="*/ 0 h 6168789"/>
              <a:gd name="connsiteX2" fmla="*/ 5334002 w 11430001"/>
              <a:gd name="connsiteY2" fmla="*/ 771523 h 6168789"/>
              <a:gd name="connsiteX3" fmla="*/ 11430001 w 11430001"/>
              <a:gd name="connsiteY3" fmla="*/ 771523 h 6168789"/>
              <a:gd name="connsiteX4" fmla="*/ 11430001 w 11430001"/>
              <a:gd name="connsiteY4" fmla="*/ 6168789 h 6168789"/>
              <a:gd name="connsiteX5" fmla="*/ 0 w 11430001"/>
              <a:gd name="connsiteY5" fmla="*/ 6168789 h 6168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30001" h="6168789">
                <a:moveTo>
                  <a:pt x="0" y="0"/>
                </a:moveTo>
                <a:lnTo>
                  <a:pt x="5334002" y="0"/>
                </a:lnTo>
                <a:lnTo>
                  <a:pt x="5334002" y="771523"/>
                </a:lnTo>
                <a:lnTo>
                  <a:pt x="11430001" y="771523"/>
                </a:lnTo>
                <a:lnTo>
                  <a:pt x="11430001" y="6168789"/>
                </a:lnTo>
                <a:lnTo>
                  <a:pt x="0" y="6168789"/>
                </a:lnTo>
                <a:close/>
              </a:path>
            </a:pathLst>
          </a:custGeom>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5A1089D-C740-93D1-0333-5DCE3A8B2965}"/>
              </a:ext>
            </a:extLst>
          </p:cNvPr>
          <p:cNvSpPr>
            <a:spLocks noGrp="1"/>
          </p:cNvSpPr>
          <p:nvPr>
            <p:ph type="title"/>
          </p:nvPr>
        </p:nvSpPr>
        <p:spPr>
          <a:xfrm>
            <a:off x="4941794" y="1012537"/>
            <a:ext cx="5719856" cy="1849726"/>
          </a:xfrm>
        </p:spPr>
        <p:txBody>
          <a:bodyPr>
            <a:normAutofit/>
          </a:bodyPr>
          <a:lstStyle/>
          <a:p>
            <a:r>
              <a:rPr lang="en-CA" b="1" dirty="0">
                <a:latin typeface="Calibri" panose="020F0502020204030204" pitchFamily="34" charset="0"/>
                <a:cs typeface="Calibri" panose="020F0502020204030204" pitchFamily="34" charset="0"/>
              </a:rPr>
              <a:t>Data Integration Process</a:t>
            </a:r>
          </a:p>
        </p:txBody>
      </p:sp>
      <p:pic>
        <p:nvPicPr>
          <p:cNvPr id="7" name="Graphic 6" descr="Workflow">
            <a:extLst>
              <a:ext uri="{FF2B5EF4-FFF2-40B4-BE49-F238E27FC236}">
                <a16:creationId xmlns:a16="http://schemas.microsoft.com/office/drawing/2014/main" id="{FB5A3D27-C6AB-C124-4F1A-79B8D285A7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6072" y="1012537"/>
            <a:ext cx="4573192" cy="4573192"/>
          </a:xfrm>
          <a:prstGeom prst="rect">
            <a:avLst/>
          </a:prstGeom>
        </p:spPr>
      </p:pic>
      <p:sp>
        <p:nvSpPr>
          <p:cNvPr id="3" name="Content Placeholder 2">
            <a:extLst>
              <a:ext uri="{FF2B5EF4-FFF2-40B4-BE49-F238E27FC236}">
                <a16:creationId xmlns:a16="http://schemas.microsoft.com/office/drawing/2014/main" id="{CF3AB04F-EF71-7E57-B9C5-27B0DACC6BCB}"/>
              </a:ext>
            </a:extLst>
          </p:cNvPr>
          <p:cNvSpPr>
            <a:spLocks noGrp="1"/>
          </p:cNvSpPr>
          <p:nvPr>
            <p:ph idx="1"/>
          </p:nvPr>
        </p:nvSpPr>
        <p:spPr>
          <a:xfrm>
            <a:off x="4609552" y="1913179"/>
            <a:ext cx="6052098" cy="3632476"/>
          </a:xfrm>
        </p:spPr>
        <p:txBody>
          <a:bodyPr>
            <a:normAutofit fontScale="25000" lnSpcReduction="20000"/>
          </a:bodyPr>
          <a:lstStyle/>
          <a:p>
            <a:pPr>
              <a:lnSpc>
                <a:spcPct val="95000"/>
              </a:lnSpc>
            </a:pPr>
            <a:r>
              <a:rPr lang="en-US" sz="7200" dirty="0">
                <a:effectLst/>
                <a:latin typeface="Calibri" panose="020F0502020204030204" pitchFamily="34" charset="0"/>
                <a:ea typeface="MS Mincho" panose="02020609040205080304" pitchFamily="49" charset="-128"/>
                <a:cs typeface="Calibri" panose="020F0502020204030204" pitchFamily="34" charset="0"/>
              </a:rPr>
              <a:t>To further elaborate on this project, the Extract, Transform and Load process (ETL) was utilized as the data integration process which is categorized under the following tools;</a:t>
            </a:r>
            <a:endParaRPr lang="en-CA" sz="7200" dirty="0">
              <a:effectLst/>
              <a:latin typeface="Calibri" panose="020F0502020204030204" pitchFamily="34" charset="0"/>
              <a:ea typeface="MS Mincho" panose="02020609040205080304" pitchFamily="49" charset="-128"/>
              <a:cs typeface="Calibri" panose="020F0502020204030204" pitchFamily="34" charset="0"/>
            </a:endParaRPr>
          </a:p>
          <a:p>
            <a:pPr marL="342900" lvl="0" indent="-342900">
              <a:lnSpc>
                <a:spcPct val="95000"/>
              </a:lnSpc>
              <a:buFont typeface="+mj-lt"/>
              <a:buAutoNum type="arabicPeriod"/>
            </a:pPr>
            <a:r>
              <a:rPr lang="en-US" sz="7200" dirty="0">
                <a:effectLst/>
                <a:latin typeface="Calibri" panose="020F0502020204030204" pitchFamily="34" charset="0"/>
                <a:ea typeface="MS Mincho" panose="02020609040205080304" pitchFamily="49" charset="-128"/>
                <a:cs typeface="Calibri" panose="020F0502020204030204" pitchFamily="34" charset="0"/>
              </a:rPr>
              <a:t>Extraction of data was carried out using Excel </a:t>
            </a:r>
            <a:endParaRPr lang="en-CA" sz="7200" dirty="0">
              <a:effectLst/>
              <a:latin typeface="Calibri" panose="020F0502020204030204" pitchFamily="34" charset="0"/>
              <a:ea typeface="MS Mincho" panose="02020609040205080304" pitchFamily="49" charset="-128"/>
              <a:cs typeface="Calibri" panose="020F0502020204030204" pitchFamily="34" charset="0"/>
            </a:endParaRPr>
          </a:p>
          <a:p>
            <a:pPr marL="342900" lvl="0" indent="-342900">
              <a:lnSpc>
                <a:spcPct val="95000"/>
              </a:lnSpc>
              <a:buFont typeface="+mj-lt"/>
              <a:buAutoNum type="arabicPeriod"/>
            </a:pPr>
            <a:r>
              <a:rPr lang="en-US" sz="7200" dirty="0">
                <a:effectLst/>
                <a:latin typeface="Calibri" panose="020F0502020204030204" pitchFamily="34" charset="0"/>
                <a:ea typeface="MS Mincho" panose="02020609040205080304" pitchFamily="49" charset="-128"/>
                <a:cs typeface="Calibri" panose="020F0502020204030204" pitchFamily="34" charset="0"/>
              </a:rPr>
              <a:t>Transformation and analyzing of data was carried out using </a:t>
            </a:r>
            <a:r>
              <a:rPr lang="en-US" sz="7200" dirty="0" err="1">
                <a:effectLst/>
                <a:latin typeface="Calibri" panose="020F0502020204030204" pitchFamily="34" charset="0"/>
                <a:ea typeface="MS Mincho" panose="02020609040205080304" pitchFamily="49" charset="-128"/>
                <a:cs typeface="Calibri" panose="020F0502020204030204" pitchFamily="34" charset="0"/>
              </a:rPr>
              <a:t>Postgresql</a:t>
            </a:r>
            <a:r>
              <a:rPr lang="en-US" sz="7200" dirty="0">
                <a:effectLst/>
                <a:latin typeface="Calibri" panose="020F0502020204030204" pitchFamily="34" charset="0"/>
                <a:ea typeface="MS Mincho" panose="02020609040205080304" pitchFamily="49" charset="-128"/>
                <a:cs typeface="Calibri" panose="020F0502020204030204" pitchFamily="34" charset="0"/>
              </a:rPr>
              <a:t>.</a:t>
            </a:r>
            <a:endParaRPr lang="en-CA" sz="7200" dirty="0">
              <a:effectLst/>
              <a:latin typeface="Calibri" panose="020F0502020204030204" pitchFamily="34" charset="0"/>
              <a:ea typeface="MS Mincho" panose="02020609040205080304" pitchFamily="49" charset="-128"/>
              <a:cs typeface="Calibri" panose="020F0502020204030204" pitchFamily="34" charset="0"/>
            </a:endParaRPr>
          </a:p>
          <a:p>
            <a:pPr marL="342900" lvl="0" indent="-342900">
              <a:lnSpc>
                <a:spcPct val="95000"/>
              </a:lnSpc>
              <a:buFont typeface="+mj-lt"/>
              <a:buAutoNum type="arabicPeriod"/>
            </a:pPr>
            <a:r>
              <a:rPr lang="en-US" sz="7200" dirty="0">
                <a:effectLst/>
                <a:latin typeface="Calibri" panose="020F0502020204030204" pitchFamily="34" charset="0"/>
                <a:ea typeface="MS Mincho" panose="02020609040205080304" pitchFamily="49" charset="-128"/>
                <a:cs typeface="Calibri" panose="020F0502020204030204" pitchFamily="34" charset="0"/>
              </a:rPr>
              <a:t>Loading of data(visualization ) was carried out using tableau.</a:t>
            </a:r>
            <a:endParaRPr lang="en-CA" sz="7200" dirty="0">
              <a:effectLst/>
              <a:latin typeface="Calibri" panose="020F0502020204030204" pitchFamily="34" charset="0"/>
              <a:ea typeface="MS Mincho" panose="02020609040205080304" pitchFamily="49" charset="-128"/>
              <a:cs typeface="Calibri" panose="020F0502020204030204" pitchFamily="34" charset="0"/>
            </a:endParaRPr>
          </a:p>
          <a:p>
            <a:pPr>
              <a:lnSpc>
                <a:spcPct val="95000"/>
              </a:lnSpc>
            </a:pPr>
            <a:r>
              <a:rPr lang="en-US" sz="7200" dirty="0">
                <a:effectLst/>
                <a:latin typeface="Calibri" panose="020F0502020204030204" pitchFamily="34" charset="0"/>
                <a:ea typeface="MS Mincho" panose="02020609040205080304" pitchFamily="49" charset="-128"/>
                <a:cs typeface="Calibri" panose="020F0502020204030204" pitchFamily="34" charset="0"/>
              </a:rPr>
              <a:t>Following the project flow, the extracted database was critically structured on excel sheet and cleaned to avoid leading to inaccurate conclusions. Afterwards the structured database was converted to csv files for easy interpretation and analysis using </a:t>
            </a:r>
            <a:r>
              <a:rPr lang="en-US" sz="7200" dirty="0" err="1">
                <a:effectLst/>
                <a:latin typeface="Calibri" panose="020F0502020204030204" pitchFamily="34" charset="0"/>
                <a:ea typeface="MS Mincho" panose="02020609040205080304" pitchFamily="49" charset="-128"/>
                <a:cs typeface="Calibri" panose="020F0502020204030204" pitchFamily="34" charset="0"/>
              </a:rPr>
              <a:t>postgresql</a:t>
            </a:r>
            <a:r>
              <a:rPr lang="en-US" sz="7200" dirty="0">
                <a:effectLst/>
                <a:latin typeface="Calibri" panose="020F0502020204030204" pitchFamily="34" charset="0"/>
                <a:ea typeface="MS Mincho" panose="02020609040205080304" pitchFamily="49" charset="-128"/>
                <a:cs typeface="Calibri" panose="020F0502020204030204" pitchFamily="34" charset="0"/>
              </a:rPr>
              <a:t> tool.</a:t>
            </a:r>
            <a:endParaRPr lang="en-CA" sz="7200" dirty="0">
              <a:effectLst/>
              <a:latin typeface="Calibri" panose="020F0502020204030204" pitchFamily="34" charset="0"/>
              <a:ea typeface="MS Mincho" panose="02020609040205080304" pitchFamily="49" charset="-128"/>
              <a:cs typeface="Calibri" panose="020F0502020204030204" pitchFamily="34" charset="0"/>
            </a:endParaRPr>
          </a:p>
          <a:p>
            <a:pPr marL="0" indent="0">
              <a:lnSpc>
                <a:spcPct val="95000"/>
              </a:lnSpc>
              <a:buNone/>
            </a:pPr>
            <a:r>
              <a:rPr lang="en-US" sz="7200" dirty="0">
                <a:effectLst/>
                <a:latin typeface="Cambria" panose="02040503050406030204" pitchFamily="18" charset="0"/>
                <a:ea typeface="MS Mincho" panose="02020609040205080304" pitchFamily="49" charset="-128"/>
                <a:cs typeface="Times New Roman" panose="02020603050405020304" pitchFamily="18" charset="0"/>
              </a:rPr>
              <a:t> </a:t>
            </a:r>
            <a:endParaRPr lang="en-CA" sz="7200" dirty="0">
              <a:effectLst/>
              <a:latin typeface="Cambria" panose="02040503050406030204" pitchFamily="18" charset="0"/>
              <a:ea typeface="MS Mincho" panose="02020609040205080304" pitchFamily="49" charset="-128"/>
              <a:cs typeface="Times New Roman" panose="02020603050405020304" pitchFamily="18" charset="0"/>
            </a:endParaRPr>
          </a:p>
          <a:p>
            <a:pPr marL="0" indent="0">
              <a:lnSpc>
                <a:spcPct val="95000"/>
              </a:lnSpc>
              <a:buNone/>
            </a:pPr>
            <a:endParaRPr lang="en-CA" sz="1200" dirty="0">
              <a:effectLst/>
              <a:latin typeface="Cambria" panose="020405030504060302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609324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EF37EE88-E359-4E69-A072-9959A84E1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30001" cy="6168789"/>
          </a:xfrm>
          <a:custGeom>
            <a:avLst/>
            <a:gdLst>
              <a:gd name="connsiteX0" fmla="*/ 0 w 11430001"/>
              <a:gd name="connsiteY0" fmla="*/ 0 h 6168789"/>
              <a:gd name="connsiteX1" fmla="*/ 5334002 w 11430001"/>
              <a:gd name="connsiteY1" fmla="*/ 0 h 6168789"/>
              <a:gd name="connsiteX2" fmla="*/ 5334002 w 11430001"/>
              <a:gd name="connsiteY2" fmla="*/ 771523 h 6168789"/>
              <a:gd name="connsiteX3" fmla="*/ 11430001 w 11430001"/>
              <a:gd name="connsiteY3" fmla="*/ 771523 h 6168789"/>
              <a:gd name="connsiteX4" fmla="*/ 11430001 w 11430001"/>
              <a:gd name="connsiteY4" fmla="*/ 6168789 h 6168789"/>
              <a:gd name="connsiteX5" fmla="*/ 0 w 11430001"/>
              <a:gd name="connsiteY5" fmla="*/ 6168789 h 6168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30001" h="6168789">
                <a:moveTo>
                  <a:pt x="0" y="0"/>
                </a:moveTo>
                <a:lnTo>
                  <a:pt x="5334002" y="0"/>
                </a:lnTo>
                <a:lnTo>
                  <a:pt x="5334002" y="771523"/>
                </a:lnTo>
                <a:lnTo>
                  <a:pt x="11430001" y="771523"/>
                </a:lnTo>
                <a:lnTo>
                  <a:pt x="11430001" y="6168789"/>
                </a:lnTo>
                <a:lnTo>
                  <a:pt x="0" y="6168789"/>
                </a:lnTo>
                <a:close/>
              </a:path>
            </a:pathLst>
          </a:custGeom>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F0968F5-5F78-70FF-24F6-58F963FE2D87}"/>
              </a:ext>
            </a:extLst>
          </p:cNvPr>
          <p:cNvSpPr>
            <a:spLocks noGrp="1"/>
          </p:cNvSpPr>
          <p:nvPr>
            <p:ph type="title"/>
          </p:nvPr>
        </p:nvSpPr>
        <p:spPr>
          <a:xfrm>
            <a:off x="6096000" y="1517650"/>
            <a:ext cx="4565650" cy="1344613"/>
          </a:xfrm>
        </p:spPr>
        <p:txBody>
          <a:bodyPr>
            <a:normAutofit/>
          </a:bodyPr>
          <a:lstStyle/>
          <a:p>
            <a:r>
              <a:rPr lang="en-CA" b="1" dirty="0">
                <a:latin typeface="Calibri" panose="020F0502020204030204" pitchFamily="34" charset="0"/>
                <a:cs typeface="Calibri" panose="020F0502020204030204" pitchFamily="34" charset="0"/>
              </a:rPr>
              <a:t>Analysis of Data</a:t>
            </a:r>
          </a:p>
        </p:txBody>
      </p:sp>
      <p:pic>
        <p:nvPicPr>
          <p:cNvPr id="5" name="Picture 4" descr="Magnifying glass showing decling performance">
            <a:extLst>
              <a:ext uri="{FF2B5EF4-FFF2-40B4-BE49-F238E27FC236}">
                <a16:creationId xmlns:a16="http://schemas.microsoft.com/office/drawing/2014/main" id="{60F4E8E0-C47F-8C44-EB3E-105B52A16A3D}"/>
              </a:ext>
            </a:extLst>
          </p:cNvPr>
          <p:cNvPicPr>
            <a:picLocks noChangeAspect="1"/>
          </p:cNvPicPr>
          <p:nvPr/>
        </p:nvPicPr>
        <p:blipFill rotWithShape="1">
          <a:blip r:embed="rId2"/>
          <a:srcRect l="1355" r="31917" b="-2"/>
          <a:stretch/>
        </p:blipFill>
        <p:spPr>
          <a:xfrm>
            <a:off x="20" y="322730"/>
            <a:ext cx="5333979" cy="6535270"/>
          </a:xfrm>
          <a:prstGeom prst="rect">
            <a:avLst/>
          </a:prstGeom>
        </p:spPr>
      </p:pic>
      <p:sp>
        <p:nvSpPr>
          <p:cNvPr id="3" name="Content Placeholder 2">
            <a:extLst>
              <a:ext uri="{FF2B5EF4-FFF2-40B4-BE49-F238E27FC236}">
                <a16:creationId xmlns:a16="http://schemas.microsoft.com/office/drawing/2014/main" id="{3BBC4999-34A5-17E8-A956-74822DE8F8AF}"/>
              </a:ext>
            </a:extLst>
          </p:cNvPr>
          <p:cNvSpPr>
            <a:spLocks noGrp="1"/>
          </p:cNvSpPr>
          <p:nvPr>
            <p:ph idx="1"/>
          </p:nvPr>
        </p:nvSpPr>
        <p:spPr>
          <a:xfrm>
            <a:off x="5728448" y="2970213"/>
            <a:ext cx="4933202" cy="3125787"/>
          </a:xfrm>
        </p:spPr>
        <p:txBody>
          <a:bodyPr>
            <a:normAutofit/>
          </a:bodyPr>
          <a:lstStyle/>
          <a:p>
            <a:r>
              <a:rPr lang="en-CA" dirty="0">
                <a:latin typeface="Calibri" panose="020F0502020204030204" pitchFamily="34" charset="0"/>
                <a:cs typeface="Calibri" panose="020F0502020204030204" pitchFamily="34" charset="0"/>
              </a:rPr>
              <a:t>At the point of exploration of data and analysis, the following questions were asked, and possible answers deduced from the dataset.</a:t>
            </a:r>
          </a:p>
        </p:txBody>
      </p:sp>
    </p:spTree>
    <p:extLst>
      <p:ext uri="{BB962C8B-B14F-4D97-AF65-F5344CB8AC3E}">
        <p14:creationId xmlns:p14="http://schemas.microsoft.com/office/powerpoint/2010/main" val="1091226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EF37EE88-E359-4E69-A072-9959A84E1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30001" cy="6168789"/>
          </a:xfrm>
          <a:custGeom>
            <a:avLst/>
            <a:gdLst>
              <a:gd name="connsiteX0" fmla="*/ 0 w 11430001"/>
              <a:gd name="connsiteY0" fmla="*/ 0 h 6168789"/>
              <a:gd name="connsiteX1" fmla="*/ 5334002 w 11430001"/>
              <a:gd name="connsiteY1" fmla="*/ 0 h 6168789"/>
              <a:gd name="connsiteX2" fmla="*/ 5334002 w 11430001"/>
              <a:gd name="connsiteY2" fmla="*/ 771523 h 6168789"/>
              <a:gd name="connsiteX3" fmla="*/ 11430001 w 11430001"/>
              <a:gd name="connsiteY3" fmla="*/ 771523 h 6168789"/>
              <a:gd name="connsiteX4" fmla="*/ 11430001 w 11430001"/>
              <a:gd name="connsiteY4" fmla="*/ 6168789 h 6168789"/>
              <a:gd name="connsiteX5" fmla="*/ 0 w 11430001"/>
              <a:gd name="connsiteY5" fmla="*/ 6168789 h 6168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30001" h="6168789">
                <a:moveTo>
                  <a:pt x="0" y="0"/>
                </a:moveTo>
                <a:lnTo>
                  <a:pt x="5334002" y="0"/>
                </a:lnTo>
                <a:lnTo>
                  <a:pt x="5334002" y="771523"/>
                </a:lnTo>
                <a:lnTo>
                  <a:pt x="11430001" y="771523"/>
                </a:lnTo>
                <a:lnTo>
                  <a:pt x="11430001" y="6168789"/>
                </a:lnTo>
                <a:lnTo>
                  <a:pt x="0" y="6168789"/>
                </a:lnTo>
                <a:close/>
              </a:path>
            </a:pathLst>
          </a:custGeom>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3401DE2-744A-96D3-B4C2-575966815EAD}"/>
              </a:ext>
            </a:extLst>
          </p:cNvPr>
          <p:cNvSpPr>
            <a:spLocks noGrp="1"/>
          </p:cNvSpPr>
          <p:nvPr>
            <p:ph type="title"/>
          </p:nvPr>
        </p:nvSpPr>
        <p:spPr>
          <a:xfrm>
            <a:off x="632971" y="827954"/>
            <a:ext cx="8443794" cy="1940179"/>
          </a:xfrm>
        </p:spPr>
        <p:txBody>
          <a:bodyPr>
            <a:normAutofit/>
          </a:bodyPr>
          <a:lstStyle/>
          <a:p>
            <a:r>
              <a:rPr lang="en-US" sz="2400" b="1" dirty="0">
                <a:latin typeface="Calibri" panose="020F0502020204030204" pitchFamily="34" charset="0"/>
                <a:ea typeface="MS Mincho" panose="02020609040205080304" pitchFamily="49" charset="-128"/>
                <a:cs typeface="Calibri" panose="020F0502020204030204" pitchFamily="34" charset="0"/>
              </a:rPr>
              <a:t>1. </a:t>
            </a:r>
            <a:r>
              <a:rPr lang="en-US" sz="2400" b="1" dirty="0">
                <a:effectLst/>
                <a:latin typeface="Calibri" panose="020F0502020204030204" pitchFamily="34" charset="0"/>
                <a:ea typeface="MS Mincho" panose="02020609040205080304" pitchFamily="49" charset="-128"/>
                <a:cs typeface="Calibri" panose="020F0502020204030204" pitchFamily="34" charset="0"/>
              </a:rPr>
              <a:t>The total number of seniors in Calgary </a:t>
            </a:r>
            <a:r>
              <a:rPr lang="en-US" sz="2400" b="1" dirty="0">
                <a:latin typeface="Calibri" panose="020F0502020204030204" pitchFamily="34" charset="0"/>
                <a:ea typeface="MS Mincho" panose="02020609040205080304" pitchFamily="49" charset="-128"/>
                <a:cs typeface="Calibri" panose="020F0502020204030204" pitchFamily="34" charset="0"/>
              </a:rPr>
              <a:t>between</a:t>
            </a:r>
            <a:r>
              <a:rPr lang="en-US" sz="2400" b="1" dirty="0">
                <a:effectLst/>
                <a:latin typeface="Calibri" panose="020F0502020204030204" pitchFamily="34" charset="0"/>
                <a:ea typeface="MS Mincho" panose="02020609040205080304" pitchFamily="49" charset="-128"/>
                <a:cs typeface="Calibri" panose="020F0502020204030204" pitchFamily="34" charset="0"/>
              </a:rPr>
              <a:t> the age range of 65-95 years and above using quadrants in 2022</a:t>
            </a:r>
            <a:endParaRPr lang="en-CA" sz="2400" b="1" dirty="0">
              <a:latin typeface="Calibri" panose="020F0502020204030204" pitchFamily="34" charset="0"/>
              <a:cs typeface="Calibri" panose="020F0502020204030204" pitchFamily="34" charset="0"/>
            </a:endParaRPr>
          </a:p>
        </p:txBody>
      </p:sp>
      <p:pic>
        <p:nvPicPr>
          <p:cNvPr id="10" name="Picture 9" descr="A graph with numbers and text&#10;&#10;Description automatically generated">
            <a:extLst>
              <a:ext uri="{FF2B5EF4-FFF2-40B4-BE49-F238E27FC236}">
                <a16:creationId xmlns:a16="http://schemas.microsoft.com/office/drawing/2014/main" id="{8B95E352-FD72-F4F6-8F06-FC9DEA9F11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862" y="2675966"/>
            <a:ext cx="10464514" cy="3637428"/>
          </a:xfrm>
          <a:prstGeom prst="rect">
            <a:avLst/>
          </a:prstGeom>
        </p:spPr>
      </p:pic>
      <p:sp>
        <p:nvSpPr>
          <p:cNvPr id="3" name="Content Placeholder 2">
            <a:extLst>
              <a:ext uri="{FF2B5EF4-FFF2-40B4-BE49-F238E27FC236}">
                <a16:creationId xmlns:a16="http://schemas.microsoft.com/office/drawing/2014/main" id="{286258D2-2A07-A931-B982-44121974C67C}"/>
              </a:ext>
            </a:extLst>
          </p:cNvPr>
          <p:cNvSpPr>
            <a:spLocks noGrp="1"/>
          </p:cNvSpPr>
          <p:nvPr>
            <p:ph idx="1"/>
          </p:nvPr>
        </p:nvSpPr>
        <p:spPr>
          <a:xfrm>
            <a:off x="761999" y="1666260"/>
            <a:ext cx="10190630" cy="3690897"/>
          </a:xfrm>
        </p:spPr>
        <p:txBody>
          <a:bodyPr>
            <a:normAutofit/>
          </a:bodyPr>
          <a:lstStyle/>
          <a:p>
            <a:r>
              <a:rPr lang="en-US" sz="2400" dirty="0">
                <a:effectLst/>
                <a:latin typeface="Calibri" panose="020F0502020204030204" pitchFamily="34" charset="0"/>
                <a:ea typeface="MS Mincho" panose="02020609040205080304" pitchFamily="49" charset="-128"/>
                <a:cs typeface="Calibri" panose="020F0502020204030204" pitchFamily="34" charset="0"/>
              </a:rPr>
              <a:t>Upon analysis, a total number of 476,496 seniors are residing within the quadrants of Calgary, which is about 29% of the total population in Calgary.</a:t>
            </a:r>
          </a:p>
          <a:p>
            <a:pPr marL="0" indent="0">
              <a:buNone/>
            </a:pPr>
            <a:endParaRPr lang="en-US" dirty="0">
              <a:latin typeface="Cambria" panose="02040503050406030204" pitchFamily="18" charset="0"/>
              <a:ea typeface="MS Mincho" panose="02020609040205080304" pitchFamily="49" charset="-128"/>
              <a:cs typeface="Times New Roman" panose="02020603050405020304" pitchFamily="18" charset="0"/>
            </a:endParaRPr>
          </a:p>
          <a:p>
            <a:pPr marL="0" indent="0">
              <a:buNone/>
            </a:pPr>
            <a:endParaRPr lang="en-CA"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70507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EF37EE88-E359-4E69-A072-9959A84E1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30001" cy="6168789"/>
          </a:xfrm>
          <a:custGeom>
            <a:avLst/>
            <a:gdLst>
              <a:gd name="connsiteX0" fmla="*/ 0 w 11430001"/>
              <a:gd name="connsiteY0" fmla="*/ 0 h 6168789"/>
              <a:gd name="connsiteX1" fmla="*/ 5334002 w 11430001"/>
              <a:gd name="connsiteY1" fmla="*/ 0 h 6168789"/>
              <a:gd name="connsiteX2" fmla="*/ 5334002 w 11430001"/>
              <a:gd name="connsiteY2" fmla="*/ 771523 h 6168789"/>
              <a:gd name="connsiteX3" fmla="*/ 11430001 w 11430001"/>
              <a:gd name="connsiteY3" fmla="*/ 771523 h 6168789"/>
              <a:gd name="connsiteX4" fmla="*/ 11430001 w 11430001"/>
              <a:gd name="connsiteY4" fmla="*/ 6168789 h 6168789"/>
              <a:gd name="connsiteX5" fmla="*/ 0 w 11430001"/>
              <a:gd name="connsiteY5" fmla="*/ 6168789 h 6168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30001" h="6168789">
                <a:moveTo>
                  <a:pt x="0" y="0"/>
                </a:moveTo>
                <a:lnTo>
                  <a:pt x="5334002" y="0"/>
                </a:lnTo>
                <a:lnTo>
                  <a:pt x="5334002" y="771523"/>
                </a:lnTo>
                <a:lnTo>
                  <a:pt x="11430001" y="771523"/>
                </a:lnTo>
                <a:lnTo>
                  <a:pt x="11430001" y="6168789"/>
                </a:lnTo>
                <a:lnTo>
                  <a:pt x="0" y="6168789"/>
                </a:lnTo>
                <a:close/>
              </a:path>
            </a:pathLst>
          </a:custGeom>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2FC230F-6A31-E65F-89FD-8F9FFEA8B1D1}"/>
              </a:ext>
            </a:extLst>
          </p:cNvPr>
          <p:cNvSpPr>
            <a:spLocks noGrp="1"/>
          </p:cNvSpPr>
          <p:nvPr>
            <p:ph type="title"/>
          </p:nvPr>
        </p:nvSpPr>
        <p:spPr>
          <a:xfrm>
            <a:off x="6095999" y="1189358"/>
            <a:ext cx="4565650" cy="1449516"/>
          </a:xfrm>
        </p:spPr>
        <p:txBody>
          <a:bodyPr>
            <a:normAutofit/>
          </a:bodyPr>
          <a:lstStyle/>
          <a:p>
            <a:r>
              <a:rPr lang="en-CA" sz="3200" b="1" dirty="0">
                <a:latin typeface="Calibri" panose="020F0502020204030204" pitchFamily="34" charset="0"/>
                <a:cs typeface="Calibri" panose="020F0502020204030204" pitchFamily="34" charset="0"/>
              </a:rPr>
              <a:t>2. Total Number of Seniors in Nursing Homes</a:t>
            </a:r>
          </a:p>
        </p:txBody>
      </p:sp>
      <p:sp>
        <p:nvSpPr>
          <p:cNvPr id="3" name="Content Placeholder 2">
            <a:extLst>
              <a:ext uri="{FF2B5EF4-FFF2-40B4-BE49-F238E27FC236}">
                <a16:creationId xmlns:a16="http://schemas.microsoft.com/office/drawing/2014/main" id="{32EBB38B-A4EE-9AA2-FDCA-D2C7658DB497}"/>
              </a:ext>
            </a:extLst>
          </p:cNvPr>
          <p:cNvSpPr>
            <a:spLocks noGrp="1"/>
          </p:cNvSpPr>
          <p:nvPr>
            <p:ph idx="1"/>
          </p:nvPr>
        </p:nvSpPr>
        <p:spPr>
          <a:xfrm>
            <a:off x="6095999" y="2117573"/>
            <a:ext cx="4565651" cy="3125787"/>
          </a:xfrm>
        </p:spPr>
        <p:txBody>
          <a:bodyPr>
            <a:normAutofit/>
          </a:bodyPr>
          <a:lstStyle/>
          <a:p>
            <a:r>
              <a:rPr lang="en-US" sz="2000" dirty="0">
                <a:latin typeface="Calibri" panose="020F0502020204030204" pitchFamily="34" charset="0"/>
                <a:ea typeface="MS Mincho" panose="02020609040205080304" pitchFamily="49" charset="-128"/>
                <a:cs typeface="Calibri" panose="020F0502020204030204" pitchFamily="34" charset="0"/>
              </a:rPr>
              <a:t>I</a:t>
            </a:r>
            <a:r>
              <a:rPr lang="en-US" sz="2000" dirty="0">
                <a:effectLst/>
                <a:latin typeface="Calibri" panose="020F0502020204030204" pitchFamily="34" charset="0"/>
                <a:ea typeface="MS Mincho" panose="02020609040205080304" pitchFamily="49" charset="-128"/>
                <a:cs typeface="Calibri" panose="020F0502020204030204" pitchFamily="34" charset="0"/>
              </a:rPr>
              <a:t>t was gathered that a total of 13,450 seniors of both gender which make up about only 3% of seniors in Calgary.  By gender, record shows that the male make up to 53% of the total number of seniors in nursing homes.</a:t>
            </a:r>
            <a:endParaRPr lang="en-CA" sz="2000" dirty="0">
              <a:effectLst/>
              <a:latin typeface="Calibri" panose="020F0502020204030204" pitchFamily="34" charset="0"/>
              <a:ea typeface="MS Mincho" panose="02020609040205080304" pitchFamily="49" charset="-128"/>
              <a:cs typeface="Calibri" panose="020F0502020204030204" pitchFamily="34" charset="0"/>
            </a:endParaRPr>
          </a:p>
          <a:p>
            <a:pPr marL="0" indent="0">
              <a:buNone/>
            </a:pPr>
            <a:endParaRPr lang="en-CA" dirty="0"/>
          </a:p>
        </p:txBody>
      </p:sp>
      <p:pic>
        <p:nvPicPr>
          <p:cNvPr id="7" name="Picture 6">
            <a:extLst>
              <a:ext uri="{FF2B5EF4-FFF2-40B4-BE49-F238E27FC236}">
                <a16:creationId xmlns:a16="http://schemas.microsoft.com/office/drawing/2014/main" id="{1558B1FF-8963-2328-F993-20FCF3D79974}"/>
              </a:ext>
            </a:extLst>
          </p:cNvPr>
          <p:cNvPicPr>
            <a:picLocks noChangeAspect="1"/>
          </p:cNvPicPr>
          <p:nvPr/>
        </p:nvPicPr>
        <p:blipFill>
          <a:blip r:embed="rId2"/>
          <a:stretch>
            <a:fillRect/>
          </a:stretch>
        </p:blipFill>
        <p:spPr>
          <a:xfrm>
            <a:off x="130859" y="4108077"/>
            <a:ext cx="8106770" cy="2696522"/>
          </a:xfrm>
          <a:prstGeom prst="rect">
            <a:avLst/>
          </a:prstGeom>
        </p:spPr>
      </p:pic>
      <p:pic>
        <p:nvPicPr>
          <p:cNvPr id="15" name="Picture 14">
            <a:extLst>
              <a:ext uri="{FF2B5EF4-FFF2-40B4-BE49-F238E27FC236}">
                <a16:creationId xmlns:a16="http://schemas.microsoft.com/office/drawing/2014/main" id="{D5A748C8-8DDB-9475-7670-0EF74A5E6160}"/>
              </a:ext>
            </a:extLst>
          </p:cNvPr>
          <p:cNvPicPr>
            <a:picLocks noChangeAspect="1"/>
          </p:cNvPicPr>
          <p:nvPr/>
        </p:nvPicPr>
        <p:blipFill>
          <a:blip r:embed="rId3"/>
          <a:stretch>
            <a:fillRect/>
          </a:stretch>
        </p:blipFill>
        <p:spPr>
          <a:xfrm>
            <a:off x="-1503796" y="783341"/>
            <a:ext cx="9741426" cy="3272765"/>
          </a:xfrm>
          <a:prstGeom prst="rect">
            <a:avLst/>
          </a:prstGeom>
        </p:spPr>
      </p:pic>
    </p:spTree>
    <p:extLst>
      <p:ext uri="{BB962C8B-B14F-4D97-AF65-F5344CB8AC3E}">
        <p14:creationId xmlns:p14="http://schemas.microsoft.com/office/powerpoint/2010/main" val="1423647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EF37EE88-E359-4E69-A072-9959A84E1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30001" cy="6168789"/>
          </a:xfrm>
          <a:custGeom>
            <a:avLst/>
            <a:gdLst>
              <a:gd name="connsiteX0" fmla="*/ 0 w 11430001"/>
              <a:gd name="connsiteY0" fmla="*/ 0 h 6168789"/>
              <a:gd name="connsiteX1" fmla="*/ 5334002 w 11430001"/>
              <a:gd name="connsiteY1" fmla="*/ 0 h 6168789"/>
              <a:gd name="connsiteX2" fmla="*/ 5334002 w 11430001"/>
              <a:gd name="connsiteY2" fmla="*/ 771523 h 6168789"/>
              <a:gd name="connsiteX3" fmla="*/ 11430001 w 11430001"/>
              <a:gd name="connsiteY3" fmla="*/ 771523 h 6168789"/>
              <a:gd name="connsiteX4" fmla="*/ 11430001 w 11430001"/>
              <a:gd name="connsiteY4" fmla="*/ 6168789 h 6168789"/>
              <a:gd name="connsiteX5" fmla="*/ 0 w 11430001"/>
              <a:gd name="connsiteY5" fmla="*/ 6168789 h 6168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30001" h="6168789">
                <a:moveTo>
                  <a:pt x="0" y="0"/>
                </a:moveTo>
                <a:lnTo>
                  <a:pt x="5334002" y="0"/>
                </a:lnTo>
                <a:lnTo>
                  <a:pt x="5334002" y="771523"/>
                </a:lnTo>
                <a:lnTo>
                  <a:pt x="11430001" y="771523"/>
                </a:lnTo>
                <a:lnTo>
                  <a:pt x="11430001" y="6168789"/>
                </a:lnTo>
                <a:lnTo>
                  <a:pt x="0" y="6168789"/>
                </a:lnTo>
                <a:close/>
              </a:path>
            </a:pathLst>
          </a:custGeom>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3652635-E2AB-CB82-398B-66303D3D59EB}"/>
              </a:ext>
            </a:extLst>
          </p:cNvPr>
          <p:cNvSpPr>
            <a:spLocks noGrp="1"/>
          </p:cNvSpPr>
          <p:nvPr>
            <p:ph type="title"/>
          </p:nvPr>
        </p:nvSpPr>
        <p:spPr>
          <a:xfrm>
            <a:off x="6407843" y="1067174"/>
            <a:ext cx="4710312" cy="1344613"/>
          </a:xfrm>
        </p:spPr>
        <p:txBody>
          <a:bodyPr>
            <a:noAutofit/>
          </a:bodyPr>
          <a:lstStyle/>
          <a:p>
            <a:r>
              <a:rPr lang="en-US" sz="2400" b="1" dirty="0">
                <a:effectLst/>
                <a:latin typeface="Calibri" panose="020F0502020204030204" pitchFamily="34" charset="0"/>
                <a:ea typeface="MS Mincho" panose="02020609040205080304" pitchFamily="49" charset="-128"/>
                <a:cs typeface="Calibri" panose="020F0502020204030204" pitchFamily="34" charset="0"/>
              </a:rPr>
              <a:t>3. The demographic distribution of seniors by age range and their location</a:t>
            </a:r>
            <a:endParaRPr lang="en-CA" sz="24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28D422CF-B06A-F6C7-F3DB-E1B845145AD3}"/>
              </a:ext>
            </a:extLst>
          </p:cNvPr>
          <p:cNvSpPr>
            <a:spLocks noGrp="1"/>
          </p:cNvSpPr>
          <p:nvPr>
            <p:ph idx="1"/>
          </p:nvPr>
        </p:nvSpPr>
        <p:spPr>
          <a:xfrm>
            <a:off x="6338686" y="2415953"/>
            <a:ext cx="4779469" cy="3125787"/>
          </a:xfrm>
        </p:spPr>
        <p:txBody>
          <a:bodyPr>
            <a:normAutofit lnSpcReduction="10000"/>
          </a:bodyPr>
          <a:lstStyle/>
          <a:p>
            <a:r>
              <a:rPr lang="en-US" sz="2400" dirty="0">
                <a:effectLst/>
                <a:latin typeface="Calibri" panose="020F0502020204030204" pitchFamily="34" charset="0"/>
                <a:ea typeface="MS Mincho" panose="02020609040205080304" pitchFamily="49" charset="-128"/>
                <a:cs typeface="Calibri" panose="020F0502020204030204" pitchFamily="34" charset="0"/>
              </a:rPr>
              <a:t>It was thus gathered that seniors from 95years and above comprising of both gender occupy majority of nursing homes in Calgary recording a total of 5,316. This is because at this age, special care is needed to attend to their needs.</a:t>
            </a:r>
            <a:endParaRPr lang="en-CA" sz="2400"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87CC8485-D115-B974-C0E5-0FB4A5E26517}"/>
              </a:ext>
            </a:extLst>
          </p:cNvPr>
          <p:cNvPicPr>
            <a:picLocks noChangeAspect="1"/>
          </p:cNvPicPr>
          <p:nvPr/>
        </p:nvPicPr>
        <p:blipFill>
          <a:blip r:embed="rId2"/>
          <a:stretch>
            <a:fillRect/>
          </a:stretch>
        </p:blipFill>
        <p:spPr>
          <a:xfrm>
            <a:off x="40941" y="879529"/>
            <a:ext cx="6055057" cy="5782527"/>
          </a:xfrm>
          <a:prstGeom prst="rect">
            <a:avLst/>
          </a:prstGeom>
        </p:spPr>
      </p:pic>
    </p:spTree>
    <p:extLst>
      <p:ext uri="{BB962C8B-B14F-4D97-AF65-F5344CB8AC3E}">
        <p14:creationId xmlns:p14="http://schemas.microsoft.com/office/powerpoint/2010/main" val="2792430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EF37EE88-E359-4E69-A072-9959A84E1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30001" cy="6168789"/>
          </a:xfrm>
          <a:custGeom>
            <a:avLst/>
            <a:gdLst>
              <a:gd name="connsiteX0" fmla="*/ 0 w 11430001"/>
              <a:gd name="connsiteY0" fmla="*/ 0 h 6168789"/>
              <a:gd name="connsiteX1" fmla="*/ 5334002 w 11430001"/>
              <a:gd name="connsiteY1" fmla="*/ 0 h 6168789"/>
              <a:gd name="connsiteX2" fmla="*/ 5334002 w 11430001"/>
              <a:gd name="connsiteY2" fmla="*/ 771523 h 6168789"/>
              <a:gd name="connsiteX3" fmla="*/ 11430001 w 11430001"/>
              <a:gd name="connsiteY3" fmla="*/ 771523 h 6168789"/>
              <a:gd name="connsiteX4" fmla="*/ 11430001 w 11430001"/>
              <a:gd name="connsiteY4" fmla="*/ 6168789 h 6168789"/>
              <a:gd name="connsiteX5" fmla="*/ 0 w 11430001"/>
              <a:gd name="connsiteY5" fmla="*/ 6168789 h 6168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30001" h="6168789">
                <a:moveTo>
                  <a:pt x="0" y="0"/>
                </a:moveTo>
                <a:lnTo>
                  <a:pt x="5334002" y="0"/>
                </a:lnTo>
                <a:lnTo>
                  <a:pt x="5334002" y="771523"/>
                </a:lnTo>
                <a:lnTo>
                  <a:pt x="11430001" y="771523"/>
                </a:lnTo>
                <a:lnTo>
                  <a:pt x="11430001" y="6168789"/>
                </a:lnTo>
                <a:lnTo>
                  <a:pt x="0" y="6168789"/>
                </a:lnTo>
                <a:close/>
              </a:path>
            </a:pathLst>
          </a:custGeom>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A8B4B59-1C6E-9F03-44FB-78B3AC9FD01E}"/>
              </a:ext>
            </a:extLst>
          </p:cNvPr>
          <p:cNvSpPr>
            <a:spLocks noGrp="1"/>
          </p:cNvSpPr>
          <p:nvPr>
            <p:ph type="title"/>
          </p:nvPr>
        </p:nvSpPr>
        <p:spPr>
          <a:xfrm>
            <a:off x="6096000" y="1517650"/>
            <a:ext cx="4565650" cy="1344613"/>
          </a:xfrm>
        </p:spPr>
        <p:txBody>
          <a:bodyPr>
            <a:normAutofit/>
          </a:bodyPr>
          <a:lstStyle/>
          <a:p>
            <a:r>
              <a:rPr lang="en-US" sz="2300" b="1" dirty="0">
                <a:latin typeface="Calibri" panose="020F0502020204030204" pitchFamily="34" charset="0"/>
                <a:ea typeface="MS Mincho" panose="02020609040205080304" pitchFamily="49" charset="-128"/>
                <a:cs typeface="Calibri" panose="020F0502020204030204" pitchFamily="34" charset="0"/>
              </a:rPr>
              <a:t>4. T</a:t>
            </a:r>
            <a:r>
              <a:rPr lang="en-US" sz="2300" b="1" dirty="0">
                <a:effectLst/>
                <a:latin typeface="Calibri" panose="020F0502020204030204" pitchFamily="34" charset="0"/>
                <a:ea typeface="MS Mincho" panose="02020609040205080304" pitchFamily="49" charset="-128"/>
                <a:cs typeface="Calibri" panose="020F0502020204030204" pitchFamily="34" charset="0"/>
              </a:rPr>
              <a:t>he distribution of seniors within the nursing homes by quadrant,  categorized by their age range</a:t>
            </a:r>
            <a:endParaRPr lang="en-CA" sz="2300" b="1" dirty="0">
              <a:latin typeface="Calibri" panose="020F0502020204030204" pitchFamily="34" charset="0"/>
              <a:cs typeface="Calibri" panose="020F0502020204030204" pitchFamily="34" charset="0"/>
            </a:endParaRPr>
          </a:p>
        </p:txBody>
      </p:sp>
      <p:pic>
        <p:nvPicPr>
          <p:cNvPr id="14" name="Picture 4" descr="Two people holding each other's hands">
            <a:extLst>
              <a:ext uri="{FF2B5EF4-FFF2-40B4-BE49-F238E27FC236}">
                <a16:creationId xmlns:a16="http://schemas.microsoft.com/office/drawing/2014/main" id="{02B2337F-81E8-B9EB-A239-310B9EC62841}"/>
              </a:ext>
            </a:extLst>
          </p:cNvPr>
          <p:cNvPicPr>
            <a:picLocks noChangeAspect="1"/>
          </p:cNvPicPr>
          <p:nvPr/>
        </p:nvPicPr>
        <p:blipFill rotWithShape="1">
          <a:blip r:embed="rId2"/>
          <a:srcRect l="13583" r="19689" b="-2"/>
          <a:stretch/>
        </p:blipFill>
        <p:spPr>
          <a:xfrm>
            <a:off x="20" y="765677"/>
            <a:ext cx="5333979" cy="5335854"/>
          </a:xfrm>
          <a:prstGeom prst="rect">
            <a:avLst/>
          </a:prstGeom>
        </p:spPr>
      </p:pic>
      <p:sp>
        <p:nvSpPr>
          <p:cNvPr id="3" name="Content Placeholder 2">
            <a:extLst>
              <a:ext uri="{FF2B5EF4-FFF2-40B4-BE49-F238E27FC236}">
                <a16:creationId xmlns:a16="http://schemas.microsoft.com/office/drawing/2014/main" id="{552CE132-1C67-81E5-5329-35534277F58C}"/>
              </a:ext>
            </a:extLst>
          </p:cNvPr>
          <p:cNvSpPr>
            <a:spLocks noGrp="1"/>
          </p:cNvSpPr>
          <p:nvPr>
            <p:ph idx="1"/>
          </p:nvPr>
        </p:nvSpPr>
        <p:spPr>
          <a:xfrm>
            <a:off x="6095998" y="2970213"/>
            <a:ext cx="4565651" cy="3125787"/>
          </a:xfrm>
        </p:spPr>
        <p:txBody>
          <a:bodyPr>
            <a:normAutofit fontScale="85000" lnSpcReduction="10000"/>
          </a:bodyPr>
          <a:lstStyle/>
          <a:p>
            <a:r>
              <a:rPr lang="en-US" dirty="0">
                <a:effectLst/>
                <a:latin typeface="Calibri" panose="020F0502020204030204" pitchFamily="34" charset="0"/>
                <a:ea typeface="MS Mincho" panose="02020609040205080304" pitchFamily="49" charset="-128"/>
                <a:cs typeface="Calibri" panose="020F0502020204030204" pitchFamily="34" charset="0"/>
              </a:rPr>
              <a:t>From this analysis, it was deduced that the nursing home with more seniors at an average age of 87 years and above occupy most nursing homes in the southern part of Calgary. This is because some of the homes in the south provide extensive services for seniors with special needs.</a:t>
            </a:r>
            <a:endParaRPr lang="en-CA"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70710757"/>
      </p:ext>
    </p:extLst>
  </p:cSld>
  <p:clrMapOvr>
    <a:masterClrMapping/>
  </p:clrMapOvr>
</p:sld>
</file>

<file path=ppt/theme/theme1.xml><?xml version="1.0" encoding="utf-8"?>
<a:theme xmlns:a="http://schemas.openxmlformats.org/drawingml/2006/main" name="PrismaticVTI">
  <a:themeElements>
    <a:clrScheme name="Prismatic">
      <a:dk1>
        <a:sysClr val="windowText" lastClr="000000"/>
      </a:dk1>
      <a:lt1>
        <a:sysClr val="window" lastClr="FFFFFF"/>
      </a:lt1>
      <a:dk2>
        <a:srgbClr val="131523"/>
      </a:dk2>
      <a:lt2>
        <a:srgbClr val="E7E6E6"/>
      </a:lt2>
      <a:accent1>
        <a:srgbClr val="42B3BD"/>
      </a:accent1>
      <a:accent2>
        <a:srgbClr val="51B851"/>
      </a:accent2>
      <a:accent3>
        <a:srgbClr val="B5A603"/>
      </a:accent3>
      <a:accent4>
        <a:srgbClr val="F58505"/>
      </a:accent4>
      <a:accent5>
        <a:srgbClr val="FA2481"/>
      </a:accent5>
      <a:accent6>
        <a:srgbClr val="9CA2AB"/>
      </a:accent6>
      <a:hlink>
        <a:srgbClr val="FA2481"/>
      </a:hlink>
      <a:folHlink>
        <a:srgbClr val="57618E"/>
      </a:folHlink>
    </a:clrScheme>
    <a:fontScheme name="Custom 166">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icVTI" id="{DA44D624-A564-4DE8-8446-0CD5C485C979}" vid="{8B2B1550-B69C-4156-BAEC-B2E559F94BD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903</TotalTime>
  <Words>633</Words>
  <Application>Microsoft Office PowerPoint</Application>
  <PresentationFormat>Widescreen</PresentationFormat>
  <Paragraphs>36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Aharoni</vt:lpstr>
      <vt:lpstr>Arial</vt:lpstr>
      <vt:lpstr>Avenir Next LT Pro</vt:lpstr>
      <vt:lpstr>Calibri</vt:lpstr>
      <vt:lpstr>Cambria</vt:lpstr>
      <vt:lpstr>PrismaticVTI</vt:lpstr>
      <vt:lpstr>LHL Capstone Project:  The Geographical Distribution of Seniors in Nursing Homes Within the City of Calgary. </vt:lpstr>
      <vt:lpstr>Goal</vt:lpstr>
      <vt:lpstr>Data Dictionary</vt:lpstr>
      <vt:lpstr>Data Integration Process</vt:lpstr>
      <vt:lpstr>Analysis of Data</vt:lpstr>
      <vt:lpstr>1. The total number of seniors in Calgary between the age range of 65-95 years and above using quadrants in 2022</vt:lpstr>
      <vt:lpstr>2. Total Number of Seniors in Nursing Homes</vt:lpstr>
      <vt:lpstr>3. The demographic distribution of seniors by age range and their location</vt:lpstr>
      <vt:lpstr>4. The distribution of seniors within the nursing homes by quadrant,  categorized by their age range</vt:lpstr>
      <vt:lpstr>Future goals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LHL Capstone Project:  The geographical distribution of seniors in nursing homes within the city of Calgary. </dc:title>
  <dc:creator>Chukwuemeka Alex Udekwu</dc:creator>
  <cp:lastModifiedBy>Chukwuemeka Alex Udekwu</cp:lastModifiedBy>
  <cp:revision>27</cp:revision>
  <dcterms:created xsi:type="dcterms:W3CDTF">2023-08-16T14:56:48Z</dcterms:created>
  <dcterms:modified xsi:type="dcterms:W3CDTF">2023-08-17T14:18:27Z</dcterms:modified>
</cp:coreProperties>
</file>