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7" r:id="rId22"/>
    <p:sldId id="275" r:id="rId23"/>
    <p:sldId id="286" r:id="rId24"/>
    <p:sldId id="278" r:id="rId25"/>
    <p:sldId id="279" r:id="rId26"/>
    <p:sldId id="287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99C64DF-E22F-4843-87E8-435326D479B0}">
          <p14:sldIdLst>
            <p14:sldId id="256"/>
          </p14:sldIdLst>
        </p14:section>
        <p14:section name="Intro to Causal Profiling" id="{086EC706-924B-4422-90E9-58AD77364D31}">
          <p14:sldIdLst>
            <p14:sldId id="257"/>
            <p14:sldId id="258"/>
            <p14:sldId id="259"/>
            <p14:sldId id="260"/>
            <p14:sldId id="261"/>
          </p14:sldIdLst>
        </p14:section>
        <p14:section name="Toy Example" id="{E5DF1C0F-FAFF-4A44-ACE2-F3050C91A851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Library Optimizations" id="{D3519430-C04F-4757-9143-D6456DA6E3CB}">
          <p14:sldIdLst>
            <p14:sldId id="271"/>
            <p14:sldId id="272"/>
            <p14:sldId id="273"/>
            <p14:sldId id="276"/>
            <p14:sldId id="274"/>
            <p14:sldId id="277"/>
            <p14:sldId id="275"/>
            <p14:sldId id="286"/>
          </p14:sldIdLst>
        </p14:section>
        <p14:section name="Runtime Overhead" id="{45A58436-BBD8-4EFF-88E6-D7CA3C836D7A}">
          <p14:sldIdLst>
            <p14:sldId id="278"/>
            <p14:sldId id="279"/>
            <p14:sldId id="287"/>
            <p14:sldId id="280"/>
          </p14:sldIdLst>
        </p14:section>
        <p14:section name="Conclusion" id="{97AEFD1C-5703-42BB-8C01-32FC4C03B168}">
          <p14:sldIdLst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2database.com/html/mai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2database.com/html/link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Causal Java Profiler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Vernet and Matt </a:t>
            </a:r>
            <a:r>
              <a:rPr lang="en-US" dirty="0" err="1"/>
              <a:t>Perron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2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0525"/>
            <a:ext cx="9905998" cy="1066800"/>
          </a:xfrm>
        </p:spPr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gives accurate profile results (II)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831" y="1609725"/>
            <a:ext cx="7530188" cy="4524375"/>
          </a:xfrm>
        </p:spPr>
      </p:pic>
    </p:spTree>
    <p:extLst>
      <p:ext uri="{BB962C8B-B14F-4D97-AF65-F5344CB8AC3E}">
        <p14:creationId xmlns:p14="http://schemas.microsoft.com/office/powerpoint/2010/main" val="113130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more useful than a normal profiler?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HPROF output gives Misleading Results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06584"/>
            <a:ext cx="9983787" cy="3472085"/>
          </a:xfrm>
        </p:spPr>
      </p:pic>
    </p:spTree>
    <p:extLst>
      <p:ext uri="{BB962C8B-B14F-4D97-AF65-F5344CB8AC3E}">
        <p14:creationId xmlns:p14="http://schemas.microsoft.com/office/powerpoint/2010/main" val="330045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normal sampling profiler isn’t much better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86" y="3143250"/>
            <a:ext cx="9993755" cy="2190750"/>
          </a:xfrm>
        </p:spPr>
      </p:pic>
    </p:spTree>
    <p:extLst>
      <p:ext uri="{BB962C8B-B14F-4D97-AF65-F5344CB8AC3E}">
        <p14:creationId xmlns:p14="http://schemas.microsoft.com/office/powerpoint/2010/main" val="323546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where this is useful?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0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JCOZ works on many different multithreading scenarios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threads with different runtimes (example just shown)</a:t>
            </a:r>
          </a:p>
          <a:p>
            <a:r>
              <a:rPr lang="en-US" dirty="0"/>
              <a:t>Serial thread execution (One thread waiting on a lock before starting execution)</a:t>
            </a:r>
          </a:p>
          <a:p>
            <a:r>
              <a:rPr lang="en-US" dirty="0"/>
              <a:t>Many threads  contending for a single lock</a:t>
            </a:r>
          </a:p>
          <a:p>
            <a:r>
              <a:rPr lang="en-US" dirty="0"/>
              <a:t>Robust to Amdahl’s law</a:t>
            </a:r>
          </a:p>
          <a:p>
            <a:r>
              <a:rPr lang="en-US" dirty="0"/>
              <a:t>Can even show a NEGATIVE speedup, i.e. if speeding up a line would cause increased contention at another point in the program</a:t>
            </a:r>
          </a:p>
          <a:p>
            <a:r>
              <a:rPr lang="en-US" dirty="0"/>
              <a:t>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169265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optimizations from using JCOZ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Java h2 Database engine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jcoz</a:t>
            </a:r>
            <a:r>
              <a:rPr lang="en-US" dirty="0"/>
              <a:t>, we were able to optimize the widely used, mature, high performance Java H2 Database Engine: </a:t>
            </a:r>
            <a:r>
              <a:rPr lang="en-US" dirty="0">
                <a:hlinkClick r:id="rId2"/>
              </a:rPr>
              <a:t>http://www.h2database.com/html/main.html</a:t>
            </a:r>
            <a:endParaRPr lang="en-US" dirty="0"/>
          </a:p>
          <a:p>
            <a:r>
              <a:rPr lang="en-US" dirty="0"/>
              <a:t>Found and implemented optimization within 2 hours of running profiler</a:t>
            </a:r>
          </a:p>
          <a:p>
            <a:r>
              <a:rPr lang="en-US" dirty="0"/>
              <a:t>No previous knowledge of codebase</a:t>
            </a:r>
          </a:p>
          <a:p>
            <a:r>
              <a:rPr lang="en-US" dirty="0"/>
              <a:t>Measured optimization using the well established </a:t>
            </a:r>
            <a:r>
              <a:rPr lang="en-US" dirty="0" err="1"/>
              <a:t>Dacapo</a:t>
            </a:r>
            <a:r>
              <a:rPr lang="en-US" dirty="0"/>
              <a:t> Benchmark Suite</a:t>
            </a:r>
          </a:p>
        </p:txBody>
      </p:sp>
    </p:spTree>
    <p:extLst>
      <p:ext uri="{BB962C8B-B14F-4D97-AF65-F5344CB8AC3E}">
        <p14:creationId xmlns:p14="http://schemas.microsoft.com/office/powerpoint/2010/main" val="33183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 database Engine aside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Mature, widely used, multithreaded database</a:t>
            </a:r>
          </a:p>
          <a:p>
            <a:r>
              <a:rPr lang="en-US" dirty="0"/>
              <a:t>Used in many projects, including Apache Cayenne, Apache Jackrabbit, </a:t>
            </a:r>
            <a:r>
              <a:rPr lang="en-US" dirty="0" err="1"/>
              <a:t>Jboss</a:t>
            </a:r>
            <a:r>
              <a:rPr lang="en-US" dirty="0"/>
              <a:t> JPOR, and the NIH</a:t>
            </a:r>
          </a:p>
          <a:p>
            <a:pPr lvl="1"/>
            <a:r>
              <a:rPr lang="en-US" dirty="0"/>
              <a:t>Full list: </a:t>
            </a:r>
            <a:r>
              <a:rPr lang="en-US" dirty="0">
                <a:hlinkClick r:id="rId2"/>
              </a:rPr>
              <a:t>http://www.h2database.com/html/links.html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4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JCOZ profile output for h2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189" y="2105025"/>
            <a:ext cx="7007036" cy="4210049"/>
          </a:xfrm>
        </p:spPr>
      </p:pic>
    </p:spTree>
    <p:extLst>
      <p:ext uri="{BB962C8B-B14F-4D97-AF65-F5344CB8AC3E}">
        <p14:creationId xmlns:p14="http://schemas.microsoft.com/office/powerpoint/2010/main" val="249558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causal profiling?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891"/>
            <a:ext cx="9905998" cy="1905000"/>
          </a:xfrm>
        </p:spPr>
        <p:txBody>
          <a:bodyPr/>
          <a:lstStyle/>
          <a:p>
            <a:r>
              <a:rPr lang="en-US" dirty="0"/>
              <a:t>Profiled line Was excessive sleep on transaction failure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639" y="1802423"/>
            <a:ext cx="5480987" cy="4810730"/>
          </a:xfrm>
        </p:spPr>
      </p:pic>
    </p:spTree>
    <p:extLst>
      <p:ext uri="{BB962C8B-B14F-4D97-AF65-F5344CB8AC3E}">
        <p14:creationId xmlns:p14="http://schemas.microsoft.com/office/powerpoint/2010/main" val="62224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3172"/>
            <a:ext cx="9905998" cy="1038225"/>
          </a:xfrm>
        </p:spPr>
        <p:txBody>
          <a:bodyPr/>
          <a:lstStyle/>
          <a:p>
            <a:r>
              <a:rPr lang="en-US" dirty="0"/>
              <a:t>Simple fix – sleep for less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516" y="1476375"/>
            <a:ext cx="5853830" cy="5035783"/>
          </a:xfrm>
        </p:spPr>
      </p:pic>
    </p:spTree>
    <p:extLst>
      <p:ext uri="{BB962C8B-B14F-4D97-AF65-F5344CB8AC3E}">
        <p14:creationId xmlns:p14="http://schemas.microsoft.com/office/powerpoint/2010/main" val="207110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successful – 20% speedup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2195512"/>
            <a:ext cx="6953250" cy="4171949"/>
          </a:xfrm>
        </p:spPr>
      </p:pic>
    </p:spTree>
    <p:extLst>
      <p:ext uri="{BB962C8B-B14F-4D97-AF65-F5344CB8AC3E}">
        <p14:creationId xmlns:p14="http://schemas.microsoft.com/office/powerpoint/2010/main" val="1219782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JCOZ lived up to its 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 prior knowledge of codebase needed</a:t>
            </a:r>
          </a:p>
          <a:p>
            <a:r>
              <a:rPr lang="en-US" dirty="0"/>
              <a:t>Pointed to the exact line of bottleneck</a:t>
            </a:r>
          </a:p>
          <a:p>
            <a:r>
              <a:rPr lang="en-US" dirty="0"/>
              <a:t>Optimization was not made obvious using other profilers</a:t>
            </a:r>
          </a:p>
          <a:p>
            <a:pPr lvl="1"/>
            <a:r>
              <a:rPr lang="en-US" dirty="0"/>
              <a:t>HPROF did not indicate any optimization opportunity whatsoever for that line (doesn’t even list the function in its output)</a:t>
            </a:r>
          </a:p>
          <a:p>
            <a:pPr lvl="1"/>
            <a:r>
              <a:rPr lang="en-US" dirty="0"/>
              <a:t>Function containing the bottleneck was ranked as #2 runtime overhead in </a:t>
            </a:r>
            <a:r>
              <a:rPr lang="en-US" dirty="0" err="1"/>
              <a:t>JVisualVM</a:t>
            </a:r>
            <a:r>
              <a:rPr lang="en-US" dirty="0"/>
              <a:t>, but line number of bottleneck was not given</a:t>
            </a:r>
          </a:p>
          <a:p>
            <a:pPr lvl="1"/>
            <a:endParaRPr lang="en-US" dirty="0"/>
          </a:p>
          <a:p>
            <a:r>
              <a:rPr lang="en-US" dirty="0"/>
              <a:t>Issue: Overall speedup % obtained did not exactly match overall speedup % predicted by JCOZ</a:t>
            </a:r>
          </a:p>
          <a:p>
            <a:pPr lvl="1"/>
            <a:r>
              <a:rPr lang="en-US" dirty="0"/>
              <a:t>Optimization about 10% faster than expected for line speedup % implemented</a:t>
            </a:r>
          </a:p>
          <a:p>
            <a:pPr lvl="1"/>
            <a:r>
              <a:rPr lang="en-US" dirty="0"/>
              <a:t>Likely due to variance in Java / existing bugs in JCOZ</a:t>
            </a:r>
          </a:p>
        </p:txBody>
      </p:sp>
    </p:spTree>
    <p:extLst>
      <p:ext uri="{BB962C8B-B14F-4D97-AF65-F5344CB8AC3E}">
        <p14:creationId xmlns:p14="http://schemas.microsoft.com/office/powerpoint/2010/main" val="1012506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JCOZ runtime overhead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57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overhead is important for profilers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Waiting for a really slow profiler is very tedious and time consuming</a:t>
            </a:r>
          </a:p>
          <a:p>
            <a:r>
              <a:rPr lang="en-US" dirty="0"/>
              <a:t>Can often return incorrect results by masking true functionality / performance of program when run without profiler</a:t>
            </a:r>
          </a:p>
          <a:p>
            <a:r>
              <a:rPr lang="en-US" dirty="0"/>
              <a:t>Wait time can literally be hours</a:t>
            </a:r>
          </a:p>
          <a:p>
            <a:pPr lvl="1"/>
            <a:r>
              <a:rPr lang="en-US" dirty="0"/>
              <a:t>Tried to profile H2 using HPROF’s CPU timing profiler – essentially no progress had been made after an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8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JCOZ is lightweight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sampling to avoid excessive overhead on the CPU</a:t>
            </a:r>
          </a:p>
          <a:p>
            <a:r>
              <a:rPr lang="en-US" dirty="0"/>
              <a:t>Each thread checks its own stack trace in a signal handler – happens in parallel</a:t>
            </a:r>
          </a:p>
          <a:p>
            <a:r>
              <a:rPr lang="en-US" dirty="0"/>
              <a:t>JCOZ written in C++ -- uses low-impact functions for freezing threads such as </a:t>
            </a:r>
            <a:r>
              <a:rPr lang="en-US" dirty="0" err="1"/>
              <a:t>nanosleep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8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9115"/>
            <a:ext cx="9905998" cy="1905000"/>
          </a:xfrm>
        </p:spPr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runtime overhead matches other sampling profilers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877" y="1981200"/>
            <a:ext cx="7326047" cy="4410891"/>
          </a:xfrm>
        </p:spPr>
      </p:pic>
    </p:spTree>
    <p:extLst>
      <p:ext uri="{BB962C8B-B14F-4D97-AF65-F5344CB8AC3E}">
        <p14:creationId xmlns:p14="http://schemas.microsoft.com/office/powerpoint/2010/main" val="3450403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43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JCOZ works!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serious problems with existing Java profilers</a:t>
            </a:r>
          </a:p>
          <a:p>
            <a:r>
              <a:rPr lang="en-US" dirty="0"/>
              <a:t>Exposes accurate optimization opportunities for multithreaded programs</a:t>
            </a:r>
          </a:p>
          <a:p>
            <a:r>
              <a:rPr lang="en-US" dirty="0"/>
              <a:t>Low runtime overhead</a:t>
            </a:r>
          </a:p>
          <a:p>
            <a:r>
              <a:rPr lang="en-US" dirty="0"/>
              <a:t>JCOZ is the first causal Java profiler!</a:t>
            </a:r>
          </a:p>
        </p:txBody>
      </p:sp>
    </p:spTree>
    <p:extLst>
      <p:ext uri="{BB962C8B-B14F-4D97-AF65-F5344CB8AC3E}">
        <p14:creationId xmlns:p14="http://schemas.microsoft.com/office/powerpoint/2010/main" val="159185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profiling multithreaded 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approach to profiling multithreaded programs</a:t>
            </a:r>
          </a:p>
          <a:p>
            <a:r>
              <a:rPr lang="en-US" dirty="0"/>
              <a:t>Addresses pitfalls of traditional instrumentation and sampling profilers in profiling multithreaded programs</a:t>
            </a:r>
          </a:p>
          <a:p>
            <a:r>
              <a:rPr lang="en-US" dirty="0"/>
              <a:t>Uses “virtual speedup” to simulate how speeding up a line of code would improve overall program runtime and throughput</a:t>
            </a:r>
          </a:p>
          <a:p>
            <a:r>
              <a:rPr lang="en-US" dirty="0"/>
              <a:t>Discovered by Charlie </a:t>
            </a:r>
            <a:r>
              <a:rPr lang="en-US" dirty="0" err="1"/>
              <a:t>Curtsinger</a:t>
            </a:r>
            <a:r>
              <a:rPr lang="en-US" dirty="0"/>
              <a:t> (</a:t>
            </a:r>
            <a:r>
              <a:rPr lang="en-US" dirty="0" err="1"/>
              <a:t>Grinell</a:t>
            </a:r>
            <a:r>
              <a:rPr lang="en-US" dirty="0"/>
              <a:t> College) and emery Berger (</a:t>
            </a:r>
            <a:r>
              <a:rPr lang="en-US" dirty="0" err="1"/>
              <a:t>Umass</a:t>
            </a:r>
            <a:r>
              <a:rPr lang="en-US" dirty="0"/>
              <a:t> Amherst) and awarded best paper at SOSP 16’</a:t>
            </a:r>
          </a:p>
        </p:txBody>
      </p:sp>
    </p:spTree>
    <p:extLst>
      <p:ext uri="{BB962C8B-B14F-4D97-AF65-F5344CB8AC3E}">
        <p14:creationId xmlns:p14="http://schemas.microsoft.com/office/powerpoint/2010/main" val="3571021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6370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Optimize JCOZ to improve accuracy</a:t>
            </a:r>
          </a:p>
          <a:p>
            <a:pPr lvl="1"/>
            <a:r>
              <a:rPr lang="en-US" dirty="0"/>
              <a:t>Don’t accrue sleep debt when waiting on a lock</a:t>
            </a:r>
          </a:p>
          <a:p>
            <a:pPr lvl="1"/>
            <a:r>
              <a:rPr lang="en-US" dirty="0"/>
              <a:t>Inherit parent’s sleep debt – currently assuming no sleep owed on thread creation</a:t>
            </a:r>
          </a:p>
          <a:p>
            <a:r>
              <a:rPr lang="en-US" dirty="0"/>
              <a:t>Continue optimizing libraries</a:t>
            </a:r>
          </a:p>
          <a:p>
            <a:pPr lvl="1"/>
            <a:r>
              <a:rPr lang="en-US" dirty="0"/>
              <a:t>Another optimization opportunity discovered in the Universal Java Matrix Package (UJMP) (poor cache locality on dense matrix multiplication)</a:t>
            </a:r>
          </a:p>
          <a:p>
            <a:r>
              <a:rPr lang="en-US" dirty="0"/>
              <a:t>Add more features for tuning profiler</a:t>
            </a:r>
          </a:p>
          <a:p>
            <a:pPr lvl="1"/>
            <a:r>
              <a:rPr lang="en-US" dirty="0"/>
              <a:t>Cooldown period</a:t>
            </a:r>
          </a:p>
          <a:p>
            <a:pPr lvl="1"/>
            <a:r>
              <a:rPr lang="en-US" dirty="0"/>
              <a:t>Listing multiple progress points (points where we measure throughput)</a:t>
            </a:r>
          </a:p>
          <a:p>
            <a:r>
              <a:rPr lang="en-US" dirty="0"/>
              <a:t>Research ways to extend causal profiling to multi-process and distributed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3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Charlie </a:t>
            </a:r>
            <a:r>
              <a:rPr lang="en-US" dirty="0" err="1"/>
              <a:t>Curtsinger</a:t>
            </a:r>
            <a:r>
              <a:rPr lang="en-US" dirty="0"/>
              <a:t> and Emery Berger for discovering causal profiling and making the original COZ program available for reference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Capwell</a:t>
            </a:r>
            <a:r>
              <a:rPr lang="en-US" dirty="0"/>
              <a:t> and Jeremy Manson for their code that we leveraged to use the infamous undocumented </a:t>
            </a:r>
            <a:r>
              <a:rPr lang="en-US" dirty="0" err="1"/>
              <a:t>AsyncGetStackTraces</a:t>
            </a:r>
            <a:r>
              <a:rPr lang="en-US" dirty="0"/>
              <a:t> JVMTI function</a:t>
            </a:r>
          </a:p>
        </p:txBody>
      </p:sp>
    </p:spTree>
    <p:extLst>
      <p:ext uri="{BB962C8B-B14F-4D97-AF65-F5344CB8AC3E}">
        <p14:creationId xmlns:p14="http://schemas.microsoft.com/office/powerpoint/2010/main" val="3068253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0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Speedup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virtual speedup simulates speeding up a single thread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Throughout runtime of program, run “experiments”</a:t>
            </a:r>
          </a:p>
          <a:p>
            <a:pPr lvl="1"/>
            <a:r>
              <a:rPr lang="en-US" dirty="0"/>
              <a:t>Randomly choose a currently executing line</a:t>
            </a:r>
          </a:p>
          <a:p>
            <a:pPr lvl="1"/>
            <a:r>
              <a:rPr lang="en-US" dirty="0"/>
              <a:t>Randomly choose a speedup between 0-100%</a:t>
            </a:r>
          </a:p>
          <a:p>
            <a:pPr lvl="1"/>
            <a:r>
              <a:rPr lang="en-US" dirty="0"/>
              <a:t>Every time a thread hits that line, freeze other threads for the speedup threshold chosen</a:t>
            </a:r>
          </a:p>
          <a:p>
            <a:pPr lvl="2"/>
            <a:r>
              <a:rPr lang="en-US" dirty="0"/>
              <a:t>Too expensive to do in reality, instead we sample threads at some pre-determined frequency</a:t>
            </a:r>
          </a:p>
          <a:p>
            <a:pPr lvl="1"/>
            <a:r>
              <a:rPr lang="en-US" dirty="0"/>
              <a:t>Measure how much throughput is achieved for the given experiment line and speedup</a:t>
            </a:r>
          </a:p>
          <a:p>
            <a:pPr lvl="1"/>
            <a:endParaRPr lang="en-US" dirty="0"/>
          </a:p>
          <a:p>
            <a:r>
              <a:rPr lang="en-US" dirty="0"/>
              <a:t>At the end of the program (when enough results have been collected), experiments that indicate biggest throughput increases relative to the experiment runtime are highlighted as lines for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0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Speedup visualization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823" y="319585"/>
            <a:ext cx="4570535" cy="628287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5804" y="4800593"/>
            <a:ext cx="3549121" cy="1828800"/>
          </a:xfrm>
        </p:spPr>
        <p:txBody>
          <a:bodyPr>
            <a:normAutofit fontScale="92500"/>
          </a:bodyPr>
          <a:lstStyle/>
          <a:p>
            <a:r>
              <a:rPr lang="en-US" dirty="0"/>
              <a:t>Photo credit: Charlie </a:t>
            </a:r>
            <a:r>
              <a:rPr lang="en-US" dirty="0" err="1"/>
              <a:t>Curtsinger</a:t>
            </a:r>
            <a:r>
              <a:rPr lang="en-US" dirty="0"/>
              <a:t> and Emery Berger</a:t>
            </a:r>
          </a:p>
          <a:p>
            <a:endParaRPr lang="en-US" dirty="0"/>
          </a:p>
          <a:p>
            <a:r>
              <a:rPr lang="en-US" dirty="0">
                <a:effectLst/>
              </a:rPr>
              <a:t>C. </a:t>
            </a:r>
            <a:r>
              <a:rPr lang="en-US" dirty="0" err="1">
                <a:effectLst/>
              </a:rPr>
              <a:t>Curtsinger</a:t>
            </a:r>
            <a:r>
              <a:rPr lang="en-US" dirty="0">
                <a:effectLst/>
              </a:rPr>
              <a:t>, E. Berger. COZ: Finding Code that Counts with Causal Profiling. </a:t>
            </a:r>
            <a:r>
              <a:rPr lang="en-US" i="1" dirty="0">
                <a:effectLst/>
              </a:rPr>
              <a:t>SOSP '15 ACM SIGOPS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142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4738" y="3308581"/>
            <a:ext cx="9453075" cy="1468800"/>
          </a:xfrm>
        </p:spPr>
        <p:txBody>
          <a:bodyPr/>
          <a:lstStyle/>
          <a:p>
            <a:r>
              <a:rPr lang="en-US" dirty="0"/>
              <a:t>JCOZ in 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multithreaded program example</a:t>
            </a:r>
          </a:p>
        </p:txBody>
      </p:sp>
    </p:spTree>
    <p:extLst>
      <p:ext uri="{BB962C8B-B14F-4D97-AF65-F5344CB8AC3E}">
        <p14:creationId xmlns:p14="http://schemas.microsoft.com/office/powerpoint/2010/main" val="367434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16854"/>
            <a:ext cx="9905998" cy="1104900"/>
          </a:xfrm>
        </p:spPr>
        <p:txBody>
          <a:bodyPr/>
          <a:lstStyle/>
          <a:p>
            <a:r>
              <a:rPr lang="en-US" dirty="0"/>
              <a:t>Example program with two threads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332" y="952499"/>
            <a:ext cx="6660643" cy="5726529"/>
          </a:xfrm>
        </p:spPr>
      </p:pic>
    </p:spTree>
    <p:extLst>
      <p:ext uri="{BB962C8B-B14F-4D97-AF65-F5344CB8AC3E}">
        <p14:creationId xmlns:p14="http://schemas.microsoft.com/office/powerpoint/2010/main" val="279514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0525"/>
            <a:ext cx="9905998" cy="1066800"/>
          </a:xfrm>
        </p:spPr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gives accurate profile results (I)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1626124"/>
            <a:ext cx="7448550" cy="4475324"/>
          </a:xfrm>
        </p:spPr>
      </p:pic>
    </p:spTree>
    <p:extLst>
      <p:ext uri="{BB962C8B-B14F-4D97-AF65-F5344CB8AC3E}">
        <p14:creationId xmlns:p14="http://schemas.microsoft.com/office/powerpoint/2010/main" val="77891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177</TotalTime>
  <Words>845</Words>
  <Application>Microsoft Office PowerPoint</Application>
  <PresentationFormat>Widescreen</PresentationFormat>
  <Paragraphs>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Century Gothic</vt:lpstr>
      <vt:lpstr>Mesh</vt:lpstr>
      <vt:lpstr>JCoZ: A Causal Java Profiler</vt:lpstr>
      <vt:lpstr>What is causal profiling?</vt:lpstr>
      <vt:lpstr>approach to profiling multithreaded programs</vt:lpstr>
      <vt:lpstr>Virtual Speedup</vt:lpstr>
      <vt:lpstr>How virtual speedup simulates speeding up a single thread</vt:lpstr>
      <vt:lpstr>Virtual Speedup visualization</vt:lpstr>
      <vt:lpstr>JCOZ in Action</vt:lpstr>
      <vt:lpstr>Example program with two threads</vt:lpstr>
      <vt:lpstr>Jcoz gives accurate profile results (I)</vt:lpstr>
      <vt:lpstr>Jcoz gives accurate profile results (II)</vt:lpstr>
      <vt:lpstr>Is this more useful than a normal profiler?</vt:lpstr>
      <vt:lpstr>HPROF output gives Misleading Results</vt:lpstr>
      <vt:lpstr>Using a normal sampling profiler isn’t much better</vt:lpstr>
      <vt:lpstr>Other examples of where this is useful?</vt:lpstr>
      <vt:lpstr>JCOZ works on many different multithreading scenarios</vt:lpstr>
      <vt:lpstr>Library optimizations from using JCOZ</vt:lpstr>
      <vt:lpstr>Optimized Java h2 Database engine</vt:lpstr>
      <vt:lpstr>H2 database Engine aside</vt:lpstr>
      <vt:lpstr>JCOZ profile output for h2</vt:lpstr>
      <vt:lpstr>Profiled line Was excessive sleep on transaction failure</vt:lpstr>
      <vt:lpstr>Simple fix – sleep for less time</vt:lpstr>
      <vt:lpstr>Optimization successful – 20% speedup</vt:lpstr>
      <vt:lpstr>JCOZ lived up to its promise</vt:lpstr>
      <vt:lpstr>JCOZ runtime overhead</vt:lpstr>
      <vt:lpstr>Runtime overhead is important for profilers</vt:lpstr>
      <vt:lpstr>JCOZ is lightweight</vt:lpstr>
      <vt:lpstr>Jcoz runtime overhead matches other sampling profilers</vt:lpstr>
      <vt:lpstr>summary</vt:lpstr>
      <vt:lpstr>JCOZ works!</vt:lpstr>
      <vt:lpstr>Future work</vt:lpstr>
      <vt:lpstr>Special thanks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JCoZ</dc:title>
  <dc:creator>David Vernet</dc:creator>
  <cp:lastModifiedBy>David Vernet</cp:lastModifiedBy>
  <cp:revision>62</cp:revision>
  <dcterms:created xsi:type="dcterms:W3CDTF">2016-05-07T17:30:42Z</dcterms:created>
  <dcterms:modified xsi:type="dcterms:W3CDTF">2016-05-07T20:34:21Z</dcterms:modified>
</cp:coreProperties>
</file>