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30"/>
  </p:notesMasterIdLst>
  <p:sldIdLst>
    <p:sldId id="256" r:id="rId2"/>
    <p:sldId id="289" r:id="rId3"/>
    <p:sldId id="290" r:id="rId4"/>
    <p:sldId id="291" r:id="rId5"/>
    <p:sldId id="257" r:id="rId6"/>
    <p:sldId id="261" r:id="rId7"/>
    <p:sldId id="260" r:id="rId8"/>
    <p:sldId id="270" r:id="rId9"/>
    <p:sldId id="271" r:id="rId10"/>
    <p:sldId id="272" r:id="rId11"/>
    <p:sldId id="276" r:id="rId12"/>
    <p:sldId id="274" r:id="rId13"/>
    <p:sldId id="277" r:id="rId14"/>
    <p:sldId id="275" r:id="rId15"/>
    <p:sldId id="286" r:id="rId16"/>
    <p:sldId id="278" r:id="rId17"/>
    <p:sldId id="279" r:id="rId18"/>
    <p:sldId id="280" r:id="rId19"/>
    <p:sldId id="281" r:id="rId20"/>
    <p:sldId id="282" r:id="rId21"/>
    <p:sldId id="288" r:id="rId22"/>
    <p:sldId id="283" r:id="rId23"/>
    <p:sldId id="284" r:id="rId24"/>
    <p:sldId id="285" r:id="rId25"/>
    <p:sldId id="295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99C64DF-E22F-4843-87E8-435326D479B0}">
          <p14:sldIdLst>
            <p14:sldId id="256"/>
          </p14:sldIdLst>
        </p14:section>
        <p14:section name="Intro to Causal Profiling" id="{086EC706-924B-4422-90E9-58AD77364D31}">
          <p14:sldIdLst>
            <p14:sldId id="289"/>
            <p14:sldId id="290"/>
            <p14:sldId id="291"/>
            <p14:sldId id="257"/>
            <p14:sldId id="261"/>
            <p14:sldId id="260"/>
          </p14:sldIdLst>
        </p14:section>
        <p14:section name="Toy Example" id="{E5DF1C0F-FAFF-4A44-ACE2-F3050C91A851}">
          <p14:sldIdLst>
            <p14:sldId id="270"/>
          </p14:sldIdLst>
        </p14:section>
        <p14:section name="Library Optimizations" id="{D3519430-C04F-4757-9143-D6456DA6E3CB}">
          <p14:sldIdLst>
            <p14:sldId id="271"/>
            <p14:sldId id="272"/>
            <p14:sldId id="276"/>
            <p14:sldId id="274"/>
            <p14:sldId id="277"/>
            <p14:sldId id="275"/>
            <p14:sldId id="286"/>
          </p14:sldIdLst>
        </p14:section>
        <p14:section name="Runtime Overhead" id="{45A58436-BBD8-4EFF-88E6-D7CA3C836D7A}">
          <p14:sldIdLst>
            <p14:sldId id="278"/>
            <p14:sldId id="279"/>
            <p14:sldId id="280"/>
          </p14:sldIdLst>
        </p14:section>
        <p14:section name="Conclusion" id="{97AEFD1C-5703-42BB-8C01-32FC4C03B168}">
          <p14:sldIdLst>
            <p14:sldId id="281"/>
            <p14:sldId id="282"/>
            <p14:sldId id="288"/>
            <p14:sldId id="283"/>
            <p14:sldId id="284"/>
            <p14:sldId id="285"/>
            <p14:sldId id="295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8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0B816-2937-4806-B788-8213DEEFEF40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72A9-307E-4274-94D8-2E3E4B90A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Emery</a:t>
            </a:r>
            <a:r>
              <a:rPr lang="en-US" baseline="0" dirty="0"/>
              <a:t> Berger and Charlie </a:t>
            </a:r>
            <a:r>
              <a:rPr lang="en-US" baseline="0" dirty="0" err="1"/>
              <a:t>Curtsinger</a:t>
            </a:r>
            <a:r>
              <a:rPr lang="en-US" baseline="0" dirty="0"/>
              <a:t> – UMass Amherst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F72A9-307E-4274-94D8-2E3E4B90A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Uses “virtual speedup” to simulate how speeding up a line of code would improve overall program runtime and throughput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-</a:t>
            </a:r>
            <a:r>
              <a:rPr lang="en-US" baseline="0" dirty="0"/>
              <a:t>    </a:t>
            </a:r>
            <a:r>
              <a:rPr lang="en-US" dirty="0"/>
              <a:t>Discovered by Charlie </a:t>
            </a:r>
            <a:r>
              <a:rPr lang="en-US" dirty="0" err="1"/>
              <a:t>Curtsinger</a:t>
            </a:r>
            <a:r>
              <a:rPr lang="en-US" dirty="0"/>
              <a:t> (</a:t>
            </a:r>
            <a:r>
              <a:rPr lang="en-US" dirty="0" err="1"/>
              <a:t>Grinell</a:t>
            </a:r>
            <a:r>
              <a:rPr lang="en-US" dirty="0"/>
              <a:t> College) and emery Berger (</a:t>
            </a:r>
            <a:r>
              <a:rPr lang="en-US" dirty="0" err="1"/>
              <a:t>Umass</a:t>
            </a:r>
            <a:r>
              <a:rPr lang="en-US" dirty="0"/>
              <a:t> Amherst) and awarded best paper at SOSP ‘15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F72A9-307E-4274-94D8-2E3E4B90A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F72A9-307E-4274-94D8-2E3E4B90A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3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145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7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7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587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4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15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49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2database.com/html/mai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JCoz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Causal Java Profiler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Vernet and Matt </a:t>
            </a:r>
            <a:r>
              <a:rPr lang="en-US" dirty="0" err="1"/>
              <a:t>Perron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011" y="5331785"/>
            <a:ext cx="2621386" cy="11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2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Java H2 Database engine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2509285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JCoz</a:t>
            </a:r>
            <a:r>
              <a:rPr lang="en-US" dirty="0"/>
              <a:t>, we were able to optimize the widely used, mature, Java H2 Database Engine: </a:t>
            </a:r>
            <a:r>
              <a:rPr lang="en-US" dirty="0">
                <a:hlinkClick r:id="rId2"/>
              </a:rPr>
              <a:t>http://www.h2database.com/html/main.html</a:t>
            </a:r>
            <a:endParaRPr lang="en-US" dirty="0"/>
          </a:p>
          <a:p>
            <a:r>
              <a:rPr lang="en-US" dirty="0"/>
              <a:t>Found and implemented optimization within 2 hours of running profiler</a:t>
            </a:r>
          </a:p>
          <a:p>
            <a:r>
              <a:rPr lang="en-US" dirty="0"/>
              <a:t>No previous knowledge of codebase</a:t>
            </a:r>
          </a:p>
          <a:p>
            <a:r>
              <a:rPr lang="en-US" dirty="0"/>
              <a:t>Measured optimization of TPCC using the </a:t>
            </a:r>
            <a:r>
              <a:rPr lang="en-US" dirty="0" err="1"/>
              <a:t>Dacapo</a:t>
            </a:r>
            <a:r>
              <a:rPr lang="en-US" dirty="0"/>
              <a:t> Benchmark Suite</a:t>
            </a:r>
          </a:p>
          <a:p>
            <a:r>
              <a:rPr lang="en-US" dirty="0"/>
              <a:t>Used in many projects, including Apache Cayenne, Apache Jackrabbit, </a:t>
            </a:r>
            <a:r>
              <a:rPr lang="en-US" dirty="0" err="1"/>
              <a:t>Jboss</a:t>
            </a:r>
            <a:r>
              <a:rPr lang="en-US" dirty="0"/>
              <a:t> </a:t>
            </a:r>
            <a:r>
              <a:rPr lang="en-US" dirty="0" err="1"/>
              <a:t>Jopr</a:t>
            </a:r>
            <a:r>
              <a:rPr lang="en-US" dirty="0"/>
              <a:t>, and the NIH</a:t>
            </a:r>
          </a:p>
        </p:txBody>
      </p:sp>
    </p:spTree>
    <p:extLst>
      <p:ext uri="{BB962C8B-B14F-4D97-AF65-F5344CB8AC3E}">
        <p14:creationId xmlns:p14="http://schemas.microsoft.com/office/powerpoint/2010/main" val="33183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6025"/>
            <a:ext cx="9905998" cy="1905000"/>
          </a:xfrm>
        </p:spPr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profile output for a line in H2 codebase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942" y="2377784"/>
            <a:ext cx="7070652" cy="4248271"/>
          </a:xfrm>
        </p:spPr>
      </p:pic>
    </p:spTree>
    <p:extLst>
      <p:ext uri="{BB962C8B-B14F-4D97-AF65-F5344CB8AC3E}">
        <p14:creationId xmlns:p14="http://schemas.microsoft.com/office/powerpoint/2010/main" val="249558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891"/>
            <a:ext cx="9905998" cy="1905000"/>
          </a:xfrm>
        </p:spPr>
        <p:txBody>
          <a:bodyPr/>
          <a:lstStyle/>
          <a:p>
            <a:r>
              <a:rPr lang="en-US" dirty="0"/>
              <a:t>Profiled line was excessive sleep on transaction failure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850" y="2115879"/>
            <a:ext cx="5402821" cy="4742121"/>
          </a:xfrm>
        </p:spPr>
      </p:pic>
      <p:sp>
        <p:nvSpPr>
          <p:cNvPr id="5" name="Left Arrow 4"/>
          <p:cNvSpPr/>
          <p:nvPr/>
        </p:nvSpPr>
        <p:spPr>
          <a:xfrm>
            <a:off x="6977743" y="2688771"/>
            <a:ext cx="620486" cy="19594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204857" y="3614057"/>
            <a:ext cx="620486" cy="19594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3172"/>
            <a:ext cx="9905998" cy="1038225"/>
          </a:xfrm>
        </p:spPr>
        <p:txBody>
          <a:bodyPr/>
          <a:lstStyle/>
          <a:p>
            <a:r>
              <a:rPr lang="en-US" dirty="0"/>
              <a:t>Simple fix – sleep for less time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516" y="1827256"/>
            <a:ext cx="5853830" cy="5035783"/>
          </a:xfrm>
        </p:spPr>
      </p:pic>
    </p:spTree>
    <p:extLst>
      <p:ext uri="{BB962C8B-B14F-4D97-AF65-F5344CB8AC3E}">
        <p14:creationId xmlns:p14="http://schemas.microsoft.com/office/powerpoint/2010/main" val="207110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6705"/>
            <a:ext cx="9905998" cy="13361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Optimization successful – 20% speedup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610" y="1945758"/>
            <a:ext cx="7230141" cy="4338084"/>
          </a:xfrm>
        </p:spPr>
      </p:pic>
    </p:spTree>
    <p:extLst>
      <p:ext uri="{BB962C8B-B14F-4D97-AF65-F5344CB8AC3E}">
        <p14:creationId xmlns:p14="http://schemas.microsoft.com/office/powerpoint/2010/main" val="121978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produced 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815862"/>
          </a:xfrm>
        </p:spPr>
        <p:txBody>
          <a:bodyPr>
            <a:normAutofit/>
          </a:bodyPr>
          <a:lstStyle/>
          <a:p>
            <a:r>
              <a:rPr lang="en-US" dirty="0"/>
              <a:t>No prior knowledge of codebase needed</a:t>
            </a:r>
          </a:p>
          <a:p>
            <a:r>
              <a:rPr lang="en-US" dirty="0"/>
              <a:t>Pointed to the exact line of bottleneck</a:t>
            </a:r>
          </a:p>
          <a:p>
            <a:r>
              <a:rPr lang="en-US" dirty="0"/>
              <a:t>Optimization was not made obvious using other profilers</a:t>
            </a:r>
          </a:p>
        </p:txBody>
      </p:sp>
    </p:spTree>
    <p:extLst>
      <p:ext uri="{BB962C8B-B14F-4D97-AF65-F5344CB8AC3E}">
        <p14:creationId xmlns:p14="http://schemas.microsoft.com/office/powerpoint/2010/main" val="101250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runtime overhead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5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376393"/>
            <a:ext cx="9692640" cy="1325562"/>
          </a:xfrm>
        </p:spPr>
        <p:txBody>
          <a:bodyPr/>
          <a:lstStyle/>
          <a:p>
            <a:r>
              <a:rPr lang="en-US" dirty="0"/>
              <a:t>Runtime overhead is important for profilers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467987"/>
          </a:xfrm>
        </p:spPr>
        <p:txBody>
          <a:bodyPr/>
          <a:lstStyle/>
          <a:p>
            <a:r>
              <a:rPr lang="en-US" dirty="0"/>
              <a:t>Waiting for a really slow profiler is very tedious and time consuming</a:t>
            </a:r>
          </a:p>
          <a:p>
            <a:r>
              <a:rPr lang="en-US" dirty="0"/>
              <a:t>May return incorrect results by masking true functionality / performance of program when run without profiler</a:t>
            </a:r>
          </a:p>
          <a:p>
            <a:r>
              <a:rPr lang="en-US" dirty="0"/>
              <a:t>Wait time can literally be hours</a:t>
            </a:r>
          </a:p>
          <a:p>
            <a:pPr lvl="1"/>
            <a:r>
              <a:rPr lang="en-US" dirty="0"/>
              <a:t>Tried to profile H2 using HPROF’s CPU timing profiler – essentially no progress had been made after an hour</a:t>
            </a:r>
          </a:p>
        </p:txBody>
      </p:sp>
    </p:spTree>
    <p:extLst>
      <p:ext uri="{BB962C8B-B14F-4D97-AF65-F5344CB8AC3E}">
        <p14:creationId xmlns:p14="http://schemas.microsoft.com/office/powerpoint/2010/main" val="352941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9115"/>
            <a:ext cx="9905998" cy="1905000"/>
          </a:xfrm>
        </p:spPr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runtime overhead matches other sampling profilers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658" y="2498651"/>
            <a:ext cx="6606013" cy="3977370"/>
          </a:xfrm>
        </p:spPr>
      </p:pic>
    </p:spTree>
    <p:extLst>
      <p:ext uri="{BB962C8B-B14F-4D97-AF65-F5344CB8AC3E}">
        <p14:creationId xmlns:p14="http://schemas.microsoft.com/office/powerpoint/2010/main" val="345040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4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 with 32 threads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701"/>
          <a:stretch/>
        </p:blipFill>
        <p:spPr>
          <a:xfrm>
            <a:off x="186456" y="2231570"/>
            <a:ext cx="5757293" cy="3658866"/>
          </a:xfrm>
        </p:spPr>
      </p:pic>
      <p:pic>
        <p:nvPicPr>
          <p:cNvPr id="17" name="Content Placeholder 14"/>
          <p:cNvPicPr>
            <a:picLocks noChangeAspect="1"/>
          </p:cNvPicPr>
          <p:nvPr/>
        </p:nvPicPr>
        <p:blipFill rotWithShape="1">
          <a:blip r:embed="rId2"/>
          <a:srcRect t="55804" r="11265" b="-11103"/>
          <a:stretch/>
        </p:blipFill>
        <p:spPr>
          <a:xfrm>
            <a:off x="6092673" y="2231570"/>
            <a:ext cx="5108725" cy="365886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" name="Straight Connector 2"/>
          <p:cNvCxnSpPr/>
          <p:nvPr/>
        </p:nvCxnSpPr>
        <p:spPr>
          <a:xfrm>
            <a:off x="5976407" y="1894114"/>
            <a:ext cx="0" cy="4321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2498658"/>
            <a:ext cx="8595360" cy="4351337"/>
          </a:xfrm>
        </p:spPr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is the first causal Java profiler</a:t>
            </a:r>
          </a:p>
          <a:p>
            <a:r>
              <a:rPr lang="en-US" dirty="0"/>
              <a:t>Provides more </a:t>
            </a:r>
            <a:r>
              <a:rPr lang="en-US"/>
              <a:t>valuable information </a:t>
            </a:r>
            <a:r>
              <a:rPr lang="en-US" dirty="0"/>
              <a:t>than existing profilers for multithreaded Java programs</a:t>
            </a:r>
          </a:p>
          <a:p>
            <a:r>
              <a:rPr lang="en-US" dirty="0"/>
              <a:t>Allows profiling of throughput rather than just runtime</a:t>
            </a:r>
          </a:p>
          <a:p>
            <a:r>
              <a:rPr lang="en-US" dirty="0"/>
              <a:t>Low runtime overhead</a:t>
            </a:r>
          </a:p>
        </p:txBody>
      </p:sp>
    </p:spTree>
    <p:extLst>
      <p:ext uri="{BB962C8B-B14F-4D97-AF65-F5344CB8AC3E}">
        <p14:creationId xmlns:p14="http://schemas.microsoft.com/office/powerpoint/2010/main" val="159185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509285"/>
            <a:ext cx="8595360" cy="4351337"/>
          </a:xfrm>
        </p:spPr>
        <p:txBody>
          <a:bodyPr/>
          <a:lstStyle/>
          <a:p>
            <a:r>
              <a:rPr lang="en-US" dirty="0"/>
              <a:t>Issues with Java</a:t>
            </a:r>
          </a:p>
          <a:p>
            <a:pPr lvl="1"/>
            <a:r>
              <a:rPr lang="en-US" dirty="0"/>
              <a:t>Java sometimes perform optimizations under the hood that can obfuscate runtime</a:t>
            </a:r>
          </a:p>
          <a:p>
            <a:pPr lvl="1"/>
            <a:r>
              <a:rPr lang="en-US" dirty="0"/>
              <a:t>Had to use a complicated, undocumented function to get stack traces asynchronously from the JVM</a:t>
            </a:r>
          </a:p>
          <a:p>
            <a:pPr lvl="1"/>
            <a:r>
              <a:rPr lang="en-US" dirty="0"/>
              <a:t>Java has a warmup period that can skew profile results</a:t>
            </a:r>
          </a:p>
          <a:p>
            <a:pPr lvl="1"/>
            <a:r>
              <a:rPr lang="en-US" dirty="0"/>
              <a:t>The JVM Tool Interface can sometimes cause Java to not perform optimizations</a:t>
            </a:r>
          </a:p>
          <a:p>
            <a:pPr lvl="2"/>
            <a:r>
              <a:rPr lang="en-US" dirty="0"/>
              <a:t>When setting benchmarks</a:t>
            </a:r>
          </a:p>
          <a:p>
            <a:r>
              <a:rPr lang="en-US" dirty="0"/>
              <a:t>Finding proper test cases</a:t>
            </a:r>
          </a:p>
          <a:p>
            <a:r>
              <a:rPr lang="en-US" dirty="0"/>
              <a:t>Finding benchmarking suites to use to profile libraries</a:t>
            </a:r>
          </a:p>
        </p:txBody>
      </p:sp>
    </p:spTree>
    <p:extLst>
      <p:ext uri="{BB962C8B-B14F-4D97-AF65-F5344CB8AC3E}">
        <p14:creationId xmlns:p14="http://schemas.microsoft.com/office/powerpoint/2010/main" val="268810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637086"/>
          </a:xfrm>
        </p:spPr>
        <p:txBody>
          <a:bodyPr>
            <a:normAutofit/>
          </a:bodyPr>
          <a:lstStyle/>
          <a:p>
            <a:r>
              <a:rPr lang="en-US" dirty="0"/>
              <a:t>Continue optimizing libraries</a:t>
            </a:r>
          </a:p>
          <a:p>
            <a:pPr lvl="1"/>
            <a:r>
              <a:rPr lang="en-US" dirty="0"/>
              <a:t>Another optimization opportunity discovered in the Universal Java Matrix Package (UJMP) (poor cache locality on dense matrix multiplication)</a:t>
            </a:r>
          </a:p>
          <a:p>
            <a:r>
              <a:rPr lang="en-US" dirty="0"/>
              <a:t>Add more features for tuning profiler</a:t>
            </a:r>
          </a:p>
          <a:p>
            <a:pPr lvl="1"/>
            <a:r>
              <a:rPr lang="en-US" dirty="0"/>
              <a:t>Add latency profiling</a:t>
            </a:r>
          </a:p>
          <a:p>
            <a:r>
              <a:rPr lang="en-US" dirty="0"/>
              <a:t>Explore ways to extend causal profiling to multi-process and distributed applications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583709"/>
            <a:ext cx="8595360" cy="4274292"/>
          </a:xfrm>
        </p:spPr>
        <p:txBody>
          <a:bodyPr/>
          <a:lstStyle/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Charlie </a:t>
            </a:r>
            <a:r>
              <a:rPr lang="en-US" dirty="0" err="1"/>
              <a:t>Curtsinger</a:t>
            </a:r>
            <a:r>
              <a:rPr lang="en-US" dirty="0"/>
              <a:t> and Emery Berger for discovering causal profiling and making the original COZ program available for reference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Capwell</a:t>
            </a:r>
            <a:r>
              <a:rPr lang="en-US" dirty="0"/>
              <a:t> and Jeremy Manson for their code that we leveraged to use the infamous undocumented </a:t>
            </a:r>
            <a:r>
              <a:rPr lang="en-US" dirty="0" err="1"/>
              <a:t>AsyncGetStackTraces</a:t>
            </a:r>
            <a:r>
              <a:rPr lang="en-US" dirty="0"/>
              <a:t> JVMTI function</a:t>
            </a:r>
          </a:p>
          <a:p>
            <a:pPr lvl="1"/>
            <a:r>
              <a:rPr lang="en-US" dirty="0"/>
              <a:t>Professor Railing, for giving us guidance during this process</a:t>
            </a:r>
          </a:p>
        </p:txBody>
      </p:sp>
    </p:spTree>
    <p:extLst>
      <p:ext uri="{BB962C8B-B14F-4D97-AF65-F5344CB8AC3E}">
        <p14:creationId xmlns:p14="http://schemas.microsoft.com/office/powerpoint/2010/main" val="306825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multithreaded example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970"/>
          <a:stretch/>
        </p:blipFill>
        <p:spPr>
          <a:xfrm>
            <a:off x="630499" y="1999542"/>
            <a:ext cx="4779700" cy="2518029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 rotWithShape="1">
          <a:blip r:embed="rId2"/>
          <a:srcRect t="40893"/>
          <a:stretch/>
        </p:blipFill>
        <p:spPr>
          <a:xfrm>
            <a:off x="6041571" y="1959428"/>
            <a:ext cx="4779700" cy="362745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725886" y="1578428"/>
            <a:ext cx="0" cy="460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0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profile again shows misleading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42" y="3331029"/>
            <a:ext cx="10809199" cy="1117865"/>
          </a:xfrm>
        </p:spPr>
      </p:pic>
    </p:spTree>
    <p:extLst>
      <p:ext uri="{BB962C8B-B14F-4D97-AF65-F5344CB8AC3E}">
        <p14:creationId xmlns:p14="http://schemas.microsoft.com/office/powerpoint/2010/main" val="2358665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gives accurate profile results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645" y="2558144"/>
            <a:ext cx="5417205" cy="3254828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653" y="2558144"/>
            <a:ext cx="5417204" cy="3254827"/>
          </a:xfrm>
        </p:spPr>
      </p:pic>
    </p:spTree>
    <p:extLst>
      <p:ext uri="{BB962C8B-B14F-4D97-AF65-F5344CB8AC3E}">
        <p14:creationId xmlns:p14="http://schemas.microsoft.com/office/powerpoint/2010/main" val="22502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sampling profiler output gives misleading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6" y="3317273"/>
            <a:ext cx="10930451" cy="1166803"/>
          </a:xfrm>
        </p:spPr>
      </p:pic>
    </p:spTree>
    <p:extLst>
      <p:ext uri="{BB962C8B-B14F-4D97-AF65-F5344CB8AC3E}">
        <p14:creationId xmlns:p14="http://schemas.microsoft.com/office/powerpoint/2010/main" val="68054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gives accurate profile results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614" y="2903283"/>
            <a:ext cx="5132386" cy="3083700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18570" y="2903283"/>
            <a:ext cx="5132386" cy="3083700"/>
          </a:xfrm>
        </p:spPr>
      </p:pic>
    </p:spTree>
    <p:extLst>
      <p:ext uri="{BB962C8B-B14F-4D97-AF65-F5344CB8AC3E}">
        <p14:creationId xmlns:p14="http://schemas.microsoft.com/office/powerpoint/2010/main" val="246604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causal profiling work?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Speedup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876" y="381558"/>
            <a:ext cx="4347812" cy="597671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35804" y="4800593"/>
            <a:ext cx="3549121" cy="1828800"/>
          </a:xfrm>
        </p:spPr>
        <p:txBody>
          <a:bodyPr>
            <a:normAutofit/>
          </a:bodyPr>
          <a:lstStyle/>
          <a:p>
            <a:r>
              <a:rPr lang="en-US" dirty="0"/>
              <a:t>Photo credit: Charlie </a:t>
            </a:r>
            <a:r>
              <a:rPr lang="en-US" dirty="0" err="1"/>
              <a:t>Curtsinger</a:t>
            </a:r>
            <a:r>
              <a:rPr lang="en-US" dirty="0"/>
              <a:t> and Emery Berger</a:t>
            </a:r>
          </a:p>
          <a:p>
            <a:endParaRPr lang="en-US" dirty="0"/>
          </a:p>
          <a:p>
            <a:r>
              <a:rPr lang="en-US" dirty="0">
                <a:effectLst/>
              </a:rPr>
              <a:t>C. </a:t>
            </a:r>
            <a:r>
              <a:rPr lang="en-US" dirty="0" err="1">
                <a:effectLst/>
              </a:rPr>
              <a:t>Curtsinger</a:t>
            </a:r>
            <a:r>
              <a:rPr lang="en-US" dirty="0">
                <a:effectLst/>
              </a:rPr>
              <a:t>, E. Berger. COZ: Finding Code that Counts with Causal Profiling. </a:t>
            </a:r>
            <a:r>
              <a:rPr lang="en-US" i="1" dirty="0">
                <a:effectLst/>
              </a:rPr>
              <a:t>SOSP '15 ACM SIGOPS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142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Speedup implementation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2509279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Throughout runtime of program, run “experiments”</a:t>
            </a:r>
          </a:p>
          <a:p>
            <a:pPr lvl="1"/>
            <a:r>
              <a:rPr lang="en-US" dirty="0"/>
              <a:t>Randomly choose a recently executed line</a:t>
            </a:r>
          </a:p>
          <a:p>
            <a:pPr lvl="1"/>
            <a:r>
              <a:rPr lang="en-US" dirty="0"/>
              <a:t>Randomly choose a speedup between 0-100%</a:t>
            </a:r>
          </a:p>
          <a:p>
            <a:pPr lvl="1"/>
            <a:r>
              <a:rPr lang="en-US" dirty="0"/>
              <a:t>Every time a thread hits that line in a sample, freeze other threads for the speedup threshold chosen above</a:t>
            </a:r>
          </a:p>
          <a:p>
            <a:pPr lvl="1"/>
            <a:r>
              <a:rPr lang="en-US" dirty="0"/>
              <a:t>Measure how much throughput is achieved for the given experiment line and speedup</a:t>
            </a:r>
          </a:p>
          <a:p>
            <a:pPr lvl="1"/>
            <a:endParaRPr lang="en-US" dirty="0"/>
          </a:p>
          <a:p>
            <a:r>
              <a:rPr lang="en-US" dirty="0"/>
              <a:t>At the end of the program (when enough results have been collected), experiments that indicate biggest throughput increases relative to the experiment runtime are highlighted as lines for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JCoz</a:t>
            </a:r>
            <a:r>
              <a:rPr lang="en-US" dirty="0"/>
              <a:t> works on many different multithreading scenarios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2509294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Concurrent threads with different runtimes (example just shown)</a:t>
            </a:r>
          </a:p>
          <a:p>
            <a:r>
              <a:rPr lang="en-US" dirty="0"/>
              <a:t>Serial thread execution (One thread waiting on a lock before starting execution)</a:t>
            </a:r>
          </a:p>
          <a:p>
            <a:r>
              <a:rPr lang="en-US" dirty="0"/>
              <a:t>Many threads  contending for a single lock</a:t>
            </a:r>
          </a:p>
          <a:p>
            <a:r>
              <a:rPr lang="en-US" dirty="0"/>
              <a:t>Robust to Amdahl’s law</a:t>
            </a:r>
          </a:p>
          <a:p>
            <a:r>
              <a:rPr lang="en-US" dirty="0"/>
              <a:t>Can even show a NEGATIVE speedup, i.e. if speeding up a line would cause increased contention at another point in the program</a:t>
            </a:r>
          </a:p>
          <a:p>
            <a:r>
              <a:rPr lang="en-US" dirty="0"/>
              <a:t>Falls back to single threaded profiler on single threaded programs</a:t>
            </a:r>
          </a:p>
          <a:p>
            <a:r>
              <a:rPr lang="en-US" dirty="0"/>
              <a:t>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169265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optimizations with </a:t>
            </a:r>
            <a:r>
              <a:rPr lang="en-US" dirty="0" err="1"/>
              <a:t>JCoz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404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596</TotalTime>
  <Words>699</Words>
  <Application>Microsoft Office PowerPoint</Application>
  <PresentationFormat>Widescreen</PresentationFormat>
  <Paragraphs>86</Paragraphs>
  <Slides>28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Schoolbook</vt:lpstr>
      <vt:lpstr>Wingdings 2</vt:lpstr>
      <vt:lpstr>View</vt:lpstr>
      <vt:lpstr>JCoz: A Causal Java Profiler</vt:lpstr>
      <vt:lpstr>Example program with 32 threads</vt:lpstr>
      <vt:lpstr>Standard sampling profiler output gives misleading results</vt:lpstr>
      <vt:lpstr>JCoz gives accurate profile results</vt:lpstr>
      <vt:lpstr>How does causal profiling work?</vt:lpstr>
      <vt:lpstr>Virtual Speedup</vt:lpstr>
      <vt:lpstr>Virtual Speedup implementation</vt:lpstr>
      <vt:lpstr>JCoz works on many different multithreading scenarios</vt:lpstr>
      <vt:lpstr>Library optimizations with JCoz</vt:lpstr>
      <vt:lpstr>Optimized Java H2 Database engine</vt:lpstr>
      <vt:lpstr>JCoz profile output for a line in H2 codebase</vt:lpstr>
      <vt:lpstr>Profiled line was excessive sleep on transaction failure</vt:lpstr>
      <vt:lpstr>Simple fix – sleep for less time</vt:lpstr>
      <vt:lpstr>Optimization successful – 20% speedup</vt:lpstr>
      <vt:lpstr>JCoz produced expected results</vt:lpstr>
      <vt:lpstr>JCoz runtime overhead</vt:lpstr>
      <vt:lpstr>Runtime overhead is important for profilers</vt:lpstr>
      <vt:lpstr>JCoz runtime overhead matches other sampling profilers</vt:lpstr>
      <vt:lpstr>Conclusion</vt:lpstr>
      <vt:lpstr>JCoz works</vt:lpstr>
      <vt:lpstr>Challenges faced</vt:lpstr>
      <vt:lpstr>Future work</vt:lpstr>
      <vt:lpstr>Acknowledgements</vt:lpstr>
      <vt:lpstr>Questions?</vt:lpstr>
      <vt:lpstr>Appendix</vt:lpstr>
      <vt:lpstr>Another simple multithreaded example</vt:lpstr>
      <vt:lpstr>Sampling profile again shows misleading results</vt:lpstr>
      <vt:lpstr>JCoz gives accurate profile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JCoZ</dc:title>
  <dc:creator>David Vernet</dc:creator>
  <cp:lastModifiedBy>David Vernet</cp:lastModifiedBy>
  <cp:revision>199</cp:revision>
  <dcterms:created xsi:type="dcterms:W3CDTF">2016-05-07T17:30:42Z</dcterms:created>
  <dcterms:modified xsi:type="dcterms:W3CDTF">2016-05-09T02:25:12Z</dcterms:modified>
</cp:coreProperties>
</file>