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7C11-8AF5-4FD5-AD96-1E2C370C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4098B-80B6-42DA-BCBB-15CB823A1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F6BB-87CB-4704-9351-BB556008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19FA-395E-44A9-9620-133BB10B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996B-0361-45FA-9B2A-CD047DD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46CE-C6F4-447C-8DDB-AA5AB614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0593-0F7A-41AD-8A01-CABC3731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7C06-9681-4A8F-826A-6DDD8B38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CCA9-F2C6-468C-AD1A-3C902B73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FDAC-A637-4584-B508-1DA0FE47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7D61-E648-4AED-9AB5-B505B74C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3E324-F162-4067-8150-55240FA7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4D18-94EF-4D65-9856-8C2021E5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670E-F8CE-4A3F-9444-8EF78224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F8DC-5F4E-4824-B80E-BFD5F2C9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C054-BA83-4235-AA8E-012B990F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AEBF-2AAA-47C7-BB35-2520E326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3FA3-4241-4C81-8735-64A486B5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8C69-6131-47D4-BD09-914D2A82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8BFF-BF74-4B3C-A53B-A3394C14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BE9D-F815-4252-A86A-56905EAB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7336-F5C3-4E48-AE69-1EFF86A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76D7-458D-4CA2-B8FC-940CAEF0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B6E9-6BD2-41AF-B37B-FB014A56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E834-ECE2-4A96-9C4B-7B76541B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49CF-FB9F-47AA-9DB9-B873CA5E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1B37-C9FB-430E-B8A8-2A3858D44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7ABA9-5FCC-4F47-8252-7F0C271C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F0DC-49BC-4C58-979E-7363B5D6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B3E8-7B0E-426F-A292-EF926B22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57A7D-84C9-4087-A5D4-07724AC2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8EC3-F9DD-4890-95A1-AFD7A35E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833F-33DE-438D-98CE-58239A15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F1BA8-CB3D-4133-BD11-48EB65FB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B4B1-8B69-402B-9D5E-CCFD7B4CB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596E4-8AFB-4BA7-ADE3-CF7CD0E47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ACE11-2AED-4281-9E65-EBA31E3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6D8D3-5C4F-4D10-90FF-E34E9E5F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066C-9E40-4E82-8761-4C7DAC0B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9AA-52FD-4B01-8489-E1D73BAD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C96F4-79DE-48A0-8526-1B70DF9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08A88-77B3-40AA-8D5F-916BCCFE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3293-26C4-4806-9737-40487675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F9929-679F-4E9C-B7BF-2C01D67F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3BD9-900C-48E2-8FB6-BA1AC64C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A391B-EEF1-4408-8D12-C426268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6CF7-A4A4-450E-8DCF-BDD4B6CA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9A0D-3F0E-4B44-A30B-0A2C7F99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819DD-16FD-4857-BDC6-551B155D5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BD1E-7967-4CCE-8A1A-76532AF7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F6BB4-A87B-4E01-B16A-E5E9AEA3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D55B-A874-483B-AF17-063CB5C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723C-39EB-45CD-A7A6-0C82C20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85640-FAC4-4A8C-A67B-FBDEB486C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761E8-2147-42B8-953C-4B4865843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EFE6-E940-4F63-A7F9-D166905D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DF2B-BC36-4ED6-91FF-661AC5D2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7B582-58FA-4A02-91B6-CEF99FF2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115A7-71F4-42B8-87D4-266A4DE5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F656-1861-4387-9187-AEA7B675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F3BE-5105-4D36-817B-028306327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93DD-71E4-48E3-A9B8-5447206001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092C-A02F-40F0-BD0B-4F3277B4C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239F-99B2-4BA6-BD22-B0B5FDF98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silhouette-human-jogging-marathon-3275316/" TargetMode="External"/><Relationship Id="rId11" Type="http://schemas.openxmlformats.org/officeDocument/2006/relationships/hyperlink" Target="http://juandomingofarnos.wordpress.com/2011/02/19/herramientas-digitales-para-profesores-y-alumnos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3.jpg"/><Relationship Id="rId4" Type="http://schemas.openxmlformats.org/officeDocument/2006/relationships/image" Target="../media/image19.png"/><Relationship Id="rId9" Type="http://schemas.openxmlformats.org/officeDocument/2006/relationships/hyperlink" Target="http://commons.wikimedia.org/wiki/File:Full_Spectrum_Team_Waving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2011.igem.org/Team:UNIST_Korea/project/Judging_Form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12" Type="http://schemas.openxmlformats.org/officeDocument/2006/relationships/hyperlink" Target="http://www.gominolasdepetroleo.com/2015/01/7-experimentos-caseros-con-alimento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.sc4devotion.com/index.php?title=Image:Nuclear_Power_Plant.pn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commons.wikimedia.org/wiki/File:Deletion_icon.svg" TargetMode="External"/><Relationship Id="rId4" Type="http://schemas.openxmlformats.org/officeDocument/2006/relationships/hyperlink" Target="http://www.frugal-freebies.com/2012/08/up-to-60-off-dollhouses-decor-by-plan.html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openclipart.org/detail/203701/teacher-color-by-woofer-2037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Full_Spectrum_Team_Waving.jpg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andomingofarnos.wordpress.com/2011/02/19/herramientas-digitales-para-profesores-y-alumnos/" TargetMode="External"/><Relationship Id="rId5" Type="http://schemas.openxmlformats.org/officeDocument/2006/relationships/image" Target="../media/image13.jpg"/><Relationship Id="rId4" Type="http://schemas.openxmlformats.org/officeDocument/2006/relationships/hyperlink" Target="https://pixabay.com/en/silhouette-human-jogging-marathon-3275316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pixabay.com/en/silhouette-human-jogging-marathon-3275316/" TargetMode="External"/><Relationship Id="rId9" Type="http://schemas.openxmlformats.org/officeDocument/2006/relationships/hyperlink" Target="https://johnpapa.net/configuring-azure-functions-intellisense-via-json-schemas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pixabay.com/en/silhouette-human-jogging-marathon-3275316/" TargetMode="External"/><Relationship Id="rId9" Type="http://schemas.openxmlformats.org/officeDocument/2006/relationships/hyperlink" Target="https://johnpapa.net/configuring-azure-functions-intellisense-via-json-schem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FE0C-79A2-4B92-8570-C929D2DC5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“</a:t>
            </a:r>
            <a:r>
              <a:rPr lang="en-IE" b="1" dirty="0"/>
              <a:t>Boxcar</a:t>
            </a:r>
            <a:r>
              <a:rPr lang="en-IE" dirty="0"/>
              <a:t>”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BF21D-A4D7-40A4-9098-CD1FF7ACE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Distributed computing for pennies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8A7D9-C71C-4ACA-BFE8-708B9E2B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1"/>
          <a:stretch/>
        </p:blipFill>
        <p:spPr>
          <a:xfrm>
            <a:off x="6705600" y="4122821"/>
            <a:ext cx="5486400" cy="27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Notifications and inter-domain communication</a:t>
            </a:r>
            <a:endParaRPr lang="en-I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FCD6D-5FCA-4720-A1DE-EBE343BE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8" y="4714451"/>
            <a:ext cx="1100870" cy="1057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6FE79-6692-4648-B2F1-7B137B2A4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308" y="4016486"/>
            <a:ext cx="3157537" cy="245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0080F-C4D3-42C5-A4C5-30C77A3F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836" y="1383191"/>
            <a:ext cx="421856" cy="40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8FC84-EA9C-468A-8792-B3210040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70" y="3461419"/>
            <a:ext cx="421856" cy="405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021B0-C7D5-48AA-83DB-244A0B165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6353" y="4714449"/>
            <a:ext cx="743694" cy="105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92922-72F4-491E-80E4-3A9F323E5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200" y="5109589"/>
            <a:ext cx="1270084" cy="412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88724-CFE1-4F24-B907-AC1F67E8F1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86018" y="1383191"/>
            <a:ext cx="1084150" cy="108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C53AB9-55DB-4327-A44E-E746C5C89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56245" y="3461419"/>
            <a:ext cx="1539722" cy="82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920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Lessons learned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5DB543-AAA9-4C9B-8B36-47A4D9F9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66" y="1973438"/>
            <a:ext cx="2247900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189B1-8A53-4094-9098-3595422B8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91" y="2030587"/>
            <a:ext cx="208597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B5204-E865-4525-9FF3-18807BD09DB6}"/>
              </a:ext>
            </a:extLst>
          </p:cNvPr>
          <p:cNvSpPr txBox="1"/>
          <p:nvPr/>
        </p:nvSpPr>
        <p:spPr>
          <a:xfrm>
            <a:off x="1266075" y="3401331"/>
            <a:ext cx="253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Don’t assume.  Measure!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E73AE-263B-4576-B35E-C504DE4A0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51" y="1325223"/>
            <a:ext cx="5366711" cy="3898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8C5EA-C8AB-4D8C-837F-2A71C8F9CDB5}"/>
              </a:ext>
            </a:extLst>
          </p:cNvPr>
          <p:cNvSpPr txBox="1"/>
          <p:nvPr/>
        </p:nvSpPr>
        <p:spPr>
          <a:xfrm>
            <a:off x="7602705" y="5402818"/>
            <a:ext cx="21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Invest time in design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7A91D2-3883-472E-9606-AAFBBB8C9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893" y="4915806"/>
            <a:ext cx="2310905" cy="750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B1A84F-5C07-451E-B8BE-DD86DBF39EE7}"/>
              </a:ext>
            </a:extLst>
          </p:cNvPr>
          <p:cNvSpPr txBox="1"/>
          <p:nvPr/>
        </p:nvSpPr>
        <p:spPr>
          <a:xfrm>
            <a:off x="1603893" y="5666171"/>
            <a:ext cx="176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Read your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3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22314E-2EC5-4FCA-B025-B321D12E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9" y="5994984"/>
            <a:ext cx="352425" cy="29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2890B-EF50-4D6A-8D05-5AE6FD9687F9}"/>
              </a:ext>
            </a:extLst>
          </p:cNvPr>
          <p:cNvSpPr txBox="1"/>
          <p:nvPr/>
        </p:nvSpPr>
        <p:spPr>
          <a:xfrm>
            <a:off x="1106654" y="592092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@Merrion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F8BDB-BC51-48E0-BC5E-ACAA9BD9D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7" y="1747603"/>
            <a:ext cx="4525006" cy="3362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9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B85B-284C-4413-87EC-27D6DC51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EE70-A4E2-4E57-AED5-35DC6EA5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Sources of cost</a:t>
            </a:r>
          </a:p>
          <a:p>
            <a:r>
              <a:rPr lang="en-IE" dirty="0"/>
              <a:t>Introduction to “event sourcing”</a:t>
            </a:r>
          </a:p>
          <a:p>
            <a:r>
              <a:rPr lang="en-IE" dirty="0"/>
              <a:t>Introduction to Azure Event Grid / Azure storage</a:t>
            </a:r>
          </a:p>
          <a:p>
            <a:r>
              <a:rPr lang="en-IE" dirty="0"/>
              <a:t>Overview of a proposed system</a:t>
            </a:r>
          </a:p>
          <a:p>
            <a:r>
              <a:rPr lang="en-IE" dirty="0"/>
              <a:t>Lessons learned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F2CFD-7784-496F-B002-5F0783D3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0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Caveats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E5C5F-C430-43B5-B32F-19E3577B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610" y="2027911"/>
            <a:ext cx="2162175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4FC1FF-52A2-4246-885F-FDE595F3C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10743" y="2340956"/>
            <a:ext cx="2330226" cy="217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622CA-A39B-465E-A8DD-0B7BDE74B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70459" y="4328951"/>
            <a:ext cx="530536" cy="515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BE05D4-FB55-435A-A405-0F7FDAC3D3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01745" y="4409161"/>
            <a:ext cx="51435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9763D4-2021-45FC-83EA-BE4108B782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907107" y="798471"/>
            <a:ext cx="2674150" cy="17844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C1A7C4-006B-490D-9914-E2D30864C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70979" y="1620996"/>
            <a:ext cx="530536" cy="515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4C0ECD-A4ED-4844-903E-AE7AAFC020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251033" y="2589510"/>
            <a:ext cx="2147133" cy="13822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4779F-60AA-46C0-B28E-96A42B0DF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81257" y="3428999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Sources of cost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CDAD99-0FFA-45AC-9D13-07C42C01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7809"/>
            <a:ext cx="2847975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71BD5-B545-42CC-AB47-688787420041}"/>
              </a:ext>
            </a:extLst>
          </p:cNvPr>
          <p:cNvSpPr txBox="1"/>
          <p:nvPr/>
        </p:nvSpPr>
        <p:spPr>
          <a:xfrm>
            <a:off x="1662984" y="4790139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Fixed costs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8103D-29E8-49F3-9982-DC9FFF985348}"/>
              </a:ext>
            </a:extLst>
          </p:cNvPr>
          <p:cNvSpPr txBox="1"/>
          <p:nvPr/>
        </p:nvSpPr>
        <p:spPr>
          <a:xfrm>
            <a:off x="7328863" y="4790139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Overprovisioning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27F3C-5F8F-470D-BEEA-6CEE4516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65" y="1980625"/>
            <a:ext cx="3726364" cy="2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“event sourcing”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5" name="Picture 4" descr="lego-blocks-1.jpg">
            <a:extLst>
              <a:ext uri="{FF2B5EF4-FFF2-40B4-BE49-F238E27FC236}">
                <a16:creationId xmlns:a16="http://schemas.microsoft.com/office/drawing/2014/main" id="{6CDE1276-C09F-4766-989C-52E9A5C3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2962"/>
            <a:ext cx="2381250" cy="142875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037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Azure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9759B-7604-4FE7-A0DC-B967D754D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22" y="1690688"/>
            <a:ext cx="6400977" cy="442306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942A55E-5F70-4ACD-9A29-954CE8828A5F}"/>
              </a:ext>
            </a:extLst>
          </p:cNvPr>
          <p:cNvSpPr/>
          <p:nvPr/>
        </p:nvSpPr>
        <p:spPr>
          <a:xfrm>
            <a:off x="2247900" y="1690688"/>
            <a:ext cx="6943725" cy="1500187"/>
          </a:xfrm>
          <a:prstGeom prst="wedgeRoundRectCallout">
            <a:avLst>
              <a:gd name="adj1" fmla="val 56945"/>
              <a:gd name="adj2" fmla="val 24405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6F9C3-889E-43D0-9970-99EF1C24DA0C}"/>
              </a:ext>
            </a:extLst>
          </p:cNvPr>
          <p:cNvSpPr txBox="1"/>
          <p:nvPr/>
        </p:nvSpPr>
        <p:spPr>
          <a:xfrm>
            <a:off x="9701697" y="259663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Cosmos Db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942027A-0959-4E68-85BD-A360B18D1037}"/>
              </a:ext>
            </a:extLst>
          </p:cNvPr>
          <p:cNvSpPr/>
          <p:nvPr/>
        </p:nvSpPr>
        <p:spPr>
          <a:xfrm>
            <a:off x="7153275" y="3267075"/>
            <a:ext cx="1619250" cy="2124075"/>
          </a:xfrm>
          <a:prstGeom prst="wedgeRoundRectCallout">
            <a:avLst>
              <a:gd name="adj1" fmla="val 35781"/>
              <a:gd name="adj2" fmla="val 67206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507AE-F3B6-4EBF-9B78-8808F48AA69E}"/>
              </a:ext>
            </a:extLst>
          </p:cNvPr>
          <p:cNvSpPr txBox="1"/>
          <p:nvPr/>
        </p:nvSpPr>
        <p:spPr>
          <a:xfrm>
            <a:off x="7772647" y="574441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5">
                    <a:lumMod val="75000"/>
                  </a:schemeClr>
                </a:solidFill>
              </a:rPr>
              <a:t>Append Blob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5A17E68-F2B9-45CD-B665-8C0D9FF4A987}"/>
              </a:ext>
            </a:extLst>
          </p:cNvPr>
          <p:cNvSpPr/>
          <p:nvPr/>
        </p:nvSpPr>
        <p:spPr>
          <a:xfrm>
            <a:off x="2247900" y="3267075"/>
            <a:ext cx="4705350" cy="1019175"/>
          </a:xfrm>
          <a:prstGeom prst="wedgeRoundRectCallout">
            <a:avLst>
              <a:gd name="adj1" fmla="val -60914"/>
              <a:gd name="adj2" fmla="val 27921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065A3-64E5-4199-9461-4FAC59246E1C}"/>
              </a:ext>
            </a:extLst>
          </p:cNvPr>
          <p:cNvSpPr txBox="1"/>
          <p:nvPr/>
        </p:nvSpPr>
        <p:spPr>
          <a:xfrm>
            <a:off x="976124" y="3792680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Tables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9905E6E-DBDD-4016-A285-BFC0A92AB823}"/>
              </a:ext>
            </a:extLst>
          </p:cNvPr>
          <p:cNvSpPr/>
          <p:nvPr/>
        </p:nvSpPr>
        <p:spPr>
          <a:xfrm>
            <a:off x="2343150" y="4371975"/>
            <a:ext cx="4610100" cy="1019175"/>
          </a:xfrm>
          <a:prstGeom prst="wedgeRoundRectCallout">
            <a:avLst>
              <a:gd name="adj1" fmla="val -60916"/>
              <a:gd name="adj2" fmla="val 25117"/>
              <a:gd name="adj3" fmla="val 1666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BBAC0-1B5E-432F-8909-8B7A730A6537}"/>
              </a:ext>
            </a:extLst>
          </p:cNvPr>
          <p:cNvSpPr txBox="1"/>
          <p:nvPr/>
        </p:nvSpPr>
        <p:spPr>
          <a:xfrm>
            <a:off x="1155853" y="491966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2">
                    <a:lumMod val="75000"/>
                  </a:schemeClr>
                </a:solidFill>
              </a:rPr>
              <a:t>Files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7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of a proposed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4A7E-6ECD-46BB-B39A-1A50B4484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43475" y="4780703"/>
            <a:ext cx="1152525" cy="1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0E8ED-E187-4635-B4E4-980B235BD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39365" y="2278802"/>
            <a:ext cx="246176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81463-FBC8-4319-AB74-42F876218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14500" y="2278802"/>
            <a:ext cx="22860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DAFFCB-49CF-48DA-9BBB-1A1250F299F0}"/>
              </a:ext>
            </a:extLst>
          </p:cNvPr>
          <p:cNvSpPr txBox="1"/>
          <p:nvPr/>
        </p:nvSpPr>
        <p:spPr>
          <a:xfrm>
            <a:off x="1714500" y="19094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League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84709-C9E9-4471-8971-1F14F71E2B8E}"/>
              </a:ext>
            </a:extLst>
          </p:cNvPr>
          <p:cNvSpPr txBox="1"/>
          <p:nvPr/>
        </p:nvSpPr>
        <p:spPr>
          <a:xfrm>
            <a:off x="6539365" y="19094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Race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92F36-DDA1-499A-BAC9-C009F45D398A}"/>
              </a:ext>
            </a:extLst>
          </p:cNvPr>
          <p:cNvSpPr txBox="1"/>
          <p:nvPr/>
        </p:nvSpPr>
        <p:spPr>
          <a:xfrm>
            <a:off x="4943475" y="441137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Handling a </a:t>
            </a:r>
            <a:r>
              <a:rPr lang="en-IE" b="1" dirty="0"/>
              <a:t>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A0511-59DB-4F76-BE5A-653BA8C22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9047" y="1690688"/>
            <a:ext cx="743694" cy="105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1CD77-A2E5-453F-AAE3-E6DE00F4C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613" y="1690688"/>
            <a:ext cx="1100870" cy="1057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CDC84-65E6-44EB-B1CA-3D1C43F1D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727" y="1611268"/>
            <a:ext cx="3924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B7FC5-333A-4500-9412-2327BF78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842" y="5359746"/>
            <a:ext cx="1270084" cy="412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854988-37DC-4DBA-9799-653711A9E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724153" y="3289913"/>
            <a:ext cx="743694" cy="680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7FC6B3-3CDD-4B3B-B009-00934C59BD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688995" y="3266425"/>
            <a:ext cx="743694" cy="680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AB3961-04D5-4B8F-A2CE-B51F407AC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87785" y="2138083"/>
            <a:ext cx="743694" cy="6804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5F79188-7F09-462A-9AC7-3352EA00E880}"/>
              </a:ext>
            </a:extLst>
          </p:cNvPr>
          <p:cNvSpPr/>
          <p:nvPr/>
        </p:nvSpPr>
        <p:spPr>
          <a:xfrm>
            <a:off x="3625516" y="2097813"/>
            <a:ext cx="5342021" cy="76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E59B3-F0A6-4DD2-8D1C-18BF6E418E54}"/>
              </a:ext>
            </a:extLst>
          </p:cNvPr>
          <p:cNvSpPr txBox="1"/>
          <p:nvPr/>
        </p:nvSpPr>
        <p:spPr>
          <a:xfrm>
            <a:off x="5829421" y="2137299"/>
            <a:ext cx="31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Durable Function Orchestration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E01B64-3A25-4FD4-99F7-F2EDAA7942A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89495" y="3946905"/>
            <a:ext cx="506389" cy="1412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60DC8C-1DC9-425A-A9BE-72C786DD4E1F}"/>
              </a:ext>
            </a:extLst>
          </p:cNvPr>
          <p:cNvSpPr txBox="1"/>
          <p:nvPr/>
        </p:nvSpPr>
        <p:spPr>
          <a:xfrm>
            <a:off x="5594224" y="3998701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Command</a:t>
            </a:r>
          </a:p>
          <a:p>
            <a:r>
              <a:rPr lang="en-IE" dirty="0"/>
              <a:t>Validations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2959F3-78B0-46A2-B6F9-2A2531A01C2D}"/>
              </a:ext>
            </a:extLst>
          </p:cNvPr>
          <p:cNvCxnSpPr/>
          <p:nvPr/>
        </p:nvCxnSpPr>
        <p:spPr>
          <a:xfrm>
            <a:off x="5953849" y="2506630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2F6948-B3D9-4CF3-B95E-C31619A9EE82}"/>
              </a:ext>
            </a:extLst>
          </p:cNvPr>
          <p:cNvCxnSpPr/>
          <p:nvPr/>
        </p:nvCxnSpPr>
        <p:spPr>
          <a:xfrm flipV="1">
            <a:off x="6296526" y="1810388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4BF3B-9BAB-43EF-9E52-4AF3339ADFBF}"/>
              </a:ext>
            </a:extLst>
          </p:cNvPr>
          <p:cNvCxnSpPr/>
          <p:nvPr/>
        </p:nvCxnSpPr>
        <p:spPr>
          <a:xfrm>
            <a:off x="7903552" y="2488571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9014E-A319-43D2-A033-6E86E905BCC3}"/>
              </a:ext>
            </a:extLst>
          </p:cNvPr>
          <p:cNvCxnSpPr/>
          <p:nvPr/>
        </p:nvCxnSpPr>
        <p:spPr>
          <a:xfrm flipV="1">
            <a:off x="8246229" y="1792329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38B961-31D4-4EEB-BD0C-3123FEF3E239}"/>
              </a:ext>
            </a:extLst>
          </p:cNvPr>
          <p:cNvSpPr txBox="1"/>
          <p:nvPr/>
        </p:nvSpPr>
        <p:spPr>
          <a:xfrm>
            <a:off x="8454775" y="3380563"/>
            <a:ext cx="93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Append</a:t>
            </a:r>
          </a:p>
          <a:p>
            <a:r>
              <a:rPr lang="en-IE" dirty="0"/>
              <a:t>Event(s)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8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Handling a </a:t>
            </a:r>
            <a:r>
              <a:rPr lang="en-IE" b="1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C042-EBAA-40A9-AA86-D493BD55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772150"/>
            <a:ext cx="2057400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84464-D7CD-4A8E-976C-C644687C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9047" y="1690688"/>
            <a:ext cx="743694" cy="105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2D5F5-6605-4DD2-B472-56E092FE5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613" y="1690688"/>
            <a:ext cx="1100870" cy="1057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F0B94-5C2C-42AA-839B-DE72FFF88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583" y="1620870"/>
            <a:ext cx="3924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BC734-3D6D-4207-9985-B135AAC8D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284" y="5237130"/>
            <a:ext cx="1270084" cy="412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6A0FC-9E85-43E0-93E3-D191B92C2B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23189" y="3333815"/>
            <a:ext cx="743694" cy="680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51774-9806-46CA-872B-C0508F83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87785" y="2138083"/>
            <a:ext cx="743694" cy="6804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F15BAD-78C8-471C-BAC8-C579DD2905AF}"/>
              </a:ext>
            </a:extLst>
          </p:cNvPr>
          <p:cNvSpPr/>
          <p:nvPr/>
        </p:nvSpPr>
        <p:spPr>
          <a:xfrm>
            <a:off x="3625516" y="2097813"/>
            <a:ext cx="5342021" cy="76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7E81B-7996-435E-9E3D-AE4AF7F19D9E}"/>
              </a:ext>
            </a:extLst>
          </p:cNvPr>
          <p:cNvSpPr txBox="1"/>
          <p:nvPr/>
        </p:nvSpPr>
        <p:spPr>
          <a:xfrm>
            <a:off x="5829421" y="2137299"/>
            <a:ext cx="31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Durable Function Orchestration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4FAEC5-F700-4434-B077-B6EAAED20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23404" y="3333815"/>
            <a:ext cx="743694" cy="680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5A0D3B-977A-4644-8839-00F9F8107BF6}"/>
              </a:ext>
            </a:extLst>
          </p:cNvPr>
          <p:cNvSpPr txBox="1"/>
          <p:nvPr/>
        </p:nvSpPr>
        <p:spPr>
          <a:xfrm>
            <a:off x="6509017" y="3979381"/>
            <a:ext cx="1142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Run </a:t>
            </a:r>
          </a:p>
          <a:p>
            <a:r>
              <a:rPr lang="en-IE" dirty="0"/>
              <a:t>Projection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2E700-7477-4B96-86D0-ECEA76B6FCC7}"/>
              </a:ext>
            </a:extLst>
          </p:cNvPr>
          <p:cNvSpPr txBox="1"/>
          <p:nvPr/>
        </p:nvSpPr>
        <p:spPr>
          <a:xfrm>
            <a:off x="8223189" y="3998700"/>
            <a:ext cx="85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Return</a:t>
            </a:r>
          </a:p>
          <a:p>
            <a:r>
              <a:rPr lang="en-IE" dirty="0"/>
              <a:t>Results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B99C40-FDAA-4C6A-A3CE-D6EAE1259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93587" y="3391179"/>
            <a:ext cx="743694" cy="680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E1792F-1077-4102-B081-912154AB9DB9}"/>
              </a:ext>
            </a:extLst>
          </p:cNvPr>
          <p:cNvSpPr txBox="1"/>
          <p:nvPr/>
        </p:nvSpPr>
        <p:spPr>
          <a:xfrm>
            <a:off x="4976603" y="4067407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Query</a:t>
            </a:r>
          </a:p>
          <a:p>
            <a:r>
              <a:rPr lang="en-IE" dirty="0"/>
              <a:t>Validations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275F1D-3E5F-4774-981F-3917DCEF7858}"/>
              </a:ext>
            </a:extLst>
          </p:cNvPr>
          <p:cNvCxnSpPr/>
          <p:nvPr/>
        </p:nvCxnSpPr>
        <p:spPr>
          <a:xfrm>
            <a:off x="5221055" y="2506631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5FA91-179F-4D64-94BD-A2F4699FDD17}"/>
              </a:ext>
            </a:extLst>
          </p:cNvPr>
          <p:cNvCxnSpPr/>
          <p:nvPr/>
        </p:nvCxnSpPr>
        <p:spPr>
          <a:xfrm>
            <a:off x="6720676" y="2506631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B322A5-A05D-4E58-A990-7D67AE3305B0}"/>
              </a:ext>
            </a:extLst>
          </p:cNvPr>
          <p:cNvCxnSpPr/>
          <p:nvPr/>
        </p:nvCxnSpPr>
        <p:spPr>
          <a:xfrm>
            <a:off x="8437497" y="2478323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3EA603-24ED-45F1-83F8-97FD9D3B31D9}"/>
              </a:ext>
            </a:extLst>
          </p:cNvPr>
          <p:cNvCxnSpPr/>
          <p:nvPr/>
        </p:nvCxnSpPr>
        <p:spPr>
          <a:xfrm flipV="1">
            <a:off x="5422232" y="1849470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9994DA-020E-4421-AA25-795E63357A50}"/>
              </a:ext>
            </a:extLst>
          </p:cNvPr>
          <p:cNvCxnSpPr/>
          <p:nvPr/>
        </p:nvCxnSpPr>
        <p:spPr>
          <a:xfrm flipV="1">
            <a:off x="6937876" y="1877778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E3D47D-6C2A-4883-8441-844ED33FA9B9}"/>
              </a:ext>
            </a:extLst>
          </p:cNvPr>
          <p:cNvCxnSpPr/>
          <p:nvPr/>
        </p:nvCxnSpPr>
        <p:spPr>
          <a:xfrm flipV="1">
            <a:off x="8591403" y="1849470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E5E562-2A98-4A56-8086-D64735A3C736}"/>
              </a:ext>
            </a:extLst>
          </p:cNvPr>
          <p:cNvCxnSpPr>
            <a:cxnSpLocks/>
          </p:cNvCxnSpPr>
          <p:nvPr/>
        </p:nvCxnSpPr>
        <p:spPr>
          <a:xfrm>
            <a:off x="8966883" y="3674055"/>
            <a:ext cx="1292816" cy="211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ED9D0D-8074-4CA4-B049-51AB2489D60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95135" y="2216234"/>
            <a:ext cx="638478" cy="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6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111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“Boxcar” systems</vt:lpstr>
      <vt:lpstr>Agenda</vt:lpstr>
      <vt:lpstr>Caveats</vt:lpstr>
      <vt:lpstr>Sources of cost</vt:lpstr>
      <vt:lpstr>Introduction to “event sourcing”</vt:lpstr>
      <vt:lpstr>Introduction to Azure Storage</vt:lpstr>
      <vt:lpstr>Overview of a proposed system</vt:lpstr>
      <vt:lpstr>Handling a command</vt:lpstr>
      <vt:lpstr>Handling a query</vt:lpstr>
      <vt:lpstr>Notifications and inter-domain communication</vt:lpstr>
      <vt:lpstr>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“Boxcar” systems</dc:title>
  <dc:creator>Duncan Jones</dc:creator>
  <cp:lastModifiedBy>Duncan Jones</cp:lastModifiedBy>
  <cp:revision>49</cp:revision>
  <dcterms:created xsi:type="dcterms:W3CDTF">2018-06-08T13:10:43Z</dcterms:created>
  <dcterms:modified xsi:type="dcterms:W3CDTF">2018-11-27T14:54:04Z</dcterms:modified>
</cp:coreProperties>
</file>