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4DCF3-E71E-4A0A-98AC-862CF66AFDC5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CE5F1-02A8-4166-8276-7EC66973F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66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4DCF3-E71E-4A0A-98AC-862CF66AFDC5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CE5F1-02A8-4166-8276-7EC66973F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55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4DCF3-E71E-4A0A-98AC-862CF66AFDC5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CE5F1-02A8-4166-8276-7EC66973F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7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4DCF3-E71E-4A0A-98AC-862CF66AFDC5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CE5F1-02A8-4166-8276-7EC66973F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70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4DCF3-E71E-4A0A-98AC-862CF66AFDC5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CE5F1-02A8-4166-8276-7EC66973F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78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4DCF3-E71E-4A0A-98AC-862CF66AFDC5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CE5F1-02A8-4166-8276-7EC66973F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7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4DCF3-E71E-4A0A-98AC-862CF66AFDC5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CE5F1-02A8-4166-8276-7EC66973F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01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4DCF3-E71E-4A0A-98AC-862CF66AFDC5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CE5F1-02A8-4166-8276-7EC66973F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861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4DCF3-E71E-4A0A-98AC-862CF66AFDC5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CE5F1-02A8-4166-8276-7EC66973F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4DCF3-E71E-4A0A-98AC-862CF66AFDC5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CE5F1-02A8-4166-8276-7EC66973F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338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4DCF3-E71E-4A0A-98AC-862CF66AFDC5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CE5F1-02A8-4166-8276-7EC66973F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92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4DCF3-E71E-4A0A-98AC-862CF66AFDC5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CE5F1-02A8-4166-8276-7EC66973F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0480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C1406-715D-4078-B207-ADB06D17F5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>
                <a:solidFill>
                  <a:schemeClr val="accent6"/>
                </a:solidFill>
                <a:latin typeface="Abadi" panose="020B0604020104020204" pitchFamily="34" charset="0"/>
              </a:rPr>
              <a:t>Accelerated</a:t>
            </a:r>
            <a:r>
              <a:rPr lang="en-US" dirty="0">
                <a:solidFill>
                  <a:schemeClr val="accent6"/>
                </a:solidFill>
                <a:latin typeface="Abadi" panose="020B0604020104020204" pitchFamily="34" charset="0"/>
              </a:rPr>
              <a:t> </a:t>
            </a:r>
            <a:r>
              <a:rPr lang="en-US" dirty="0">
                <a:latin typeface="Abadi" panose="020B0604020104020204" pitchFamily="34" charset="0"/>
              </a:rPr>
              <a:t>movement</a:t>
            </a:r>
            <a:endParaRPr lang="en-US" i="1" dirty="0">
              <a:solidFill>
                <a:schemeClr val="accent6"/>
              </a:solidFill>
              <a:latin typeface="Abadi" panose="020B0604020104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B28E44-F9AC-4E28-851F-4176289F5D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to make your animations fly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By: Alexander </a:t>
            </a:r>
            <a:r>
              <a:rPr lang="en-US" dirty="0" err="1"/>
              <a:t>Vestin</a:t>
            </a:r>
            <a:r>
              <a:rPr lang="en-US" dirty="0"/>
              <a:t> and Johan Fallström</a:t>
            </a:r>
          </a:p>
        </p:txBody>
      </p:sp>
    </p:spTree>
    <p:extLst>
      <p:ext uri="{BB962C8B-B14F-4D97-AF65-F5344CB8AC3E}">
        <p14:creationId xmlns:p14="http://schemas.microsoft.com/office/powerpoint/2010/main" val="2265672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C1406-715D-4078-B207-ADB06D17F5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>
                <a:solidFill>
                  <a:schemeClr val="accent6"/>
                </a:solidFill>
                <a:latin typeface="Abadi" panose="020B0604020104020204" pitchFamily="34" charset="0"/>
              </a:rPr>
              <a:t>Accelerated</a:t>
            </a:r>
            <a:r>
              <a:rPr lang="en-US" dirty="0">
                <a:solidFill>
                  <a:schemeClr val="accent6"/>
                </a:solidFill>
                <a:latin typeface="Abadi" panose="020B0604020104020204" pitchFamily="34" charset="0"/>
              </a:rPr>
              <a:t> </a:t>
            </a:r>
            <a:r>
              <a:rPr lang="en-US" dirty="0">
                <a:latin typeface="Abadi" panose="020B0604020104020204" pitchFamily="34" charset="0"/>
              </a:rPr>
              <a:t>movement</a:t>
            </a:r>
            <a:endParaRPr lang="en-US" i="1" dirty="0">
              <a:solidFill>
                <a:schemeClr val="accent6"/>
              </a:solidFill>
              <a:latin typeface="Abadi" panose="020B0604020104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B28E44-F9AC-4E28-851F-4176289F5D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to make your animations fly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By: Alexander </a:t>
            </a:r>
            <a:r>
              <a:rPr lang="en-US" dirty="0" err="1"/>
              <a:t>Vestin</a:t>
            </a:r>
            <a:r>
              <a:rPr lang="en-US" dirty="0"/>
              <a:t> and Johan Fallström</a:t>
            </a:r>
          </a:p>
        </p:txBody>
      </p:sp>
    </p:spTree>
    <p:extLst>
      <p:ext uri="{BB962C8B-B14F-4D97-AF65-F5344CB8AC3E}">
        <p14:creationId xmlns:p14="http://schemas.microsoft.com/office/powerpoint/2010/main" val="1084499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CEE4D-1A73-4F81-BBE1-78D03BA5D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6B31E-0391-4C69-B161-F6AD40B60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Problem</a:t>
            </a:r>
          </a:p>
          <a:p>
            <a:r>
              <a:rPr lang="en-US" dirty="0">
                <a:latin typeface="Abadi" panose="020B0604020104020204" pitchFamily="34" charset="0"/>
              </a:rPr>
              <a:t>Our solution</a:t>
            </a:r>
          </a:p>
          <a:p>
            <a:r>
              <a:rPr lang="en-US" dirty="0">
                <a:latin typeface="Abadi" panose="020B0604020104020204" pitchFamily="34" charset="0"/>
              </a:rPr>
              <a:t>Features / Limitations</a:t>
            </a:r>
          </a:p>
          <a:p>
            <a:r>
              <a:rPr lang="en-US" dirty="0">
                <a:latin typeface="Abadi" panose="020B0604020104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15352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A15D2-AC59-4C82-AF7A-18FE7BC3A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FEB1C-B60C-4474-8CE0-AEDE984E3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Animations are done </a:t>
            </a:r>
            <a:r>
              <a:rPr lang="en-US" dirty="0">
                <a:solidFill>
                  <a:schemeClr val="accent6"/>
                </a:solidFill>
              </a:rPr>
              <a:t>on the client</a:t>
            </a:r>
          </a:p>
          <a:p>
            <a:r>
              <a:rPr lang="en-US" dirty="0"/>
              <a:t>Can become tedious</a:t>
            </a:r>
          </a:p>
          <a:p>
            <a:r>
              <a:rPr lang="en-US" dirty="0"/>
              <a:t>Not scalable</a:t>
            </a:r>
          </a:p>
        </p:txBody>
      </p:sp>
    </p:spTree>
    <p:extLst>
      <p:ext uri="{BB962C8B-B14F-4D97-AF65-F5344CB8AC3E}">
        <p14:creationId xmlns:p14="http://schemas.microsoft.com/office/powerpoint/2010/main" val="2466598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1D09C-8D02-4BBC-8767-AB4BFAFA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Our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6AF51-B689-416B-8192-8C5305934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Animation is done </a:t>
            </a:r>
            <a:r>
              <a:rPr lang="en-US" dirty="0">
                <a:solidFill>
                  <a:schemeClr val="accent6"/>
                </a:solidFill>
                <a:latin typeface="Abadi" panose="020B0604020104020204" pitchFamily="34" charset="0"/>
              </a:rPr>
              <a:t>on the GPU</a:t>
            </a:r>
          </a:p>
          <a:p>
            <a:r>
              <a:rPr lang="en-US" dirty="0">
                <a:latin typeface="Abadi" panose="020B0604020104020204" pitchFamily="34" charset="0"/>
              </a:rPr>
              <a:t>Enables </a:t>
            </a:r>
            <a:r>
              <a:rPr lang="en-US" dirty="0">
                <a:solidFill>
                  <a:schemeClr val="accent6"/>
                </a:solidFill>
                <a:latin typeface="Abadi" panose="020B0604020104020204" pitchFamily="34" charset="0"/>
              </a:rPr>
              <a:t>parallelization</a:t>
            </a:r>
            <a:r>
              <a:rPr lang="en-US" dirty="0">
                <a:latin typeface="Abadi" panose="020B0604020104020204" pitchFamily="34" charset="0"/>
              </a:rPr>
              <a:t> of the workload</a:t>
            </a:r>
          </a:p>
          <a:p>
            <a:r>
              <a:rPr lang="en-US" dirty="0">
                <a:latin typeface="Abadi" panose="020B0604020104020204" pitchFamily="34" charset="0"/>
              </a:rPr>
              <a:t>Decreases redundancy</a:t>
            </a:r>
          </a:p>
          <a:p>
            <a:r>
              <a:rPr lang="en-US" dirty="0">
                <a:latin typeface="Abadi" panose="020B0604020104020204" pitchFamily="34" charset="0"/>
              </a:rPr>
              <a:t>Made with customization in mind</a:t>
            </a:r>
          </a:p>
        </p:txBody>
      </p:sp>
    </p:spTree>
    <p:extLst>
      <p:ext uri="{BB962C8B-B14F-4D97-AF65-F5344CB8AC3E}">
        <p14:creationId xmlns:p14="http://schemas.microsoft.com/office/powerpoint/2010/main" val="53166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1D09C-8D02-4BBC-8767-AB4BFAFA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Our solution – </a:t>
            </a:r>
            <a:r>
              <a:rPr lang="en-US" dirty="0">
                <a:solidFill>
                  <a:schemeClr val="accent6"/>
                </a:solidFill>
                <a:latin typeface="Abadi" panose="020B0604020104020204" pitchFamily="34" charset="0"/>
              </a:rPr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6AF51-B689-416B-8192-8C5305934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Abadi" panose="020B0604020104020204" pitchFamily="34" charset="0"/>
              </a:rPr>
              <a:t>AnimationShader</a:t>
            </a:r>
            <a:endParaRPr lang="en-US" dirty="0">
              <a:latin typeface="Abadi" panose="020B0604020104020204" pitchFamily="34" charset="0"/>
            </a:endParaRPr>
          </a:p>
          <a:p>
            <a:pPr lvl="1"/>
            <a:r>
              <a:rPr lang="en-US" dirty="0">
                <a:latin typeface="Abadi" panose="020B0604020104020204" pitchFamily="34" charset="0"/>
              </a:rPr>
              <a:t>Loads our custom vertex and fragment shaders</a:t>
            </a:r>
          </a:p>
          <a:p>
            <a:pPr lvl="1"/>
            <a:r>
              <a:rPr lang="en-US" dirty="0">
                <a:latin typeface="Abadi" panose="020B0604020104020204" pitchFamily="34" charset="0"/>
              </a:rPr>
              <a:t>Lets you customize the </a:t>
            </a:r>
            <a:r>
              <a:rPr lang="en-US" dirty="0">
                <a:solidFill>
                  <a:schemeClr val="accent6"/>
                </a:solidFill>
                <a:latin typeface="Abadi" panose="020B0604020104020204" pitchFamily="34" charset="0"/>
              </a:rPr>
              <a:t>lighting</a:t>
            </a:r>
            <a:r>
              <a:rPr lang="en-US" dirty="0">
                <a:latin typeface="Abadi" panose="020B0604020104020204" pitchFamily="34" charset="0"/>
              </a:rPr>
              <a:t> and </a:t>
            </a:r>
            <a:r>
              <a:rPr lang="en-US" dirty="0">
                <a:solidFill>
                  <a:schemeClr val="accent6"/>
                </a:solidFill>
                <a:latin typeface="Abadi" panose="020B0604020104020204" pitchFamily="34" charset="0"/>
              </a:rPr>
              <a:t>shading type</a:t>
            </a:r>
          </a:p>
          <a:p>
            <a:pPr lvl="1"/>
            <a:r>
              <a:rPr lang="en-US" dirty="0">
                <a:latin typeface="Abadi" panose="020B0604020104020204" pitchFamily="34" charset="0"/>
              </a:rPr>
              <a:t>Enables </a:t>
            </a:r>
            <a:r>
              <a:rPr lang="en-US" dirty="0">
                <a:solidFill>
                  <a:schemeClr val="accent6"/>
                </a:solidFill>
                <a:latin typeface="Abadi" panose="020B0604020104020204" pitchFamily="34" charset="0"/>
              </a:rPr>
              <a:t>code insertion</a:t>
            </a:r>
            <a:r>
              <a:rPr lang="en-US" dirty="0">
                <a:latin typeface="Abadi" panose="020B0604020104020204" pitchFamily="34" charset="0"/>
              </a:rPr>
              <a:t> into the shaders</a:t>
            </a:r>
          </a:p>
          <a:p>
            <a:r>
              <a:rPr lang="en-US" dirty="0">
                <a:latin typeface="Abadi" panose="020B0604020104020204" pitchFamily="34" charset="0"/>
              </a:rPr>
              <a:t>Geometry</a:t>
            </a:r>
          </a:p>
          <a:p>
            <a:pPr lvl="1"/>
            <a:r>
              <a:rPr lang="en-US" dirty="0">
                <a:latin typeface="Abadi" panose="020B0604020104020204" pitchFamily="34" charset="0"/>
              </a:rPr>
              <a:t>Holds model data and </a:t>
            </a:r>
            <a:r>
              <a:rPr lang="en-US" dirty="0">
                <a:solidFill>
                  <a:schemeClr val="accent6"/>
                </a:solidFill>
                <a:latin typeface="Abadi" panose="020B0604020104020204" pitchFamily="34" charset="0"/>
              </a:rPr>
              <a:t>animation buffers</a:t>
            </a:r>
          </a:p>
          <a:p>
            <a:r>
              <a:rPr lang="en-US" dirty="0">
                <a:latin typeface="Abadi" panose="020B0604020104020204" pitchFamily="34" charset="0"/>
              </a:rPr>
              <a:t>Animation buffers</a:t>
            </a:r>
          </a:p>
          <a:p>
            <a:pPr lvl="1"/>
            <a:r>
              <a:rPr lang="en-US" dirty="0">
                <a:latin typeface="Abadi" panose="020B0604020104020204" pitchFamily="34" charset="0"/>
              </a:rPr>
              <a:t>Array of attributes sent to vertex shader</a:t>
            </a:r>
          </a:p>
          <a:p>
            <a:pPr lvl="1"/>
            <a:r>
              <a:rPr lang="en-US" dirty="0">
                <a:latin typeface="Abadi" panose="020B0604020104020204" pitchFamily="34" charset="0"/>
              </a:rPr>
              <a:t>Holds </a:t>
            </a:r>
            <a:r>
              <a:rPr lang="en-US" dirty="0">
                <a:solidFill>
                  <a:schemeClr val="accent6"/>
                </a:solidFill>
                <a:latin typeface="Abadi" panose="020B0604020104020204" pitchFamily="34" charset="0"/>
              </a:rPr>
              <a:t>start</a:t>
            </a:r>
            <a:r>
              <a:rPr lang="en-US" dirty="0">
                <a:latin typeface="Abadi" panose="020B0604020104020204" pitchFamily="34" charset="0"/>
              </a:rPr>
              <a:t>/</a:t>
            </a:r>
            <a:r>
              <a:rPr lang="en-US" dirty="0">
                <a:solidFill>
                  <a:schemeClr val="accent6"/>
                </a:solidFill>
                <a:latin typeface="Abadi" panose="020B0604020104020204" pitchFamily="34" charset="0"/>
              </a:rPr>
              <a:t>end position</a:t>
            </a:r>
            <a:r>
              <a:rPr lang="en-US" dirty="0">
                <a:latin typeface="Abadi" panose="020B0604020104020204" pitchFamily="34" charset="0"/>
              </a:rPr>
              <a:t>, </a:t>
            </a:r>
            <a:r>
              <a:rPr lang="en-US" dirty="0">
                <a:solidFill>
                  <a:schemeClr val="accent6"/>
                </a:solidFill>
                <a:latin typeface="Abadi" panose="020B0604020104020204" pitchFamily="34" charset="0"/>
              </a:rPr>
              <a:t>size</a:t>
            </a:r>
            <a:r>
              <a:rPr lang="en-US" dirty="0">
                <a:latin typeface="Abadi" panose="020B0604020104020204" pitchFamily="34" charset="0"/>
              </a:rPr>
              <a:t>, </a:t>
            </a:r>
            <a:r>
              <a:rPr lang="en-US" dirty="0">
                <a:solidFill>
                  <a:schemeClr val="accent6"/>
                </a:solidFill>
                <a:latin typeface="Abadi" panose="020B0604020104020204" pitchFamily="34" charset="0"/>
              </a:rPr>
              <a:t>color</a:t>
            </a:r>
            <a:r>
              <a:rPr lang="en-US" dirty="0">
                <a:latin typeface="Abadi" panose="020B0604020104020204" pitchFamily="34" charset="0"/>
              </a:rPr>
              <a:t>,</a:t>
            </a:r>
            <a:r>
              <a:rPr lang="en-US" dirty="0">
                <a:solidFill>
                  <a:schemeClr val="accent6"/>
                </a:solidFill>
                <a:latin typeface="Abadi" panose="020B0604020104020204" pitchFamily="34" charset="0"/>
              </a:rPr>
              <a:t> start time</a:t>
            </a:r>
            <a:r>
              <a:rPr lang="en-US" dirty="0">
                <a:latin typeface="Abadi" panose="020B0604020104020204" pitchFamily="34" charset="0"/>
              </a:rPr>
              <a:t> and </a:t>
            </a:r>
            <a:r>
              <a:rPr lang="en-US" dirty="0">
                <a:solidFill>
                  <a:schemeClr val="accent6"/>
                </a:solidFill>
                <a:latin typeface="Abadi" panose="020B0604020104020204" pitchFamily="34" charset="0"/>
              </a:rPr>
              <a:t>quantity</a:t>
            </a:r>
          </a:p>
        </p:txBody>
      </p:sp>
    </p:spTree>
    <p:extLst>
      <p:ext uri="{BB962C8B-B14F-4D97-AF65-F5344CB8AC3E}">
        <p14:creationId xmlns:p14="http://schemas.microsoft.com/office/powerpoint/2010/main" val="226827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1D09C-8D02-4BBC-8767-AB4BFAFA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Our solution – </a:t>
            </a:r>
            <a:r>
              <a:rPr lang="en-US" dirty="0">
                <a:solidFill>
                  <a:schemeClr val="accent6"/>
                </a:solidFill>
                <a:latin typeface="Abadi" panose="020B0604020104020204" pitchFamily="34" charset="0"/>
              </a:rPr>
              <a:t>Code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6AF51-B689-416B-8192-8C5305934CE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</a:b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AnimationShader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as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AnimationShader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pos.x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+= t / 1000.;"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Geometry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g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Geometry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"teapot.obj"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as-&gt;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getProgram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};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Buffer attributes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numInstances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20;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GLfloat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startPositions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numInstances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* 3);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GLfloat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endPositions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numInstances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* 3);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GLfloat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startTimes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numInstances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GLfloat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sizes(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numInstances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GLfloat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colors(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numInstances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* 3);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How to upload the buffer</a:t>
            </a:r>
            <a:b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g-&gt;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setUpInstanceBuffers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(buffers);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How to draw the geometry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g-&gt;draw(t,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trans.m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Camera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getMatrix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().m, &amp;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Camera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pos.x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GL_TRIANGLES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8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746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91897-065C-459A-8C3D-CCE720365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BE153-6F93-488C-B904-0EF0A6EB4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easily switch between </a:t>
            </a:r>
            <a:r>
              <a:rPr lang="en-US" dirty="0">
                <a:solidFill>
                  <a:schemeClr val="accent6"/>
                </a:solidFill>
              </a:rPr>
              <a:t>Flat</a:t>
            </a:r>
            <a:r>
              <a:rPr lang="en-US" dirty="0"/>
              <a:t>, </a:t>
            </a:r>
            <a:r>
              <a:rPr lang="en-US" dirty="0">
                <a:solidFill>
                  <a:schemeClr val="accent6"/>
                </a:solidFill>
              </a:rPr>
              <a:t>Lambert</a:t>
            </a:r>
            <a:r>
              <a:rPr lang="en-US" dirty="0"/>
              <a:t> and </a:t>
            </a:r>
            <a:r>
              <a:rPr lang="en-US" dirty="0" err="1">
                <a:solidFill>
                  <a:schemeClr val="accent6"/>
                </a:solidFill>
              </a:rPr>
              <a:t>Phong</a:t>
            </a:r>
            <a:r>
              <a:rPr lang="en-US" dirty="0"/>
              <a:t> shading</a:t>
            </a:r>
          </a:p>
          <a:p>
            <a:r>
              <a:rPr lang="en-US" dirty="0"/>
              <a:t>Choose between </a:t>
            </a:r>
            <a:r>
              <a:rPr lang="en-US" dirty="0">
                <a:solidFill>
                  <a:schemeClr val="accent6"/>
                </a:solidFill>
              </a:rPr>
              <a:t>Point</a:t>
            </a:r>
            <a:r>
              <a:rPr lang="en-US" dirty="0"/>
              <a:t>, </a:t>
            </a:r>
            <a:r>
              <a:rPr lang="en-US" dirty="0">
                <a:solidFill>
                  <a:schemeClr val="accent6"/>
                </a:solidFill>
              </a:rPr>
              <a:t>Line</a:t>
            </a:r>
            <a:r>
              <a:rPr lang="en-US" dirty="0"/>
              <a:t> and </a:t>
            </a:r>
            <a:r>
              <a:rPr lang="en-US" dirty="0">
                <a:solidFill>
                  <a:schemeClr val="accent6"/>
                </a:solidFill>
              </a:rPr>
              <a:t>Triangle</a:t>
            </a:r>
            <a:r>
              <a:rPr lang="en-US" dirty="0"/>
              <a:t> rendering</a:t>
            </a:r>
          </a:p>
          <a:p>
            <a:r>
              <a:rPr lang="en-US" dirty="0"/>
              <a:t>Customizable with </a:t>
            </a:r>
            <a:r>
              <a:rPr lang="en-US" dirty="0">
                <a:solidFill>
                  <a:schemeClr val="accent6"/>
                </a:solidFill>
              </a:rPr>
              <a:t>code insertion</a:t>
            </a:r>
          </a:p>
          <a:p>
            <a:r>
              <a:rPr lang="en-US" dirty="0"/>
              <a:t>Animation on the GPU makes it </a:t>
            </a:r>
            <a:r>
              <a:rPr lang="en-US" dirty="0">
                <a:solidFill>
                  <a:schemeClr val="accent6"/>
                </a:solidFill>
              </a:rPr>
              <a:t>fast and scalable</a:t>
            </a:r>
          </a:p>
          <a:p>
            <a:r>
              <a:rPr lang="en-US" dirty="0"/>
              <a:t>Simple, </a:t>
            </a:r>
            <a:r>
              <a:rPr lang="en-US" dirty="0">
                <a:solidFill>
                  <a:schemeClr val="accent6"/>
                </a:solidFill>
              </a:rPr>
              <a:t>declarative API</a:t>
            </a:r>
          </a:p>
        </p:txBody>
      </p:sp>
    </p:spTree>
    <p:extLst>
      <p:ext uri="{BB962C8B-B14F-4D97-AF65-F5344CB8AC3E}">
        <p14:creationId xmlns:p14="http://schemas.microsoft.com/office/powerpoint/2010/main" val="2829668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3C46A-AAE7-4F6D-B2C8-518DB6E5F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C6800-B91B-4C58-9392-AA01E7AE0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 control over animations</a:t>
            </a:r>
          </a:p>
          <a:p>
            <a:r>
              <a:rPr lang="en-US" dirty="0"/>
              <a:t>Harder to update values from client side</a:t>
            </a:r>
          </a:p>
          <a:p>
            <a:r>
              <a:rPr lang="en-US" dirty="0"/>
              <a:t>Not a fully equipped API</a:t>
            </a:r>
          </a:p>
        </p:txBody>
      </p:sp>
    </p:spTree>
    <p:extLst>
      <p:ext uri="{BB962C8B-B14F-4D97-AF65-F5344CB8AC3E}">
        <p14:creationId xmlns:p14="http://schemas.microsoft.com/office/powerpoint/2010/main" val="402130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6386D-9310-430F-83B8-4EACABF4C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Abadi" panose="020B0604020104020204" pitchFamily="34" charset="0"/>
              </a:rPr>
              <a:t>Time for a demo</a:t>
            </a:r>
          </a:p>
        </p:txBody>
      </p:sp>
    </p:spTree>
    <p:extLst>
      <p:ext uri="{BB962C8B-B14F-4D97-AF65-F5344CB8AC3E}">
        <p14:creationId xmlns:p14="http://schemas.microsoft.com/office/powerpoint/2010/main" val="945523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342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Abadi</vt:lpstr>
      <vt:lpstr>Arial</vt:lpstr>
      <vt:lpstr>Calibri</vt:lpstr>
      <vt:lpstr>Calibri Light</vt:lpstr>
      <vt:lpstr>Consolas</vt:lpstr>
      <vt:lpstr>Office Theme</vt:lpstr>
      <vt:lpstr>Accelerated movement</vt:lpstr>
      <vt:lpstr>Layout</vt:lpstr>
      <vt:lpstr>Problem</vt:lpstr>
      <vt:lpstr>Our solution</vt:lpstr>
      <vt:lpstr>Our solution – Structure</vt:lpstr>
      <vt:lpstr>Our solution – Code example</vt:lpstr>
      <vt:lpstr>Features</vt:lpstr>
      <vt:lpstr>Limitations</vt:lpstr>
      <vt:lpstr>Time for a demo</vt:lpstr>
      <vt:lpstr>Accelerated movement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Accelerated movement</dc:title>
  <dc:creator>Johan Fallström</dc:creator>
  <cp:lastModifiedBy>Johan Fallström</cp:lastModifiedBy>
  <cp:revision>21</cp:revision>
  <dcterms:created xsi:type="dcterms:W3CDTF">2020-05-12T21:33:41Z</dcterms:created>
  <dcterms:modified xsi:type="dcterms:W3CDTF">2020-05-12T23:26:45Z</dcterms:modified>
</cp:coreProperties>
</file>