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1" r:id="rId4"/>
    <p:sldId id="257" r:id="rId5"/>
    <p:sldId id="271" r:id="rId6"/>
    <p:sldId id="262" r:id="rId7"/>
    <p:sldId id="263" r:id="rId8"/>
    <p:sldId id="265" r:id="rId9"/>
    <p:sldId id="266" r:id="rId10"/>
    <p:sldId id="268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F2B"/>
    <a:srgbClr val="7F7F7F"/>
    <a:srgbClr val="6BC4A8"/>
    <a:srgbClr val="FC8D62"/>
    <a:srgbClr val="E8D0D0"/>
    <a:srgbClr val="BFBFBF"/>
    <a:srgbClr val="CDD30F"/>
    <a:srgbClr val="ECBC00"/>
    <a:srgbClr val="AEA700"/>
    <a:srgbClr val="008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75" autoAdjust="0"/>
  </p:normalViewPr>
  <p:slideViewPr>
    <p:cSldViewPr>
      <p:cViewPr>
        <p:scale>
          <a:sx n="100" d="100"/>
          <a:sy n="100" d="100"/>
        </p:scale>
        <p:origin x="2118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04.04.2023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04.04.2023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04.04.2023</a:t>
            </a:fld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DA2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357430"/>
            <a:ext cx="5786438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600" baseline="0">
                <a:latin typeface="Frutiger Next LT W1G" pitchFamily="34" charset="0"/>
              </a:defRPr>
            </a:lvl1pPr>
          </a:lstStyle>
          <a:p>
            <a:pPr lvl="0"/>
            <a:r>
              <a:rPr lang="de-DE" dirty="0" err="1"/>
              <a:t>ClassicalArtMemes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622972"/>
            <a:ext cx="6072187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Frutiger Next LT W1G" pitchFamily="34" charset="0"/>
              </a:rPr>
              <a:t>Herr Thomas Schmidt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latin typeface="Frutiger Next LT W1G" pitchFamily="34" charset="0"/>
              </a:rPr>
              <a:t>FAKULTÄT FÜR INFORMATIK UND DATA SCIENCE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Frutiger Next LT W1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Frutiger Next LT W1G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DA2F2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Frutiger Next LT W1G" pitchFamily="34" charset="0"/>
              </a:rPr>
              <a:t>Herr Thomas Schmidt</a:t>
            </a:r>
            <a:endParaRPr lang="de-DE" b="0" dirty="0">
              <a:latin typeface="Frutiger Next LT W1G" pitchFamily="34" charset="0"/>
            </a:endParaRP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Frutiger Next LT W1G" pitchFamily="34" charset="0"/>
              </a:rPr>
              <a:t>FAKULTÄT FÜR INFORMATIK UND DATA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jpg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059832" y="2924944"/>
            <a:ext cx="5786438" cy="1215586"/>
          </a:xfrm>
        </p:spPr>
        <p:txBody>
          <a:bodyPr/>
          <a:lstStyle/>
          <a:p>
            <a:r>
              <a:rPr lang="en-US" sz="2000" dirty="0"/>
              <a:t>Classical Art Memes</a:t>
            </a:r>
            <a:endParaRPr lang="de-DE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D1D588-3F64-1B45-06B1-C68BD98F11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6139" y="2476480"/>
            <a:ext cx="2880320" cy="2880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E36CC-0961-9742-E9F6-9051CCB5E1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6443" y="2476480"/>
            <a:ext cx="2880320" cy="288032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6BF63EBD-E0E5-AD52-C30A-CE6BEDF91988}"/>
              </a:ext>
            </a:extLst>
          </p:cNvPr>
          <p:cNvSpPr txBox="1">
            <a:spLocks/>
          </p:cNvSpPr>
          <p:nvPr/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Frutiger Next LT W1G" pitchFamily="34" charset="0"/>
                <a:ea typeface="+mj-ea"/>
                <a:cs typeface="+mj-cs"/>
              </a:defRPr>
            </a:lvl1pPr>
          </a:lstStyle>
          <a:p>
            <a:r>
              <a:rPr lang="de-DE" dirty="0" err="1"/>
              <a:t>Wordcloud</a:t>
            </a: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EA445A-0984-2E93-6749-64D28B7CF799}"/>
              </a:ext>
            </a:extLst>
          </p:cNvPr>
          <p:cNvSpPr txBox="1"/>
          <p:nvPr/>
        </p:nvSpPr>
        <p:spPr>
          <a:xfrm>
            <a:off x="1164375" y="2075048"/>
            <a:ext cx="86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48CED-798A-98E1-E3E4-B18340F70CAB}"/>
              </a:ext>
            </a:extLst>
          </p:cNvPr>
          <p:cNvSpPr txBox="1"/>
          <p:nvPr/>
        </p:nvSpPr>
        <p:spPr>
          <a:xfrm>
            <a:off x="5056210" y="2040314"/>
            <a:ext cx="86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29821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D1D588-3F64-1B45-06B1-C68BD98F1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2000" y="2198112"/>
            <a:ext cx="4239527" cy="32861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2B002D-0B8E-6C2B-6991-8246A076A54F}"/>
              </a:ext>
            </a:extLst>
          </p:cNvPr>
          <p:cNvSpPr txBox="1"/>
          <p:nvPr/>
        </p:nvSpPr>
        <p:spPr>
          <a:xfrm>
            <a:off x="1332000" y="5811867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Vader: -1 negativ; 1 positiv</a:t>
            </a:r>
          </a:p>
          <a:p>
            <a:r>
              <a:rPr lang="de-DE" dirty="0">
                <a:sym typeface="Wingdings" panose="05000000000000000000" pitchFamily="2" charset="2"/>
              </a:rPr>
              <a:t> Neutrale Sentiment Analyse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Leichte Unterschiede erklärbar durch Moderation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6BF63EBD-E0E5-AD52-C30A-CE6BEDF91988}"/>
              </a:ext>
            </a:extLst>
          </p:cNvPr>
          <p:cNvSpPr txBox="1">
            <a:spLocks/>
          </p:cNvSpPr>
          <p:nvPr/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Frutiger Next LT W1G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Sentiment Analyse</a:t>
            </a:r>
          </a:p>
        </p:txBody>
      </p:sp>
    </p:spTree>
    <p:extLst>
      <p:ext uri="{BB962C8B-B14F-4D97-AF65-F5344CB8AC3E}">
        <p14:creationId xmlns:p14="http://schemas.microsoft.com/office/powerpoint/2010/main" val="1677453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D1D588-3F64-1B45-06B1-C68BD98F1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8537" y="5517232"/>
            <a:ext cx="3589207" cy="9346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E36CC-0961-9742-E9F6-9051CCB5E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6969" y="5517233"/>
            <a:ext cx="3589207" cy="934688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6BF63EBD-E0E5-AD52-C30A-CE6BEDF91988}"/>
              </a:ext>
            </a:extLst>
          </p:cNvPr>
          <p:cNvSpPr txBox="1">
            <a:spLocks/>
          </p:cNvSpPr>
          <p:nvPr/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Frutiger Next LT W1G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Computervision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C9D456-D9BE-0BAE-5AF9-6953F08CE88B}"/>
              </a:ext>
            </a:extLst>
          </p:cNvPr>
          <p:cNvSpPr txBox="1"/>
          <p:nvPr/>
        </p:nvSpPr>
        <p:spPr>
          <a:xfrm>
            <a:off x="1328537" y="5113166"/>
            <a:ext cx="86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2E549-BD80-9B1D-770F-6A1DE607C662}"/>
              </a:ext>
            </a:extLst>
          </p:cNvPr>
          <p:cNvSpPr txBox="1"/>
          <p:nvPr/>
        </p:nvSpPr>
        <p:spPr>
          <a:xfrm>
            <a:off x="5220372" y="5078432"/>
            <a:ext cx="86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627F1-39BD-0CC1-7871-8AD1ACF8D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08" y="2128380"/>
            <a:ext cx="3719851" cy="296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4A7A2C-DEAB-BF17-22DB-25FF0F59A1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98111"/>
            <a:ext cx="1799839" cy="2021119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4F3BFFFA-80A5-9349-9FA1-E27636F766DF}"/>
              </a:ext>
            </a:extLst>
          </p:cNvPr>
          <p:cNvSpPr txBox="1">
            <a:spLocks/>
          </p:cNvSpPr>
          <p:nvPr/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Frutiger Next LT W1G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Beispiele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DB3B25-1599-688F-5E1F-53E73882EA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198110"/>
            <a:ext cx="1802484" cy="2021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733DD5-D9C3-2102-415B-9EC54FB4C4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581128"/>
            <a:ext cx="1799839" cy="20211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B99B7B-B178-9F20-2841-63C786E98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693" y="4581128"/>
            <a:ext cx="1799839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9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B6AB7-13C5-2642-BA4C-2C79A490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der Arbeit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B2214E-4D92-8E46-A351-718C914A20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de-DE" sz="2800" dirty="0"/>
              <a:t>Erstellen eines Corpus</a:t>
            </a:r>
          </a:p>
          <a:p>
            <a:pPr>
              <a:buAutoNum type="arabicPeriod"/>
            </a:pPr>
            <a:r>
              <a:rPr lang="de-DE" sz="2800" dirty="0"/>
              <a:t>Analyse der Textinhalte</a:t>
            </a:r>
          </a:p>
          <a:p>
            <a:pPr>
              <a:buFont typeface="Arial" pitchFamily="34" charset="0"/>
              <a:buAutoNum type="arabicPeriod"/>
            </a:pPr>
            <a:r>
              <a:rPr lang="de-DE" sz="2800" dirty="0"/>
              <a:t>Ähnlichkeitsanalyse mit Kunstkorpora</a:t>
            </a:r>
          </a:p>
          <a:p>
            <a:pPr>
              <a:buAutoNum type="arabicPeriod"/>
            </a:pPr>
            <a:endParaRPr lang="de-DE" sz="2800" dirty="0"/>
          </a:p>
          <a:p>
            <a:pPr indent="0"/>
            <a:endParaRPr lang="de-DE" sz="2800" dirty="0"/>
          </a:p>
        </p:txBody>
      </p:sp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75A95987-CC94-523A-5D65-D7F16C110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85634">
            <a:off x="5183260" y="2325839"/>
            <a:ext cx="510482" cy="510482"/>
          </a:xfrm>
          <a:prstGeom prst="rect">
            <a:avLst/>
          </a:prstGeom>
        </p:spPr>
      </p:pic>
      <p:pic>
        <p:nvPicPr>
          <p:cNvPr id="8" name="Graphic 7" descr="Badge Tick1 with solid fill">
            <a:extLst>
              <a:ext uri="{FF2B5EF4-FFF2-40B4-BE49-F238E27FC236}">
                <a16:creationId xmlns:a16="http://schemas.microsoft.com/office/drawing/2014/main" id="{B0AD0B6A-7378-12E2-28C5-5B8F983A1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85634">
            <a:off x="5183260" y="2825127"/>
            <a:ext cx="510482" cy="510482"/>
          </a:xfrm>
          <a:prstGeom prst="rect">
            <a:avLst/>
          </a:prstGeom>
        </p:spPr>
      </p:pic>
      <p:pic>
        <p:nvPicPr>
          <p:cNvPr id="10" name="Graphic 9" descr="Badge Cross with solid fill">
            <a:extLst>
              <a:ext uri="{FF2B5EF4-FFF2-40B4-BE49-F238E27FC236}">
                <a16:creationId xmlns:a16="http://schemas.microsoft.com/office/drawing/2014/main" id="{CEF96B28-2159-BCCD-48A8-BDCC1C509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1486" y="3138563"/>
            <a:ext cx="580874" cy="58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57B45-48A3-8CD2-9610-ED4E3F49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</a:t>
            </a:r>
            <a:r>
              <a:rPr lang="de-DE" dirty="0" err="1"/>
              <a:t>Memesammlung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D5A18-2F93-34CE-321C-1E922E5222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b="1" dirty="0">
                <a:latin typeface="IBMPlexSans"/>
              </a:rPr>
              <a:t>r/</a:t>
            </a:r>
            <a:r>
              <a:rPr lang="de-DE" sz="2400" b="1" dirty="0" err="1">
                <a:latin typeface="IBMPlexSans"/>
              </a:rPr>
              <a:t>trippinthroughtime</a:t>
            </a:r>
            <a:endParaRPr lang="de-DE" sz="2400" b="1" dirty="0">
              <a:latin typeface="IBMPlex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latin typeface="IBMPlexSans"/>
              </a:rPr>
              <a:t>4.6m Mitglieder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latin typeface="IBMPlexSans"/>
              </a:rPr>
              <a:t>Hot: 10k Likes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latin typeface="IBMPlexSans"/>
              </a:rPr>
              <a:t>23376 </a:t>
            </a:r>
            <a:r>
              <a:rPr lang="de-DE" sz="2400" dirty="0" err="1">
                <a:latin typeface="IBMPlexSans"/>
              </a:rPr>
              <a:t>Memes</a:t>
            </a:r>
            <a:endParaRPr lang="de-DE" sz="2400" dirty="0">
              <a:latin typeface="IBMPlex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latin typeface="IBMPlexSans"/>
              </a:rPr>
              <a:t>2015-2022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latin typeface="IBMPlexSans"/>
              </a:rPr>
              <a:t>Score, Autor, URL etc.</a:t>
            </a:r>
          </a:p>
          <a:p>
            <a:pPr marL="457200" lvl="1" indent="0"/>
            <a:r>
              <a:rPr lang="de-DE" sz="2400" dirty="0">
                <a:latin typeface="IBMPlexSans"/>
                <a:sym typeface="Wingdings" panose="05000000000000000000" pitchFamily="2" charset="2"/>
              </a:rPr>
              <a:t> OCR</a:t>
            </a:r>
            <a:endParaRPr lang="de-DE" sz="2400" dirty="0">
              <a:latin typeface="IBMPlexSans"/>
            </a:endParaRPr>
          </a:p>
        </p:txBody>
      </p:sp>
    </p:spTree>
    <p:extLst>
      <p:ext uri="{BB962C8B-B14F-4D97-AF65-F5344CB8AC3E}">
        <p14:creationId xmlns:p14="http://schemas.microsoft.com/office/powerpoint/2010/main" val="74495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C556F-8440-FA2F-2F3B-CCEACAE3A6C2}"/>
              </a:ext>
            </a:extLst>
          </p:cNvPr>
          <p:cNvSpPr txBox="1">
            <a:spLocks/>
          </p:cNvSpPr>
          <p:nvPr/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Frutiger Next LT W1G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Allgemeine Statistiken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D1D588-3F64-1B45-06B1-C68BD98F1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98112"/>
            <a:ext cx="3567568" cy="26756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E36CC-0961-9742-E9F6-9051CCB5E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9896" y="2198112"/>
            <a:ext cx="3567568" cy="26756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2B002D-0B8E-6C2B-6991-8246A076A54F}"/>
              </a:ext>
            </a:extLst>
          </p:cNvPr>
          <p:cNvSpPr txBox="1"/>
          <p:nvPr/>
        </p:nvSpPr>
        <p:spPr>
          <a:xfrm>
            <a:off x="899592" y="508518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Meiste Aktivität während Corona Hochphase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Zurzeit sinkender Trend</a:t>
            </a:r>
          </a:p>
        </p:txBody>
      </p:sp>
    </p:spTree>
    <p:extLst>
      <p:ext uri="{BB962C8B-B14F-4D97-AF65-F5344CB8AC3E}">
        <p14:creationId xmlns:p14="http://schemas.microsoft.com/office/powerpoint/2010/main" val="189589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C556F-8440-FA2F-2F3B-CCEACAE3A6C2}"/>
              </a:ext>
            </a:extLst>
          </p:cNvPr>
          <p:cNvSpPr txBox="1">
            <a:spLocks/>
          </p:cNvSpPr>
          <p:nvPr/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Frutiger Next LT W1G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Allgemeine Statistiken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D1D588-3F64-1B45-06B1-C68BD98F1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8000" y="2198112"/>
            <a:ext cx="3410752" cy="26756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2B002D-0B8E-6C2B-6991-8246A076A54F}"/>
              </a:ext>
            </a:extLst>
          </p:cNvPr>
          <p:cNvSpPr txBox="1"/>
          <p:nvPr/>
        </p:nvSpPr>
        <p:spPr>
          <a:xfrm>
            <a:off x="899592" y="508518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Meiste Aktivität während Corona Hochphase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Zurzeit sinkender Trend</a:t>
            </a:r>
          </a:p>
        </p:txBody>
      </p:sp>
    </p:spTree>
    <p:extLst>
      <p:ext uri="{BB962C8B-B14F-4D97-AF65-F5344CB8AC3E}">
        <p14:creationId xmlns:p14="http://schemas.microsoft.com/office/powerpoint/2010/main" val="369113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23CE474-B1F3-FA32-E52A-9CC4CCF7EB53}"/>
              </a:ext>
            </a:extLst>
          </p:cNvPr>
          <p:cNvSpPr txBox="1">
            <a:spLocks/>
          </p:cNvSpPr>
          <p:nvPr/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Frutiger Next LT W1G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Part-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speech</a:t>
            </a:r>
            <a:r>
              <a:rPr lang="de-DE" dirty="0"/>
              <a:t>-Tagging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B071A-497D-0187-FB9E-E8033454F2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3654152" cy="18270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976C5D-66AE-382E-D6D9-AD58352FAB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7984" y="2060848"/>
            <a:ext cx="3654152" cy="1827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16EB98-B83A-9678-8BA1-CF07B4253D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4443262"/>
            <a:ext cx="3654152" cy="18270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B922B9-ABB0-AE7F-568E-649BCA29AC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7984" y="4443262"/>
            <a:ext cx="3654152" cy="182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3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23CE474-B1F3-FA32-E52A-9CC4CCF7EB53}"/>
              </a:ext>
            </a:extLst>
          </p:cNvPr>
          <p:cNvSpPr txBox="1">
            <a:spLocks/>
          </p:cNvSpPr>
          <p:nvPr/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Frutiger Next LT W1G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Part-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speech</a:t>
            </a:r>
            <a:r>
              <a:rPr lang="de-DE" dirty="0"/>
              <a:t>-Tagging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B071A-497D-0187-FB9E-E8033454F2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2060848"/>
            <a:ext cx="3654152" cy="18270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976C5D-66AE-382E-D6D9-AD58352FAB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7984" y="2060848"/>
            <a:ext cx="3654152" cy="1827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16EB98-B83A-9678-8BA1-CF07B4253D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4443262"/>
            <a:ext cx="3654152" cy="18270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B922B9-ABB0-AE7F-568E-649BCA29AC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7984" y="4443262"/>
            <a:ext cx="3654152" cy="182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2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D1D588-3F64-1B45-06B1-C68BD98F11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2208397"/>
            <a:ext cx="3485184" cy="1742592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6BF63EBD-E0E5-AD52-C30A-CE6BEDF91988}"/>
              </a:ext>
            </a:extLst>
          </p:cNvPr>
          <p:cNvSpPr txBox="1">
            <a:spLocks/>
          </p:cNvSpPr>
          <p:nvPr/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Frutiger Next LT W1G" pitchFamily="34" charset="0"/>
                <a:ea typeface="+mj-ea"/>
                <a:cs typeface="+mj-cs"/>
              </a:defRPr>
            </a:lvl1pPr>
          </a:lstStyle>
          <a:p>
            <a:r>
              <a:rPr lang="de-DE" dirty="0" err="1"/>
              <a:t>Named</a:t>
            </a:r>
            <a:r>
              <a:rPr lang="de-DE" dirty="0"/>
              <a:t> Entity Recognition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E056AB-74B2-2C29-B74C-714342F6D4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0888" y="2198112"/>
            <a:ext cx="3356482" cy="1734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C71C18-69FB-A266-BF84-DF45ADDDAA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85" y="2254290"/>
            <a:ext cx="1820746" cy="18652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BB8626-404A-6704-C114-8DB6456E07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55" y="4464701"/>
            <a:ext cx="2045024" cy="2095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7ED02-C8A6-E094-EFB5-B6AFB868E6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37" y="2254290"/>
            <a:ext cx="2253400" cy="1865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EACB7A-90B7-1950-C505-41517087CF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79" y="4380828"/>
            <a:ext cx="2178886" cy="21788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5A69EA-1B97-8578-6825-B29A997F6B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412" y="2254290"/>
            <a:ext cx="2494803" cy="186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D1D588-3F64-1B45-06B1-C68BD98F11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031" y="2348880"/>
            <a:ext cx="4167194" cy="20835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E36CC-0961-9742-E9F6-9051CCB5E1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3335" y="2348880"/>
            <a:ext cx="4167194" cy="20835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2B002D-0B8E-6C2B-6991-8246A076A54F}"/>
              </a:ext>
            </a:extLst>
          </p:cNvPr>
          <p:cNvSpPr txBox="1"/>
          <p:nvPr/>
        </p:nvSpPr>
        <p:spPr>
          <a:xfrm>
            <a:off x="899592" y="5085184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Am Anfang noch wenig Moderation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6BF63EBD-E0E5-AD52-C30A-CE6BEDF91988}"/>
              </a:ext>
            </a:extLst>
          </p:cNvPr>
          <p:cNvSpPr txBox="1">
            <a:spLocks/>
          </p:cNvSpPr>
          <p:nvPr/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Frutiger Next LT W1G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Wort Häufigkeiten</a:t>
            </a:r>
          </a:p>
        </p:txBody>
      </p:sp>
    </p:spTree>
    <p:extLst>
      <p:ext uri="{BB962C8B-B14F-4D97-AF65-F5344CB8AC3E}">
        <p14:creationId xmlns:p14="http://schemas.microsoft.com/office/powerpoint/2010/main" val="26400107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Frutiger Next LT W1G</vt:lpstr>
      <vt:lpstr>IBMPlexSans</vt:lpstr>
      <vt:lpstr>Verdana</vt:lpstr>
      <vt:lpstr>Wingdings</vt:lpstr>
      <vt:lpstr>Larissa-Design</vt:lpstr>
      <vt:lpstr>PowerPoint Presentation</vt:lpstr>
      <vt:lpstr>Ziel der Arbeit </vt:lpstr>
      <vt:lpstr>Unsere Memesammlung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Daniel Alexander Vikete</dc:creator>
  <cp:lastModifiedBy>Daniel Alexander Vikete</cp:lastModifiedBy>
  <cp:revision>77</cp:revision>
  <dcterms:modified xsi:type="dcterms:W3CDTF">2023-04-04T16:44:00Z</dcterms:modified>
</cp:coreProperties>
</file>