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2" r:id="rId16"/>
    <p:sldId id="273" r:id="rId17"/>
    <p:sldId id="275" r:id="rId18"/>
    <p:sldId id="263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Товар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65000"/>
                      <a:lumMod val="110000"/>
                    </a:schemeClr>
                  </a:gs>
                  <a:gs pos="88000">
                    <a:schemeClr val="accent1">
                      <a:tint val="90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0B-4D25-B091-853082EB173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65000"/>
                      <a:lumMod val="110000"/>
                    </a:schemeClr>
                  </a:gs>
                  <a:gs pos="88000">
                    <a:schemeClr val="accent2">
                      <a:tint val="90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0B-4D25-B091-853082EB173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65000"/>
                      <a:lumMod val="110000"/>
                    </a:schemeClr>
                  </a:gs>
                  <a:gs pos="88000">
                    <a:schemeClr val="accent3">
                      <a:tint val="90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D00B-4D25-B091-853082EB173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65000"/>
                      <a:lumMod val="110000"/>
                    </a:schemeClr>
                  </a:gs>
                  <a:gs pos="88000">
                    <a:schemeClr val="accent4">
                      <a:tint val="90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D00B-4D25-B091-853082EB173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Кроссовки</c:v>
                </c:pt>
                <c:pt idx="1">
                  <c:v>Кеды</c:v>
                </c:pt>
                <c:pt idx="2">
                  <c:v>Бейсболки</c:v>
                </c:pt>
                <c:pt idx="3">
                  <c:v>Брюки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11426</c:v>
                </c:pt>
                <c:pt idx="1">
                  <c:v>512</c:v>
                </c:pt>
                <c:pt idx="2">
                  <c:v>378</c:v>
                </c:pt>
                <c:pt idx="3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00B-4D25-B091-853082EB173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Null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lumMod val="110000"/>
                  </a:schemeClr>
                </a:gs>
                <a:gs pos="88000">
                  <a:schemeClr val="accent1">
                    <a:tint val="9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Gender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15748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20-4541-BCE1-EC555335728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Not-Null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65000"/>
                    <a:lumMod val="110000"/>
                  </a:schemeClr>
                </a:gs>
                <a:gs pos="88000">
                  <a:schemeClr val="accent3">
                    <a:tint val="9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Gender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89241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20-4541-BCE1-EC555335728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20552208"/>
        <c:axId val="1720553168"/>
      </c:barChart>
      <c:catAx>
        <c:axId val="172055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720553168"/>
        <c:crosses val="autoZero"/>
        <c:auto val="1"/>
        <c:lblAlgn val="ctr"/>
        <c:lblOffset val="100"/>
        <c:noMultiLvlLbl val="0"/>
      </c:catAx>
      <c:valAx>
        <c:axId val="172055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720552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Not-Null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colour</c:v>
                </c:pt>
                <c:pt idx="1">
                  <c:v>product_sex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666736</c:v>
                </c:pt>
                <c:pt idx="1">
                  <c:v>471548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80-4791-85FD-E4100ADA068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Null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colour</c:v>
                </c:pt>
                <c:pt idx="1">
                  <c:v>product_sex</c:v>
                </c:pt>
              </c:strCache>
            </c:strRef>
          </c:cat>
          <c:val>
            <c:numRef>
              <c:f>Лист1!$C$2:$C$3</c:f>
              <c:numCache>
                <c:formatCode>General</c:formatCode>
                <c:ptCount val="2"/>
                <c:pt idx="0">
                  <c:v>119524</c:v>
                </c:pt>
                <c:pt idx="1">
                  <c:v>314712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80-4791-85FD-E4100ADA068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4032944"/>
        <c:axId val="64033904"/>
      </c:barChart>
      <c:catAx>
        <c:axId val="64032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64033904"/>
        <c:crosses val="autoZero"/>
        <c:auto val="1"/>
        <c:lblAlgn val="ctr"/>
        <c:lblOffset val="100"/>
        <c:noMultiLvlLbl val="0"/>
      </c:catAx>
      <c:valAx>
        <c:axId val="640339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403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9AE15A-6B58-405E-AF4D-AF2A66E714AE}" type="doc">
      <dgm:prSet loTypeId="urn:microsoft.com/office/officeart/2005/8/layout/hProcess9" loCatId="process" qsTypeId="urn:microsoft.com/office/officeart/2005/8/quickstyle/3d4" qsCatId="3D" csTypeId="urn:microsoft.com/office/officeart/2005/8/colors/accent1_2" csCatId="accent1" phldr="1"/>
      <dgm:spPr/>
    </dgm:pt>
    <dgm:pt modelId="{021DD547-EDC3-40A4-835E-658543145DD1}">
      <dgm:prSet phldrT="[Текст]"/>
      <dgm:spPr/>
      <dgm:t>
        <a:bodyPr/>
        <a:lstStyle/>
        <a:p>
          <a:r>
            <a:rPr lang="ru-RU" dirty="0"/>
            <a:t>Правильность данных</a:t>
          </a:r>
          <a:endParaRPr lang="LID4096" dirty="0"/>
        </a:p>
      </dgm:t>
    </dgm:pt>
    <dgm:pt modelId="{1EDAC4AE-505B-4F47-A01C-1F78B7ACE16A}" type="parTrans" cxnId="{86DC6465-DAD3-430F-B593-A666FC753D19}">
      <dgm:prSet/>
      <dgm:spPr/>
      <dgm:t>
        <a:bodyPr/>
        <a:lstStyle/>
        <a:p>
          <a:endParaRPr lang="LID4096"/>
        </a:p>
      </dgm:t>
    </dgm:pt>
    <dgm:pt modelId="{29F73746-829B-4081-8024-95D47EB36D50}" type="sibTrans" cxnId="{86DC6465-DAD3-430F-B593-A666FC753D19}">
      <dgm:prSet/>
      <dgm:spPr/>
      <dgm:t>
        <a:bodyPr/>
        <a:lstStyle/>
        <a:p>
          <a:endParaRPr lang="LID4096"/>
        </a:p>
      </dgm:t>
    </dgm:pt>
    <dgm:pt modelId="{09ED29CF-9BB6-4791-AF8D-8F9C0E63F61A}">
      <dgm:prSet phldrT="[Текст]"/>
      <dgm:spPr/>
      <dgm:t>
        <a:bodyPr/>
        <a:lstStyle/>
        <a:p>
          <a:r>
            <a:rPr lang="ru-RU" dirty="0"/>
            <a:t>Полнота данных</a:t>
          </a:r>
          <a:endParaRPr lang="LID4096" dirty="0"/>
        </a:p>
      </dgm:t>
    </dgm:pt>
    <dgm:pt modelId="{22B71DF5-4C86-4B9D-BC20-D343560CA6D5}" type="parTrans" cxnId="{1668679F-1127-438B-B997-2F5FE2E73246}">
      <dgm:prSet/>
      <dgm:spPr/>
      <dgm:t>
        <a:bodyPr/>
        <a:lstStyle/>
        <a:p>
          <a:endParaRPr lang="LID4096"/>
        </a:p>
      </dgm:t>
    </dgm:pt>
    <dgm:pt modelId="{D2CD534E-924C-4337-93AA-5FA1A9DFAA42}" type="sibTrans" cxnId="{1668679F-1127-438B-B997-2F5FE2E73246}">
      <dgm:prSet/>
      <dgm:spPr/>
      <dgm:t>
        <a:bodyPr/>
        <a:lstStyle/>
        <a:p>
          <a:endParaRPr lang="LID4096"/>
        </a:p>
      </dgm:t>
    </dgm:pt>
    <dgm:pt modelId="{036F30CD-D206-4DDB-9E3B-603AB34E31FB}">
      <dgm:prSet phldrT="[Текст]"/>
      <dgm:spPr/>
      <dgm:t>
        <a:bodyPr/>
        <a:lstStyle/>
        <a:p>
          <a:r>
            <a:rPr lang="ru-RU" dirty="0"/>
            <a:t>Валидность данных</a:t>
          </a:r>
          <a:endParaRPr lang="LID4096" dirty="0"/>
        </a:p>
      </dgm:t>
    </dgm:pt>
    <dgm:pt modelId="{2DC7D391-32C1-4D94-8B64-F2FB615EC08E}" type="parTrans" cxnId="{8DB4392C-37DB-4374-BB0C-DD685D60A5E1}">
      <dgm:prSet/>
      <dgm:spPr/>
      <dgm:t>
        <a:bodyPr/>
        <a:lstStyle/>
        <a:p>
          <a:endParaRPr lang="LID4096"/>
        </a:p>
      </dgm:t>
    </dgm:pt>
    <dgm:pt modelId="{B7C889AA-6172-41B0-BF9F-7B884C459CB8}" type="sibTrans" cxnId="{8DB4392C-37DB-4374-BB0C-DD685D60A5E1}">
      <dgm:prSet/>
      <dgm:spPr/>
      <dgm:t>
        <a:bodyPr/>
        <a:lstStyle/>
        <a:p>
          <a:endParaRPr lang="LID4096"/>
        </a:p>
      </dgm:t>
    </dgm:pt>
    <dgm:pt modelId="{6D4A0050-59E2-442B-8D4E-8044238324B6}" type="pres">
      <dgm:prSet presAssocID="{269AE15A-6B58-405E-AF4D-AF2A66E714AE}" presName="CompostProcess" presStyleCnt="0">
        <dgm:presLayoutVars>
          <dgm:dir/>
          <dgm:resizeHandles val="exact"/>
        </dgm:presLayoutVars>
      </dgm:prSet>
      <dgm:spPr/>
    </dgm:pt>
    <dgm:pt modelId="{E6892614-DF3B-40DC-8D5D-F1FDC23D471B}" type="pres">
      <dgm:prSet presAssocID="{269AE15A-6B58-405E-AF4D-AF2A66E714AE}" presName="arrow" presStyleLbl="bgShp" presStyleIdx="0" presStyleCnt="1"/>
      <dgm:spPr/>
    </dgm:pt>
    <dgm:pt modelId="{06FF78BB-25E1-4443-96C5-EC1FC9E19264}" type="pres">
      <dgm:prSet presAssocID="{269AE15A-6B58-405E-AF4D-AF2A66E714AE}" presName="linearProcess" presStyleCnt="0"/>
      <dgm:spPr/>
    </dgm:pt>
    <dgm:pt modelId="{0511ED56-DCB8-4491-986A-CE2C2364A470}" type="pres">
      <dgm:prSet presAssocID="{021DD547-EDC3-40A4-835E-658543145DD1}" presName="textNode" presStyleLbl="node1" presStyleIdx="0" presStyleCnt="3">
        <dgm:presLayoutVars>
          <dgm:bulletEnabled val="1"/>
        </dgm:presLayoutVars>
      </dgm:prSet>
      <dgm:spPr/>
    </dgm:pt>
    <dgm:pt modelId="{B9037A61-AC16-468F-857B-32C009D4A763}" type="pres">
      <dgm:prSet presAssocID="{29F73746-829B-4081-8024-95D47EB36D50}" presName="sibTrans" presStyleCnt="0"/>
      <dgm:spPr/>
    </dgm:pt>
    <dgm:pt modelId="{B2F0EBE0-FECD-4BD1-83C8-2A5FCF6B3A48}" type="pres">
      <dgm:prSet presAssocID="{09ED29CF-9BB6-4791-AF8D-8F9C0E63F61A}" presName="textNode" presStyleLbl="node1" presStyleIdx="1" presStyleCnt="3">
        <dgm:presLayoutVars>
          <dgm:bulletEnabled val="1"/>
        </dgm:presLayoutVars>
      </dgm:prSet>
      <dgm:spPr/>
    </dgm:pt>
    <dgm:pt modelId="{EF022813-AB86-4B58-A4EC-D3D9FFD1D5E4}" type="pres">
      <dgm:prSet presAssocID="{D2CD534E-924C-4337-93AA-5FA1A9DFAA42}" presName="sibTrans" presStyleCnt="0"/>
      <dgm:spPr/>
    </dgm:pt>
    <dgm:pt modelId="{4A2D79B0-D3D2-42DD-BF24-C7A7073D2E5C}" type="pres">
      <dgm:prSet presAssocID="{036F30CD-D206-4DDB-9E3B-603AB34E31FB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19C331B-16BC-470B-9EED-C7A6D529EC30}" type="presOf" srcId="{09ED29CF-9BB6-4791-AF8D-8F9C0E63F61A}" destId="{B2F0EBE0-FECD-4BD1-83C8-2A5FCF6B3A48}" srcOrd="0" destOrd="0" presId="urn:microsoft.com/office/officeart/2005/8/layout/hProcess9"/>
    <dgm:cxn modelId="{8DB4392C-37DB-4374-BB0C-DD685D60A5E1}" srcId="{269AE15A-6B58-405E-AF4D-AF2A66E714AE}" destId="{036F30CD-D206-4DDB-9E3B-603AB34E31FB}" srcOrd="2" destOrd="0" parTransId="{2DC7D391-32C1-4D94-8B64-F2FB615EC08E}" sibTransId="{B7C889AA-6172-41B0-BF9F-7B884C459CB8}"/>
    <dgm:cxn modelId="{40E14244-1D27-4F8C-9D6B-1425B466B688}" type="presOf" srcId="{269AE15A-6B58-405E-AF4D-AF2A66E714AE}" destId="{6D4A0050-59E2-442B-8D4E-8044238324B6}" srcOrd="0" destOrd="0" presId="urn:microsoft.com/office/officeart/2005/8/layout/hProcess9"/>
    <dgm:cxn modelId="{86DC6465-DAD3-430F-B593-A666FC753D19}" srcId="{269AE15A-6B58-405E-AF4D-AF2A66E714AE}" destId="{021DD547-EDC3-40A4-835E-658543145DD1}" srcOrd="0" destOrd="0" parTransId="{1EDAC4AE-505B-4F47-A01C-1F78B7ACE16A}" sibTransId="{29F73746-829B-4081-8024-95D47EB36D50}"/>
    <dgm:cxn modelId="{E80D6971-6961-40CD-ADB3-8EF74B581D3E}" type="presOf" srcId="{036F30CD-D206-4DDB-9E3B-603AB34E31FB}" destId="{4A2D79B0-D3D2-42DD-BF24-C7A7073D2E5C}" srcOrd="0" destOrd="0" presId="urn:microsoft.com/office/officeart/2005/8/layout/hProcess9"/>
    <dgm:cxn modelId="{1668679F-1127-438B-B997-2F5FE2E73246}" srcId="{269AE15A-6B58-405E-AF4D-AF2A66E714AE}" destId="{09ED29CF-9BB6-4791-AF8D-8F9C0E63F61A}" srcOrd="1" destOrd="0" parTransId="{22B71DF5-4C86-4B9D-BC20-D343560CA6D5}" sibTransId="{D2CD534E-924C-4337-93AA-5FA1A9DFAA42}"/>
    <dgm:cxn modelId="{6DF054C4-2D3C-4B8C-81EF-1995D1766BC4}" type="presOf" srcId="{021DD547-EDC3-40A4-835E-658543145DD1}" destId="{0511ED56-DCB8-4491-986A-CE2C2364A470}" srcOrd="0" destOrd="0" presId="urn:microsoft.com/office/officeart/2005/8/layout/hProcess9"/>
    <dgm:cxn modelId="{EAF6A4C8-A9F8-49CE-979A-E96E4B9D2D85}" type="presParOf" srcId="{6D4A0050-59E2-442B-8D4E-8044238324B6}" destId="{E6892614-DF3B-40DC-8D5D-F1FDC23D471B}" srcOrd="0" destOrd="0" presId="urn:microsoft.com/office/officeart/2005/8/layout/hProcess9"/>
    <dgm:cxn modelId="{085EA4BA-1173-427E-B534-C7079D3A5DA4}" type="presParOf" srcId="{6D4A0050-59E2-442B-8D4E-8044238324B6}" destId="{06FF78BB-25E1-4443-96C5-EC1FC9E19264}" srcOrd="1" destOrd="0" presId="urn:microsoft.com/office/officeart/2005/8/layout/hProcess9"/>
    <dgm:cxn modelId="{B4D1BBCB-7845-4151-BADC-9DA7C112D29A}" type="presParOf" srcId="{06FF78BB-25E1-4443-96C5-EC1FC9E19264}" destId="{0511ED56-DCB8-4491-986A-CE2C2364A470}" srcOrd="0" destOrd="0" presId="urn:microsoft.com/office/officeart/2005/8/layout/hProcess9"/>
    <dgm:cxn modelId="{9726A927-7FBD-42C2-824F-792154023225}" type="presParOf" srcId="{06FF78BB-25E1-4443-96C5-EC1FC9E19264}" destId="{B9037A61-AC16-468F-857B-32C009D4A763}" srcOrd="1" destOrd="0" presId="urn:microsoft.com/office/officeart/2005/8/layout/hProcess9"/>
    <dgm:cxn modelId="{2833F992-1A70-4553-855B-B0B071EBC509}" type="presParOf" srcId="{06FF78BB-25E1-4443-96C5-EC1FC9E19264}" destId="{B2F0EBE0-FECD-4BD1-83C8-2A5FCF6B3A48}" srcOrd="2" destOrd="0" presId="urn:microsoft.com/office/officeart/2005/8/layout/hProcess9"/>
    <dgm:cxn modelId="{ADA07247-4E1E-4BE5-8EB5-1D11A38FFF5C}" type="presParOf" srcId="{06FF78BB-25E1-4443-96C5-EC1FC9E19264}" destId="{EF022813-AB86-4B58-A4EC-D3D9FFD1D5E4}" srcOrd="3" destOrd="0" presId="urn:microsoft.com/office/officeart/2005/8/layout/hProcess9"/>
    <dgm:cxn modelId="{B15FDC84-1BF2-45EC-8EAA-CD6348BC9881}" type="presParOf" srcId="{06FF78BB-25E1-4443-96C5-EC1FC9E19264}" destId="{4A2D79B0-D3D2-42DD-BF24-C7A7073D2E5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92614-DF3B-40DC-8D5D-F1FDC23D471B}">
      <dsp:nvSpPr>
        <dsp:cNvPr id="0" name=""/>
        <dsp:cNvSpPr/>
      </dsp:nvSpPr>
      <dsp:spPr>
        <a:xfrm>
          <a:off x="688419" y="0"/>
          <a:ext cx="7802086" cy="268092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1ED56-DCB8-4491-986A-CE2C2364A470}">
      <dsp:nvSpPr>
        <dsp:cNvPr id="0" name=""/>
        <dsp:cNvSpPr/>
      </dsp:nvSpPr>
      <dsp:spPr>
        <a:xfrm>
          <a:off x="307906" y="804278"/>
          <a:ext cx="2753677" cy="10723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Правильность данных</a:t>
          </a:r>
          <a:endParaRPr lang="LID4096" sz="2800" kern="1200" dirty="0"/>
        </a:p>
      </dsp:txBody>
      <dsp:txXfrm>
        <a:off x="360255" y="856627"/>
        <a:ext cx="2648979" cy="967673"/>
      </dsp:txXfrm>
    </dsp:sp>
    <dsp:sp modelId="{B2F0EBE0-FECD-4BD1-83C8-2A5FCF6B3A48}">
      <dsp:nvSpPr>
        <dsp:cNvPr id="0" name=""/>
        <dsp:cNvSpPr/>
      </dsp:nvSpPr>
      <dsp:spPr>
        <a:xfrm>
          <a:off x="3212623" y="804278"/>
          <a:ext cx="2753677" cy="10723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Полнота данных</a:t>
          </a:r>
          <a:endParaRPr lang="LID4096" sz="2800" kern="1200" dirty="0"/>
        </a:p>
      </dsp:txBody>
      <dsp:txXfrm>
        <a:off x="3264972" y="856627"/>
        <a:ext cx="2648979" cy="967673"/>
      </dsp:txXfrm>
    </dsp:sp>
    <dsp:sp modelId="{4A2D79B0-D3D2-42DD-BF24-C7A7073D2E5C}">
      <dsp:nvSpPr>
        <dsp:cNvPr id="0" name=""/>
        <dsp:cNvSpPr/>
      </dsp:nvSpPr>
      <dsp:spPr>
        <a:xfrm>
          <a:off x="6117341" y="804278"/>
          <a:ext cx="2753677" cy="10723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Валидность данных</a:t>
          </a:r>
          <a:endParaRPr lang="LID4096" sz="2800" kern="1200" dirty="0"/>
        </a:p>
      </dsp:txBody>
      <dsp:txXfrm>
        <a:off x="6169690" y="856627"/>
        <a:ext cx="2648979" cy="967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1795-F895-4C57-AAD4-BCC0942309AC}" type="datetimeFigureOut">
              <a:rPr lang="LID4096" smtClean="0"/>
              <a:t>08/13/2024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85A6-0D81-4CBC-BF87-FF62D4750F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85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1795-F895-4C57-AAD4-BCC0942309AC}" type="datetimeFigureOut">
              <a:rPr lang="LID4096" smtClean="0"/>
              <a:t>08/13/2024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85A6-0D81-4CBC-BF87-FF62D4750F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269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1795-F895-4C57-AAD4-BCC0942309AC}" type="datetimeFigureOut">
              <a:rPr lang="LID4096" smtClean="0"/>
              <a:t>08/13/2024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85A6-0D81-4CBC-BF87-FF62D4750F81}" type="slidenum">
              <a:rPr lang="LID4096" smtClean="0"/>
              <a:t>‹#›</a:t>
            </a:fld>
            <a:endParaRPr lang="LID4096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3046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1795-F895-4C57-AAD4-BCC0942309AC}" type="datetimeFigureOut">
              <a:rPr lang="LID4096" smtClean="0"/>
              <a:t>08/13/2024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85A6-0D81-4CBC-BF87-FF62D4750F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091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1795-F895-4C57-AAD4-BCC0942309AC}" type="datetimeFigureOut">
              <a:rPr lang="LID4096" smtClean="0"/>
              <a:t>08/13/2024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85A6-0D81-4CBC-BF87-FF62D4750F81}" type="slidenum">
              <a:rPr lang="LID4096" smtClean="0"/>
              <a:t>‹#›</a:t>
            </a:fld>
            <a:endParaRPr lang="LID4096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939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1795-F895-4C57-AAD4-BCC0942309AC}" type="datetimeFigureOut">
              <a:rPr lang="LID4096" smtClean="0"/>
              <a:t>08/13/2024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85A6-0D81-4CBC-BF87-FF62D4750F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5578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1795-F895-4C57-AAD4-BCC0942309AC}" type="datetimeFigureOut">
              <a:rPr lang="LID4096" smtClean="0"/>
              <a:t>08/13/2024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85A6-0D81-4CBC-BF87-FF62D4750F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8592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1795-F895-4C57-AAD4-BCC0942309AC}" type="datetimeFigureOut">
              <a:rPr lang="LID4096" smtClean="0"/>
              <a:t>08/13/2024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85A6-0D81-4CBC-BF87-FF62D4750F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79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1795-F895-4C57-AAD4-BCC0942309AC}" type="datetimeFigureOut">
              <a:rPr lang="LID4096" smtClean="0"/>
              <a:t>08/13/2024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85A6-0D81-4CBC-BF87-FF62D4750F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498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1795-F895-4C57-AAD4-BCC0942309AC}" type="datetimeFigureOut">
              <a:rPr lang="LID4096" smtClean="0"/>
              <a:t>08/13/2024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85A6-0D81-4CBC-BF87-FF62D4750F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83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1795-F895-4C57-AAD4-BCC0942309AC}" type="datetimeFigureOut">
              <a:rPr lang="LID4096" smtClean="0"/>
              <a:t>08/13/2024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85A6-0D81-4CBC-BF87-FF62D4750F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685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1795-F895-4C57-AAD4-BCC0942309AC}" type="datetimeFigureOut">
              <a:rPr lang="LID4096" smtClean="0"/>
              <a:t>08/13/2024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85A6-0D81-4CBC-BF87-FF62D4750F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4698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1795-F895-4C57-AAD4-BCC0942309AC}" type="datetimeFigureOut">
              <a:rPr lang="LID4096" smtClean="0"/>
              <a:t>08/13/2024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85A6-0D81-4CBC-BF87-FF62D4750F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4415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1795-F895-4C57-AAD4-BCC0942309AC}" type="datetimeFigureOut">
              <a:rPr lang="LID4096" smtClean="0"/>
              <a:t>08/13/2024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85A6-0D81-4CBC-BF87-FF62D4750F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863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1795-F895-4C57-AAD4-BCC0942309AC}" type="datetimeFigureOut">
              <a:rPr lang="LID4096" smtClean="0"/>
              <a:t>08/13/2024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85A6-0D81-4CBC-BF87-FF62D4750F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880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1795-F895-4C57-AAD4-BCC0942309AC}" type="datetimeFigureOut">
              <a:rPr lang="LID4096" smtClean="0"/>
              <a:t>08/13/2024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85A6-0D81-4CBC-BF87-FF62D4750F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2768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41795-F895-4C57-AAD4-BCC0942309AC}" type="datetimeFigureOut">
              <a:rPr lang="LID4096" smtClean="0"/>
              <a:t>08/13/2024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0585A6-0D81-4CBC-BF87-FF62D4750F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942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1D6F2-C0CD-2ADF-D383-9DD6AC29D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061" y="2000523"/>
            <a:ext cx="8212954" cy="1646302"/>
          </a:xfrm>
        </p:spPr>
        <p:txBody>
          <a:bodyPr/>
          <a:lstStyle/>
          <a:p>
            <a:r>
              <a:rPr lang="ru-RU" sz="2800" dirty="0"/>
              <a:t>Анализ эффективности проведенных маркетинговых кампаний и выявление факторов повышения продаж  </a:t>
            </a:r>
            <a:endParaRPr lang="LID4096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BB574-31A8-B2DF-8D06-47D859670E4F}"/>
              </a:ext>
            </a:extLst>
          </p:cNvPr>
          <p:cNvSpPr txBox="1"/>
          <p:nvPr/>
        </p:nvSpPr>
        <p:spPr>
          <a:xfrm>
            <a:off x="4502988" y="5124896"/>
            <a:ext cx="496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Виноградов</a:t>
            </a:r>
            <a:r>
              <a:rPr lang="ru-RU" dirty="0"/>
              <a:t> </a:t>
            </a:r>
            <a:r>
              <a:rPr lang="ru-RU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Александр</a:t>
            </a:r>
          </a:p>
          <a:p>
            <a:r>
              <a:rPr lang="ru-RU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Курс «</a:t>
            </a: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Analyst Junior</a:t>
            </a:r>
            <a:r>
              <a:rPr lang="ru-RU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», </a:t>
            </a: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Skillbox</a:t>
            </a:r>
            <a:endParaRPr lang="LID4096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9557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80CE1-C17E-0DC2-D379-9552EA79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817" y="333555"/>
            <a:ext cx="8596668" cy="554966"/>
          </a:xfrm>
        </p:spPr>
        <p:txBody>
          <a:bodyPr>
            <a:normAutofit/>
          </a:bodyPr>
          <a:lstStyle/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А. Сведения о клиентах.</a:t>
            </a:r>
            <a:endParaRPr lang="LID4096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B2C7F-B4EE-5971-3D23-D75407B4AB82}"/>
              </a:ext>
            </a:extLst>
          </p:cNvPr>
          <p:cNvSpPr txBox="1"/>
          <p:nvPr/>
        </p:nvSpPr>
        <p:spPr>
          <a:xfrm>
            <a:off x="638353" y="5486400"/>
            <a:ext cx="9040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В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признаке `</a:t>
            </a:r>
            <a:r>
              <a:rPr lang="ru-RU" sz="2000" dirty="0" err="1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gender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` содержаться пропуски. Их количество достаточно велико (15%), поэтому не представляется возможным просто удалить нулевые строки.</a:t>
            </a:r>
            <a:endParaRPr lang="LID4096" sz="2000" dirty="0">
              <a:solidFill>
                <a:schemeClr val="accent5">
                  <a:lumMod val="75000"/>
                </a:schemeClr>
              </a:solidFill>
              <a:latin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5757E-8FB2-CB34-446F-C1D53463FF94}"/>
              </a:ext>
            </a:extLst>
          </p:cNvPr>
          <p:cNvSpPr txBox="1"/>
          <p:nvPr/>
        </p:nvSpPr>
        <p:spPr>
          <a:xfrm>
            <a:off x="1147313" y="842434"/>
            <a:ext cx="4201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2</a:t>
            </a:r>
            <a:r>
              <a:rPr lang="ru-RU" sz="2000" b="1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. Полнота данных.</a:t>
            </a:r>
            <a:endParaRPr lang="LID4096" sz="2000" b="1" dirty="0">
              <a:solidFill>
                <a:schemeClr val="accent5">
                  <a:lumMod val="75000"/>
                </a:schemeClr>
              </a:solidFill>
              <a:latin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C96F97F9-ED63-8147-0F15-9EA93D2799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255065"/>
              </p:ext>
            </p:extLst>
          </p:nvPr>
        </p:nvGraphicFramePr>
        <p:xfrm>
          <a:off x="1716353" y="1228586"/>
          <a:ext cx="7264047" cy="4052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9665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80CE1-C17E-0DC2-D379-9552EA79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4" y="128695"/>
            <a:ext cx="8596668" cy="690107"/>
          </a:xfrm>
        </p:spPr>
        <p:txBody>
          <a:bodyPr>
            <a:normAutofit/>
          </a:bodyPr>
          <a:lstStyle/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А. Сведения о клиентах.</a:t>
            </a:r>
            <a:endParaRPr lang="LID4096" sz="4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A6450C-BFD8-8461-6C91-042D684B2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302" y="1100180"/>
            <a:ext cx="4185623" cy="400110"/>
          </a:xfrm>
        </p:spPr>
        <p:txBody>
          <a:bodyPr/>
          <a:lstStyle/>
          <a:p>
            <a:pPr algn="ctr"/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Признак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`age`</a:t>
            </a:r>
            <a:endParaRPr lang="LID4096" sz="2000" dirty="0">
              <a:solidFill>
                <a:schemeClr val="accent5">
                  <a:lumMod val="75000"/>
                </a:schemeClr>
              </a:solidFill>
              <a:latin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49FBDC9-D31D-27CC-E21B-FF35057E0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558" y="1071268"/>
            <a:ext cx="4185618" cy="370569"/>
          </a:xfrm>
        </p:spPr>
        <p:txBody>
          <a:bodyPr/>
          <a:lstStyle/>
          <a:p>
            <a:pPr algn="ctr"/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Признак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`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personal_coef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`</a:t>
            </a:r>
            <a:endParaRPr lang="LID4096" sz="2000" dirty="0">
              <a:solidFill>
                <a:schemeClr val="accent5">
                  <a:lumMod val="75000"/>
                </a:schemeClr>
              </a:solidFill>
              <a:latin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B2C7F-B4EE-5971-3D23-D75407B4AB82}"/>
              </a:ext>
            </a:extLst>
          </p:cNvPr>
          <p:cNvSpPr txBox="1"/>
          <p:nvPr/>
        </p:nvSpPr>
        <p:spPr>
          <a:xfrm>
            <a:off x="563034" y="4706949"/>
            <a:ext cx="9040485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Из представленной диаграммы видно, что возраст клиентов находится в пределах от 30 лет до 45 лет. Так же есть данные, которые находятся выше верхней границы распределения возрастов клиентов. Однако, эти данные можно отнести скорее к аномалиям, чем к выбросам.</a:t>
            </a:r>
          </a:p>
          <a:p>
            <a:pPr indent="450215" algn="just">
              <a:lnSpc>
                <a:spcPct val="115000"/>
              </a:lnSpc>
            </a:pP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Персональные коэффициенты клиентов находятся в промежутке значений от 0,43 до 0,52. При этом наблюдаются значения, находящиеся ниже минимальной границы распределения. Эти значения так же можно отнести к аномалиям - данные значения коэффициентов могут быть присвоены клиентам, совершающим покупки на минимальные суммы и не слишком часто.  </a:t>
            </a:r>
          </a:p>
          <a:p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В целом, данные, содержащиеся в датасете `</a:t>
            </a:r>
            <a:r>
              <a:rPr lang="ru-RU" sz="1400" dirty="0" err="1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df_clients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`, являются </a:t>
            </a: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валидными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LID4096" sz="1400" dirty="0">
              <a:solidFill>
                <a:schemeClr val="accent5">
                  <a:lumMod val="75000"/>
                </a:schemeClr>
              </a:solidFill>
              <a:latin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5757E-8FB2-CB34-446F-C1D53463FF94}"/>
              </a:ext>
            </a:extLst>
          </p:cNvPr>
          <p:cNvSpPr txBox="1"/>
          <p:nvPr/>
        </p:nvSpPr>
        <p:spPr>
          <a:xfrm>
            <a:off x="1078300" y="718217"/>
            <a:ext cx="4201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3</a:t>
            </a:r>
            <a:r>
              <a:rPr lang="ru-RU" sz="2000" b="1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. Валидность данных.</a:t>
            </a:r>
            <a:endParaRPr lang="LID4096" sz="2000" b="1" dirty="0">
              <a:solidFill>
                <a:schemeClr val="accent5">
                  <a:lumMod val="75000"/>
                </a:schemeClr>
              </a:solidFill>
              <a:latin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595C35DE-2B2D-5758-B1D4-34B32EE19E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3834" y="1443165"/>
            <a:ext cx="4447091" cy="3141450"/>
          </a:xfrm>
          <a:prstGeom prst="rect">
            <a:avLst/>
          </a:prstGeo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F333A16B-68FA-BD52-22C5-680F9D87FCE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860925" y="1500290"/>
            <a:ext cx="4492018" cy="307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86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80CE1-C17E-0DC2-D379-9552EA79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817" y="333555"/>
            <a:ext cx="8596668" cy="554966"/>
          </a:xfrm>
        </p:spPr>
        <p:txBody>
          <a:bodyPr>
            <a:normAutofit/>
          </a:bodyPr>
          <a:lstStyle/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Б. Сведения о покупках.</a:t>
            </a:r>
            <a:endParaRPr lang="LID4096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B2C7F-B4EE-5971-3D23-D75407B4AB82}"/>
              </a:ext>
            </a:extLst>
          </p:cNvPr>
          <p:cNvSpPr txBox="1"/>
          <p:nvPr/>
        </p:nvSpPr>
        <p:spPr>
          <a:xfrm>
            <a:off x="644249" y="4761782"/>
            <a:ext cx="9276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На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основании информации о типах данных, содержащихся в дата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c</a:t>
            </a:r>
            <a:r>
              <a:rPr lang="ru-RU" sz="2000" dirty="0" err="1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ете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 можно сделать вывод об их соответствии описываемым показателям и правильность данных можно оценить как </a:t>
            </a:r>
            <a:r>
              <a:rPr lang="ru-RU" sz="2000" b="1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высокую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.</a:t>
            </a:r>
            <a:endParaRPr lang="LID4096" sz="2000" dirty="0">
              <a:solidFill>
                <a:schemeClr val="accent5">
                  <a:lumMod val="75000"/>
                </a:schemeClr>
              </a:solidFill>
              <a:latin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5757E-8FB2-CB34-446F-C1D53463FF94}"/>
              </a:ext>
            </a:extLst>
          </p:cNvPr>
          <p:cNvSpPr txBox="1"/>
          <p:nvPr/>
        </p:nvSpPr>
        <p:spPr>
          <a:xfrm>
            <a:off x="1190445" y="957532"/>
            <a:ext cx="4201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1. Правильность данных.</a:t>
            </a:r>
            <a:endParaRPr lang="LID4096" sz="2000" b="1" dirty="0">
              <a:solidFill>
                <a:schemeClr val="accent5">
                  <a:lumMod val="75000"/>
                </a:schemeClr>
              </a:solidFill>
              <a:latin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5857D12-4732-4597-7EAD-C991D6C17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918239"/>
              </p:ext>
            </p:extLst>
          </p:nvPr>
        </p:nvGraphicFramePr>
        <p:xfrm>
          <a:off x="808151" y="1426653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562524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78406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87054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Column </a:t>
                      </a:r>
                      <a:endParaRPr lang="LID4096" b="1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Non-Null Count </a:t>
                      </a:r>
                      <a:endParaRPr lang="LID4096" b="1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err="1">
                          <a:solidFill>
                            <a:schemeClr val="lt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Dtype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 </a:t>
                      </a:r>
                      <a:endParaRPr lang="LID4096" b="1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ranklin Gothic Book" panose="020B0503020102020204" pitchFamily="34" charset="0"/>
                        </a:rPr>
                        <a:t>Id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786260 non-null</a:t>
                      </a:r>
                      <a:endParaRPr lang="LID4096" sz="1800" b="0" i="0" kern="1200" dirty="0">
                        <a:solidFill>
                          <a:schemeClr val="dk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int64 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5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ranklin Gothic Book" panose="020B0503020102020204" pitchFamily="34" charset="0"/>
                        </a:rPr>
                        <a:t>product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786260 non-null</a:t>
                      </a:r>
                      <a:endParaRPr lang="LID4096" sz="1800" b="0" i="0" kern="1200" dirty="0">
                        <a:solidFill>
                          <a:schemeClr val="dk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object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26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Franklin Gothic Book" panose="020B0503020102020204" pitchFamily="34" charset="0"/>
                        </a:rPr>
                        <a:t>colour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666736 non-null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object 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2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ranklin Gothic Book" panose="020B0503020102020204" pitchFamily="34" charset="0"/>
                        </a:rPr>
                        <a:t>cost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786260 non-null</a:t>
                      </a:r>
                      <a:endParaRPr lang="LID4096" sz="1800" b="0" i="0" kern="1200" dirty="0">
                        <a:solidFill>
                          <a:schemeClr val="dk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int64 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44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Franklin Gothic Book" panose="020B0503020102020204" pitchFamily="34" charset="0"/>
                        </a:rPr>
                        <a:t>Product_sex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471548 non-null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float64 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9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Franklin Gothic Book" panose="020B0503020102020204" pitchFamily="34" charset="0"/>
                        </a:rPr>
                        <a:t>Base_sale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786260 non-null</a:t>
                      </a:r>
                      <a:endParaRPr lang="LID4096" sz="1800" b="0" i="0" kern="1200" dirty="0">
                        <a:solidFill>
                          <a:schemeClr val="dk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int64 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175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ranklin Gothic Book" panose="020B0503020102020204" pitchFamily="34" charset="0"/>
                        </a:rPr>
                        <a:t>dt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786260 non-null</a:t>
                      </a:r>
                      <a:endParaRPr lang="LID4096" sz="1800" b="0" i="0" kern="1200" dirty="0">
                        <a:solidFill>
                          <a:schemeClr val="dk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int64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6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18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80CE1-C17E-0DC2-D379-9552EA79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64" y="33338"/>
            <a:ext cx="8596668" cy="576262"/>
          </a:xfrm>
        </p:spPr>
        <p:txBody>
          <a:bodyPr>
            <a:normAutofit/>
          </a:bodyPr>
          <a:lstStyle/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Б. Сведения о покупках.</a:t>
            </a:r>
            <a:endParaRPr lang="LID4096" sz="4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640CA4-D135-E580-2BBA-A5E0C55C8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263" y="867682"/>
            <a:ext cx="7243528" cy="387236"/>
          </a:xfrm>
        </p:spPr>
        <p:txBody>
          <a:bodyPr/>
          <a:lstStyle/>
          <a:p>
            <a:pPr algn="ctr"/>
            <a:r>
              <a:rPr lang="ru-RU" sz="18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Признак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`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colour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` </a:t>
            </a:r>
            <a:r>
              <a:rPr lang="ru-RU" sz="18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и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`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product_sex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`</a:t>
            </a:r>
            <a:endParaRPr lang="LID4096" sz="1800" dirty="0"/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B8104A24-BA1B-9A88-CE97-B75899A404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40476903"/>
              </p:ext>
            </p:extLst>
          </p:nvPr>
        </p:nvGraphicFramePr>
        <p:xfrm>
          <a:off x="1382263" y="1190708"/>
          <a:ext cx="7243528" cy="3691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42B2C7F-B4EE-5971-3D23-D75407B4AB82}"/>
              </a:ext>
            </a:extLst>
          </p:cNvPr>
          <p:cNvSpPr txBox="1"/>
          <p:nvPr/>
        </p:nvSpPr>
        <p:spPr>
          <a:xfrm>
            <a:off x="483784" y="4986068"/>
            <a:ext cx="9040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/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В признаке `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colour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` содержаться пропуски. Их количество достаточно велико (15%), поэтому не представляется возможным просто удалить нулевые строки. </a:t>
            </a:r>
          </a:p>
          <a:p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	Также пропуски содержаться в признаке `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product_sex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` - пропущено около 40% значений. Так как отсутствующие данные достаточно разнородны по своей природе, то требуется их детальное изучения для определения стратегии заполнения пропусков.</a:t>
            </a:r>
            <a:endParaRPr lang="LID4096" dirty="0">
              <a:solidFill>
                <a:schemeClr val="accent5">
                  <a:lumMod val="75000"/>
                </a:schemeClr>
              </a:solidFill>
              <a:latin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5757E-8FB2-CB34-446F-C1D53463FF94}"/>
              </a:ext>
            </a:extLst>
          </p:cNvPr>
          <p:cNvSpPr txBox="1"/>
          <p:nvPr/>
        </p:nvSpPr>
        <p:spPr>
          <a:xfrm>
            <a:off x="1216325" y="486007"/>
            <a:ext cx="4201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2</a:t>
            </a:r>
            <a:r>
              <a:rPr lang="ru-RU" sz="2000" b="1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. Полнота данных.</a:t>
            </a:r>
            <a:endParaRPr lang="LID4096" sz="2000" b="1" dirty="0">
              <a:solidFill>
                <a:schemeClr val="accent5">
                  <a:lumMod val="75000"/>
                </a:schemeClr>
              </a:solidFill>
              <a:latin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56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80CE1-C17E-0DC2-D379-9552EA79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4" y="128695"/>
            <a:ext cx="8596668" cy="690107"/>
          </a:xfrm>
        </p:spPr>
        <p:txBody>
          <a:bodyPr>
            <a:normAutofit/>
          </a:bodyPr>
          <a:lstStyle/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Б. Сведения о покупках.</a:t>
            </a:r>
            <a:endParaRPr lang="LID4096" sz="4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A6450C-BFD8-8461-6C91-042D684B2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302" y="1100180"/>
            <a:ext cx="4185623" cy="400110"/>
          </a:xfrm>
        </p:spPr>
        <p:txBody>
          <a:bodyPr/>
          <a:lstStyle/>
          <a:p>
            <a:pPr algn="ctr"/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Признак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`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base_sale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`</a:t>
            </a:r>
            <a:endParaRPr lang="LID4096" sz="2000" dirty="0">
              <a:solidFill>
                <a:schemeClr val="accent5">
                  <a:lumMod val="75000"/>
                </a:schemeClr>
              </a:solidFill>
              <a:latin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49FBDC9-D31D-27CC-E21B-FF35057E0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558" y="1071268"/>
            <a:ext cx="4185618" cy="370569"/>
          </a:xfrm>
        </p:spPr>
        <p:txBody>
          <a:bodyPr/>
          <a:lstStyle/>
          <a:p>
            <a:pPr algn="ctr"/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Признак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`dt`</a:t>
            </a:r>
            <a:endParaRPr lang="LID4096" sz="2000" dirty="0">
              <a:solidFill>
                <a:schemeClr val="accent5">
                  <a:lumMod val="75000"/>
                </a:schemeClr>
              </a:solidFill>
              <a:latin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B2C7F-B4EE-5971-3D23-D75407B4AB82}"/>
              </a:ext>
            </a:extLst>
          </p:cNvPr>
          <p:cNvSpPr txBox="1"/>
          <p:nvPr/>
        </p:nvSpPr>
        <p:spPr>
          <a:xfrm>
            <a:off x="433638" y="4747671"/>
            <a:ext cx="9040485" cy="128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15000"/>
              </a:lnSpc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Диаграмма показывает, что все скидки клиентов находятся в пределах от 0% до 100%, что в целом соответствует реальности.</a:t>
            </a:r>
          </a:p>
          <a:p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	Из диаграммы видно, что длительность между покупками находится в пределах от 10 дней до 40 дней. Выбросов и аномалий в данном признаке не наблюдается</a:t>
            </a:r>
            <a:endParaRPr lang="LID4096" dirty="0">
              <a:solidFill>
                <a:schemeClr val="accent5">
                  <a:lumMod val="75000"/>
                </a:schemeClr>
              </a:solidFill>
              <a:latin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5757E-8FB2-CB34-446F-C1D53463FF94}"/>
              </a:ext>
            </a:extLst>
          </p:cNvPr>
          <p:cNvSpPr txBox="1"/>
          <p:nvPr/>
        </p:nvSpPr>
        <p:spPr>
          <a:xfrm>
            <a:off x="1078300" y="718217"/>
            <a:ext cx="4201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3</a:t>
            </a:r>
            <a:r>
              <a:rPr lang="ru-RU" sz="2000" b="1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. Валидность данных.</a:t>
            </a:r>
            <a:endParaRPr lang="LID4096" sz="2000" b="1" dirty="0">
              <a:solidFill>
                <a:schemeClr val="accent5">
                  <a:lumMod val="75000"/>
                </a:schemeClr>
              </a:solidFill>
              <a:latin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D9BE8F1A-81FB-B16D-4254-F3DBD81590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3034" y="1561269"/>
            <a:ext cx="4184650" cy="3186401"/>
          </a:xfrm>
          <a:prstGeom prst="rect">
            <a:avLst/>
          </a:prstGeom>
        </p:spPr>
      </p:pic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9A0A27C4-69C3-73CB-9F45-A0EB59B72D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860925" y="1468615"/>
            <a:ext cx="4186237" cy="327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44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67C3E-9E31-C8C0-A701-D5B08FB1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448" y="183371"/>
            <a:ext cx="8596668" cy="632604"/>
          </a:xfrm>
        </p:spPr>
        <p:txBody>
          <a:bodyPr>
            <a:normAutofit fontScale="90000"/>
          </a:bodyPr>
          <a:lstStyle/>
          <a:p>
            <a:r>
              <a:rPr lang="ru-RU" dirty="0"/>
              <a:t>Устранение выявленных недостатков</a:t>
            </a:r>
            <a:endParaRPr lang="LID4096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4072B03-F3E7-2A31-3E0B-FCBFCFBC0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072" y="1792281"/>
            <a:ext cx="4185623" cy="416740"/>
          </a:xfrm>
        </p:spPr>
        <p:txBody>
          <a:bodyPr/>
          <a:lstStyle/>
          <a:p>
            <a:pPr algn="ctr"/>
            <a:r>
              <a:rPr lang="ru-RU" sz="1600" kern="1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Матрица ошибок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E5A7D26-485C-CB6A-4AC9-F8ADAB29AF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7269" y="2182274"/>
            <a:ext cx="4108516" cy="3305175"/>
          </a:xfrm>
          <a:prstGeom prst="rect">
            <a:avLst/>
          </a:prstGeom>
        </p:spPr>
      </p:pic>
      <p:sp>
        <p:nvSpPr>
          <p:cNvPr id="12" name="Текст 11">
            <a:extLst>
              <a:ext uri="{FF2B5EF4-FFF2-40B4-BE49-F238E27FC236}">
                <a16:creationId xmlns:a16="http://schemas.microsoft.com/office/drawing/2014/main" id="{DF4670B0-BF97-99D1-9E83-4D3B9A04F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78498" y="1792280"/>
            <a:ext cx="4185618" cy="416741"/>
          </a:xfrm>
        </p:spPr>
        <p:txBody>
          <a:bodyPr/>
          <a:lstStyle/>
          <a:p>
            <a:pPr algn="ctr"/>
            <a:r>
              <a:rPr lang="ru-RU" sz="1600" kern="1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Кривая </a:t>
            </a:r>
            <a:r>
              <a:rPr lang="en-US" sz="1600" kern="1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ROC-AUC</a:t>
            </a:r>
            <a:endParaRPr lang="LID4096" sz="1600" kern="100" dirty="0">
              <a:solidFill>
                <a:schemeClr val="accent5">
                  <a:lumMod val="75000"/>
                </a:schemeClr>
              </a:solidFill>
              <a:latin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7F84283F-0F9A-5566-3353-2B976357736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150954" y="2182273"/>
            <a:ext cx="4040706" cy="33051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EA4CC6-188A-422F-7002-F493F0A63D42}"/>
              </a:ext>
            </a:extLst>
          </p:cNvPr>
          <p:cNvSpPr txBox="1"/>
          <p:nvPr/>
        </p:nvSpPr>
        <p:spPr>
          <a:xfrm>
            <a:off x="194647" y="733798"/>
            <a:ext cx="9333441" cy="9075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>
                <a:solidFill>
                  <a:schemeClr val="accent5">
                    <a:lumMod val="75000"/>
                  </a:schemeClr>
                </a:solidFill>
                <a:effectLst/>
                <a:latin typeface="Franklin Gothic Book" panose="020B0503020102020204" pitchFamily="34" charset="0"/>
                <a:ea typeface="Aptos" panose="020B0004020202020204" pitchFamily="34" charset="0"/>
                <a:cs typeface="Times New Roman" panose="02020603050405020304" pitchFamily="18" charset="0"/>
              </a:defRPr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indent="450215" algn="just">
              <a:spcBef>
                <a:spcPts val="0"/>
              </a:spcBef>
            </a:pPr>
            <a:r>
              <a:rPr lang="ru-RU" sz="1600" kern="100" dirty="0"/>
              <a:t>1. Для заполнения пропусков в признаке `</a:t>
            </a:r>
            <a:r>
              <a:rPr lang="ru-RU" sz="1600" kern="100" dirty="0" err="1"/>
              <a:t>gender</a:t>
            </a:r>
            <a:r>
              <a:rPr lang="ru-RU" sz="1600" kern="100" dirty="0"/>
              <a:t>` было обучено несколько моделей бинарной классификации.</a:t>
            </a:r>
          </a:p>
          <a:p>
            <a:pPr indent="450215">
              <a:spcBef>
                <a:spcPts val="0"/>
              </a:spcBef>
            </a:pPr>
            <a:r>
              <a:rPr lang="ru-RU" sz="1600" kern="100" dirty="0"/>
              <a:t>В результате для моделирования отсутствующих значений была выбрана модель классификации </a:t>
            </a:r>
            <a:r>
              <a:rPr lang="ru-RU" sz="1600" kern="100" dirty="0" err="1"/>
              <a:t>GradientBoostingClassifier</a:t>
            </a:r>
            <a:r>
              <a:rPr lang="ru-RU" sz="1600" kern="100" dirty="0"/>
              <a:t>. Метрики качества </a:t>
            </a:r>
            <a:r>
              <a:rPr lang="ru-RU" sz="1600" kern="100" dirty="0">
                <a:effectLst/>
              </a:rPr>
              <a:t>выбранной модели следующие:</a:t>
            </a:r>
          </a:p>
          <a:p>
            <a:pPr indent="450215" algn="just">
              <a:spcBef>
                <a:spcPts val="0"/>
              </a:spcBef>
            </a:pPr>
            <a:r>
              <a:rPr lang="ru-RU" sz="1200" dirty="0">
                <a:effectLst/>
              </a:rPr>
              <a:t> </a:t>
            </a:r>
            <a:endParaRPr lang="ru-RU" sz="1200" dirty="0"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5EF8C2-953F-2E33-9E32-A240F16F8F78}"/>
              </a:ext>
            </a:extLst>
          </p:cNvPr>
          <p:cNvSpPr txBox="1"/>
          <p:nvPr/>
        </p:nvSpPr>
        <p:spPr>
          <a:xfrm>
            <a:off x="835072" y="5559183"/>
            <a:ext cx="5943600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15000"/>
              </a:lnSpc>
            </a:pPr>
            <a:r>
              <a:rPr lang="ru-RU" sz="1400" kern="1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Основные метрики модели следующие:</a:t>
            </a:r>
          </a:p>
          <a:p>
            <a:pPr indent="450215" algn="just">
              <a:lnSpc>
                <a:spcPct val="115000"/>
              </a:lnSpc>
            </a:pPr>
            <a:r>
              <a:rPr lang="ru-RU" sz="1400" kern="1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Точность (</a:t>
            </a:r>
            <a:r>
              <a:rPr lang="ru-RU" sz="1400" kern="100" dirty="0" err="1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precision</a:t>
            </a:r>
            <a:r>
              <a:rPr lang="ru-RU" sz="1400" kern="1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) – 0,9975</a:t>
            </a:r>
          </a:p>
          <a:p>
            <a:pPr indent="450215" algn="just">
              <a:lnSpc>
                <a:spcPct val="115000"/>
              </a:lnSpc>
            </a:pPr>
            <a:r>
              <a:rPr lang="ru-RU" sz="1400" kern="1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Полнота (</a:t>
            </a:r>
            <a:r>
              <a:rPr lang="ru-RU" sz="1400" kern="100" dirty="0" err="1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recall</a:t>
            </a:r>
            <a:r>
              <a:rPr lang="ru-RU" sz="1400" kern="1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) – 0,5713</a:t>
            </a:r>
          </a:p>
          <a:p>
            <a:pPr indent="450215" algn="just">
              <a:lnSpc>
                <a:spcPct val="115000"/>
              </a:lnSpc>
            </a:pPr>
            <a:r>
              <a:rPr lang="ru-RU" sz="1400" kern="1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F-мера – 0,7279</a:t>
            </a:r>
          </a:p>
          <a:p>
            <a:endParaRPr lang="LID4096" sz="12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48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67C3E-9E31-C8C0-A701-D5B08FB1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559" y="247650"/>
            <a:ext cx="8596668" cy="762000"/>
          </a:xfrm>
        </p:spPr>
        <p:txBody>
          <a:bodyPr/>
          <a:lstStyle/>
          <a:p>
            <a:r>
              <a:rPr lang="ru-RU" dirty="0"/>
              <a:t>Устранение выявленных недостатков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A4CC6-188A-422F-7002-F493F0A63D42}"/>
              </a:ext>
            </a:extLst>
          </p:cNvPr>
          <p:cNvSpPr txBox="1"/>
          <p:nvPr/>
        </p:nvSpPr>
        <p:spPr>
          <a:xfrm>
            <a:off x="273794" y="1174669"/>
            <a:ext cx="9333441" cy="17969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>
                <a:solidFill>
                  <a:schemeClr val="accent5">
                    <a:lumMod val="75000"/>
                  </a:schemeClr>
                </a:solidFill>
                <a:effectLst/>
                <a:latin typeface="Franklin Gothic Book" panose="020B0503020102020204" pitchFamily="34" charset="0"/>
                <a:ea typeface="Aptos" panose="020B0004020202020204" pitchFamily="34" charset="0"/>
                <a:cs typeface="Times New Roman" panose="02020603050405020304" pitchFamily="18" charset="0"/>
              </a:defRPr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indent="450215" algn="just">
              <a:spcBef>
                <a:spcPts val="0"/>
              </a:spcBef>
            </a:pPr>
            <a:r>
              <a:rPr lang="ru-RU" sz="1400" dirty="0">
                <a:effectLst/>
              </a:rPr>
              <a:t> </a:t>
            </a:r>
            <a:r>
              <a:rPr lang="ru-RU" sz="1600" kern="100" dirty="0"/>
              <a:t>2. Для устранения незаполненных данных в признаке `</a:t>
            </a:r>
            <a:r>
              <a:rPr lang="ru-RU" sz="1600" kern="100" dirty="0" err="1"/>
              <a:t>colour</a:t>
            </a:r>
            <a:r>
              <a:rPr lang="ru-RU" sz="1600" kern="100" dirty="0"/>
              <a:t>` были проведены следующие корректирующие действия:</a:t>
            </a:r>
          </a:p>
          <a:p>
            <a:pPr indent="450215">
              <a:lnSpc>
                <a:spcPct val="115000"/>
              </a:lnSpc>
              <a:spcBef>
                <a:spcPts val="0"/>
              </a:spcBef>
            </a:pPr>
            <a:r>
              <a:rPr lang="ru-RU" sz="1600" kern="100" dirty="0"/>
              <a:t>- произведена замена символов `ё` на `е`;</a:t>
            </a:r>
          </a:p>
          <a:p>
            <a:pPr indent="450215">
              <a:lnSpc>
                <a:spcPct val="115000"/>
              </a:lnSpc>
              <a:spcBef>
                <a:spcPts val="0"/>
              </a:spcBef>
            </a:pPr>
            <a:r>
              <a:rPr lang="ru-RU" sz="1600" kern="100" dirty="0"/>
              <a:t>- значение признака, состоящее из нескольких цветов заменено на значение цвета, стоящего первым в описании признака;</a:t>
            </a:r>
          </a:p>
          <a:p>
            <a:pPr indent="450215">
              <a:spcBef>
                <a:spcPts val="0"/>
              </a:spcBef>
            </a:pPr>
            <a:r>
              <a:rPr lang="ru-RU" sz="1600" kern="100" dirty="0"/>
              <a:t>	-  отсутствующие значения в признаке заменены на значение `другой`.</a:t>
            </a:r>
          </a:p>
          <a:p>
            <a:pPr>
              <a:spcBef>
                <a:spcPts val="0"/>
              </a:spcBef>
            </a:pPr>
            <a:endParaRPr lang="ru-RU" sz="1400" dirty="0"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04C407-C277-F5FE-331C-C149DAE44475}"/>
              </a:ext>
            </a:extLst>
          </p:cNvPr>
          <p:cNvSpPr txBox="1"/>
          <p:nvPr/>
        </p:nvSpPr>
        <p:spPr>
          <a:xfrm>
            <a:off x="653699" y="3136612"/>
            <a:ext cx="2978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Результат</a:t>
            </a:r>
            <a:endParaRPr lang="LID4096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8725C-B0A6-AF22-B902-B1F87F8F12C9}"/>
              </a:ext>
            </a:extLst>
          </p:cNvPr>
          <p:cNvSpPr txBox="1"/>
          <p:nvPr/>
        </p:nvSpPr>
        <p:spPr>
          <a:xfrm>
            <a:off x="653699" y="4187888"/>
            <a:ext cx="85736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kern="1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Количество значений признака `</a:t>
            </a:r>
            <a:r>
              <a:rPr lang="ru-RU" sz="1600" kern="100" dirty="0" err="1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colour</a:t>
            </a:r>
            <a:r>
              <a:rPr lang="ru-RU" sz="1600" kern="1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` сократилось в 5 раз – с 1693 шт. до 315 шт.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6685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67C3E-9E31-C8C0-A701-D5B08FB1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559" y="247650"/>
            <a:ext cx="8596668" cy="762000"/>
          </a:xfrm>
        </p:spPr>
        <p:txBody>
          <a:bodyPr/>
          <a:lstStyle/>
          <a:p>
            <a:r>
              <a:rPr lang="ru-RU" dirty="0"/>
              <a:t>Устранение выявленных недостатков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A4CC6-188A-422F-7002-F493F0A63D42}"/>
              </a:ext>
            </a:extLst>
          </p:cNvPr>
          <p:cNvSpPr txBox="1"/>
          <p:nvPr/>
        </p:nvSpPr>
        <p:spPr>
          <a:xfrm>
            <a:off x="273794" y="1174669"/>
            <a:ext cx="9333441" cy="9619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>
                <a:solidFill>
                  <a:schemeClr val="accent5">
                    <a:lumMod val="75000"/>
                  </a:schemeClr>
                </a:solidFill>
                <a:effectLst/>
                <a:latin typeface="Franklin Gothic Book" panose="020B0503020102020204" pitchFamily="34" charset="0"/>
                <a:ea typeface="Aptos" panose="020B0004020202020204" pitchFamily="34" charset="0"/>
                <a:cs typeface="Times New Roman" panose="02020603050405020304" pitchFamily="18" charset="0"/>
              </a:defRPr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indent="450215" algn="just">
              <a:spcBef>
                <a:spcPts val="0"/>
              </a:spcBef>
            </a:pPr>
            <a:r>
              <a:rPr lang="ru-RU" sz="1400" dirty="0">
                <a:effectLst/>
              </a:rPr>
              <a:t> </a:t>
            </a:r>
            <a:r>
              <a:rPr lang="ru-RU" sz="1600" kern="100" dirty="0"/>
              <a:t>2. </a:t>
            </a:r>
            <a:r>
              <a:rPr lang="ru-RU" sz="1800" dirty="0">
                <a:effectLst/>
              </a:rPr>
              <a:t>Для снижения размерности признака `</a:t>
            </a:r>
            <a:r>
              <a:rPr lang="ru-RU" sz="1800" dirty="0" err="1">
                <a:effectLst/>
              </a:rPr>
              <a:t>product</a:t>
            </a:r>
            <a:r>
              <a:rPr lang="ru-RU" sz="1800" dirty="0">
                <a:effectLst/>
              </a:rPr>
              <a:t>` применено объедение товаров в товарные группы, путем оставления в названии товара только русского текста и приведения наименований к единому регистру.</a:t>
            </a:r>
            <a:r>
              <a:rPr lang="ru-RU" sz="1600" kern="100" dirty="0"/>
              <a:t>.</a:t>
            </a:r>
          </a:p>
          <a:p>
            <a:pPr>
              <a:spcBef>
                <a:spcPts val="0"/>
              </a:spcBef>
            </a:pPr>
            <a:endParaRPr lang="ru-RU" sz="1400" dirty="0"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04C407-C277-F5FE-331C-C149DAE44475}"/>
              </a:ext>
            </a:extLst>
          </p:cNvPr>
          <p:cNvSpPr txBox="1"/>
          <p:nvPr/>
        </p:nvSpPr>
        <p:spPr>
          <a:xfrm>
            <a:off x="653699" y="3136612"/>
            <a:ext cx="2978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Результат</a:t>
            </a:r>
            <a:endParaRPr lang="LID4096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8725C-B0A6-AF22-B902-B1F87F8F12C9}"/>
              </a:ext>
            </a:extLst>
          </p:cNvPr>
          <p:cNvSpPr txBox="1"/>
          <p:nvPr/>
        </p:nvSpPr>
        <p:spPr>
          <a:xfrm>
            <a:off x="653699" y="4187888"/>
            <a:ext cx="8573632" cy="71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800"/>
              </a:spcAft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В результате удалось снизить количество значений признака с 23145 шт. до 3610 шт. - более чем в 6 раз.</a:t>
            </a:r>
          </a:p>
        </p:txBody>
      </p:sp>
    </p:spTree>
    <p:extLst>
      <p:ext uri="{BB962C8B-B14F-4D97-AF65-F5344CB8AC3E}">
        <p14:creationId xmlns:p14="http://schemas.microsoft.com/office/powerpoint/2010/main" val="3143960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19F56-80D1-BC2C-A226-2FE64F01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615"/>
          </a:xfrm>
        </p:spPr>
        <p:txBody>
          <a:bodyPr/>
          <a:lstStyle/>
          <a:p>
            <a:r>
              <a:rPr lang="ru-RU" b="1" dirty="0"/>
              <a:t>Источники информации</a:t>
            </a:r>
            <a:endParaRPr lang="LID4096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B45D7-811E-79C3-A03C-66165D5FA455}"/>
              </a:ext>
            </a:extLst>
          </p:cNvPr>
          <p:cNvSpPr txBox="1"/>
          <p:nvPr/>
        </p:nvSpPr>
        <p:spPr>
          <a:xfrm>
            <a:off x="854014" y="1621766"/>
            <a:ext cx="90467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1. Разрозненные данные Компании о клиентах, покупках, результатах проведенных маркетинговых кампаний.</a:t>
            </a:r>
          </a:p>
          <a:p>
            <a:pPr algn="just"/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2. Внешние данные о персональных коэффициентах клиентов.</a:t>
            </a:r>
          </a:p>
          <a:p>
            <a:pPr algn="just"/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3. Смоделированные признаки для заполнения недостающих данных</a:t>
            </a:r>
            <a:endParaRPr lang="LID4096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ACFEC-A457-3767-EE47-4A11E8F7CE1B}"/>
              </a:ext>
            </a:extLst>
          </p:cNvPr>
          <p:cNvSpPr txBox="1"/>
          <p:nvPr/>
        </p:nvSpPr>
        <p:spPr>
          <a:xfrm>
            <a:off x="854014" y="3912796"/>
            <a:ext cx="4347713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>
              <a:spcBef>
                <a:spcPct val="0"/>
              </a:spcBef>
              <a:buNone/>
              <a:defRPr sz="36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dirty="0"/>
              <a:t>Результат</a:t>
            </a:r>
            <a:endParaRPr lang="LID4096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92E710-4A18-5E10-9993-9B6040B96E36}"/>
              </a:ext>
            </a:extLst>
          </p:cNvPr>
          <p:cNvSpPr txBox="1"/>
          <p:nvPr/>
        </p:nvSpPr>
        <p:spPr>
          <a:xfrm>
            <a:off x="677334" y="4566477"/>
            <a:ext cx="9223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Сформирована единая витрина данных, позволяющая провести анализ эффективности проведенной маркетинговой кампании и спрогнозировать склонность клиента к покупке определенного вида товара.</a:t>
            </a:r>
            <a:endParaRPr lang="LID4096" sz="2000" dirty="0">
              <a:solidFill>
                <a:schemeClr val="accent5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3274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BBB0F-66E9-56DD-1421-164563898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1793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19F56-80D1-BC2C-A226-2FE64F01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76" y="251972"/>
            <a:ext cx="8596668" cy="701615"/>
          </a:xfrm>
        </p:spPr>
        <p:txBody>
          <a:bodyPr/>
          <a:lstStyle/>
          <a:p>
            <a:r>
              <a:rPr lang="ru-RU" b="1" dirty="0"/>
              <a:t>Результат</a:t>
            </a:r>
            <a:endParaRPr lang="LID4096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B45D7-811E-79C3-A03C-66165D5FA455}"/>
              </a:ext>
            </a:extLst>
          </p:cNvPr>
          <p:cNvSpPr txBox="1"/>
          <p:nvPr/>
        </p:nvSpPr>
        <p:spPr>
          <a:xfrm>
            <a:off x="539311" y="953587"/>
            <a:ext cx="90791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/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По результатам проведения тестирования выявлена статистически значимая разница в трех метриках (средняя выручка, средний чек и количество товаров в расчете на одного клиента), выбранных для оценки эффективности маркетинговой компании.  </a:t>
            </a:r>
          </a:p>
          <a:p>
            <a:pPr indent="450215" algn="just"/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Вывод - маркетинговая кампания эффективна.  </a:t>
            </a:r>
          </a:p>
          <a:p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	Рекомендации - провести данную маркетинговую кампанию в городе 1188 страны 32.</a:t>
            </a:r>
          </a:p>
          <a:p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	При проведении маркетинговой кампании в указанном регионе следует принять во внимание склонность клиентов к приобретению отдельных видов товаров.</a:t>
            </a:r>
            <a:endParaRPr lang="LID4096" sz="1600" dirty="0">
              <a:solidFill>
                <a:schemeClr val="accent5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ACFEC-A457-3767-EE47-4A11E8F7CE1B}"/>
              </a:ext>
            </a:extLst>
          </p:cNvPr>
          <p:cNvSpPr txBox="1"/>
          <p:nvPr/>
        </p:nvSpPr>
        <p:spPr>
          <a:xfrm>
            <a:off x="731169" y="3286418"/>
            <a:ext cx="4347713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>
              <a:spcBef>
                <a:spcPct val="0"/>
              </a:spcBef>
              <a:buNone/>
              <a:defRPr sz="36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dirty="0"/>
              <a:t>Предпосылки</a:t>
            </a:r>
            <a:endParaRPr lang="LID4096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92E710-4A18-5E10-9993-9B6040B96E36}"/>
              </a:ext>
            </a:extLst>
          </p:cNvPr>
          <p:cNvSpPr txBox="1"/>
          <p:nvPr/>
        </p:nvSpPr>
        <p:spPr>
          <a:xfrm>
            <a:off x="707971" y="3790507"/>
            <a:ext cx="92814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	В результате маркетинговой кампании произошли следующие изменения:</a:t>
            </a:r>
          </a:p>
          <a:p>
            <a:pPr indent="450215" algn="just"/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		- средняя выручка в тестовой группе выше на 25%;  </a:t>
            </a:r>
          </a:p>
          <a:p>
            <a:pPr indent="450215" algn="just"/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		- средний чек выше на 6%;  </a:t>
            </a:r>
          </a:p>
          <a:p>
            <a:pPr indent="450215" algn="just"/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		- среднее количество купленных товаров выше на 25%.  </a:t>
            </a:r>
          </a:p>
          <a:p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	Склонность клиентов к покупке товаров:</a:t>
            </a:r>
          </a:p>
          <a:p>
            <a:pPr indent="450215" algn="just"/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		- в большей степени жители данного региона склонны к покупке кроссовок;  </a:t>
            </a:r>
          </a:p>
          <a:p>
            <a:pPr indent="450215" algn="just"/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		- примерно одинаковая склонность у жителей региона к приобретению кед и бейсболок.</a:t>
            </a:r>
          </a:p>
          <a:p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		- не часто клиенты готовы приобретать брюки.</a:t>
            </a:r>
          </a:p>
          <a:p>
            <a:endParaRPr lang="LID4096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9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8F9C4-ABC4-2EE8-C4BA-FFA7EDB0D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869" y="109233"/>
            <a:ext cx="7766936" cy="590178"/>
          </a:xfrm>
        </p:spPr>
        <p:txBody>
          <a:bodyPr/>
          <a:lstStyle/>
          <a:p>
            <a:pPr algn="l"/>
            <a:r>
              <a:rPr lang="ru-RU" sz="3600" dirty="0"/>
              <a:t>Обоснование</a:t>
            </a:r>
            <a:endParaRPr lang="LID4096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8D6DF1-26B4-8CFD-39FB-5441AA4C5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723" y="1630179"/>
            <a:ext cx="7766936" cy="590178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Средняя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выручка на одного покупателя</a:t>
            </a:r>
            <a:endParaRPr lang="LID4096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39C0A8-179D-EAD7-3265-D57C09B6CE5B}"/>
              </a:ext>
            </a:extLst>
          </p:cNvPr>
          <p:cNvSpPr txBox="1"/>
          <p:nvPr/>
        </p:nvSpPr>
        <p:spPr>
          <a:xfrm>
            <a:off x="311103" y="5808941"/>
            <a:ext cx="9020175" cy="681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z="1600" dirty="0"/>
              <a:t>Проведенная маркетинговая кампания увеличила среднюю выручку с одного клиента с 22,2 тысяч рублей до 27,9 тысяч рублей или на 25%.</a:t>
            </a:r>
            <a:endParaRPr lang="LID4096" sz="1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195C52-1A4A-2786-9C98-C3E12C3F4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593" y="2089862"/>
            <a:ext cx="4873924" cy="37431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B30626-03C6-8408-C145-5318D919C226}"/>
              </a:ext>
            </a:extLst>
          </p:cNvPr>
          <p:cNvSpPr txBox="1"/>
          <p:nvPr/>
        </p:nvSpPr>
        <p:spPr>
          <a:xfrm>
            <a:off x="785005" y="583739"/>
            <a:ext cx="891971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5">
                    <a:lumMod val="75000"/>
                  </a:schemeClr>
                </a:solidFill>
              </a:rPr>
              <a:t>При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</a:rPr>
              <a:t>проведении проверки выборок на нормальность распределения было установлено, что распределение в выборках отличается от нормального, а выборки являются независимыми (разделение произошло случайным образом). Для проверки выдвинутых гипотез использовался критерий `Манна-Уитни`.</a:t>
            </a:r>
          </a:p>
        </p:txBody>
      </p:sp>
    </p:spTree>
    <p:extLst>
      <p:ext uri="{BB962C8B-B14F-4D97-AF65-F5344CB8AC3E}">
        <p14:creationId xmlns:p14="http://schemas.microsoft.com/office/powerpoint/2010/main" val="380066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8F9C4-ABC4-2EE8-C4BA-FFA7EDB0D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131" y="262494"/>
            <a:ext cx="7766936" cy="772797"/>
          </a:xfrm>
        </p:spPr>
        <p:txBody>
          <a:bodyPr/>
          <a:lstStyle/>
          <a:p>
            <a:pPr algn="l"/>
            <a:r>
              <a:rPr lang="ru-RU" sz="3600" dirty="0"/>
              <a:t>Обоснование</a:t>
            </a:r>
            <a:endParaRPr lang="LID4096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8D6DF1-26B4-8CFD-39FB-5441AA4C5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131" y="1100600"/>
            <a:ext cx="7766936" cy="590178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Средний чек одного покупателя</a:t>
            </a:r>
            <a:endParaRPr lang="LID4096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39C0A8-179D-EAD7-3265-D57C09B6CE5B}"/>
              </a:ext>
            </a:extLst>
          </p:cNvPr>
          <p:cNvSpPr txBox="1"/>
          <p:nvPr/>
        </p:nvSpPr>
        <p:spPr>
          <a:xfrm>
            <a:off x="208832" y="5683989"/>
            <a:ext cx="9116323" cy="1015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z="1800" dirty="0">
                <a:effectLst/>
                <a:latin typeface="Franklin Gothic Book" panose="020B0503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Проведенная маркетинговая кампания увеличила средний чек клиента на 6% - с 10 тысяч рублей до 10,6 тысяч рублей. </a:t>
            </a:r>
            <a:endParaRPr lang="LID4096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F05E5B-4CEB-658E-DDA5-1C223D7A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51" y="1437101"/>
            <a:ext cx="5210354" cy="373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9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8F9C4-ABC4-2EE8-C4BA-FFA7EDB0D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131" y="262494"/>
            <a:ext cx="7766936" cy="772797"/>
          </a:xfrm>
        </p:spPr>
        <p:txBody>
          <a:bodyPr/>
          <a:lstStyle/>
          <a:p>
            <a:pPr algn="l"/>
            <a:r>
              <a:rPr lang="ru-RU" sz="3600" dirty="0"/>
              <a:t>Обоснование</a:t>
            </a:r>
            <a:endParaRPr lang="LID4096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8D6DF1-26B4-8CFD-39FB-5441AA4C5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131" y="1100600"/>
            <a:ext cx="7766936" cy="590178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Среднее количество приобретенных товаров</a:t>
            </a:r>
            <a:endParaRPr lang="LID4096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39C0A8-179D-EAD7-3265-D57C09B6CE5B}"/>
              </a:ext>
            </a:extLst>
          </p:cNvPr>
          <p:cNvSpPr txBox="1"/>
          <p:nvPr/>
        </p:nvSpPr>
        <p:spPr>
          <a:xfrm>
            <a:off x="518137" y="5371001"/>
            <a:ext cx="9020175" cy="772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</a:pPr>
            <a:r>
              <a:rPr lang="ru-RU" sz="1800" dirty="0">
                <a:latin typeface="Franklin Gothic Book" panose="020B0503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Среднее количество приобретаемых товаров в результате проведения маркетинговой кампании увеличилось на 1 товар – с 4 единиц до 5 единиц или на 25%</a:t>
            </a:r>
            <a:r>
              <a:rPr lang="ru-RU" sz="1800" dirty="0">
                <a:effectLst/>
                <a:latin typeface="Franklin Gothic Book" panose="020B0503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LID4096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A9C6B0-DA95-DE75-8E8A-2BD9BD7F9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712" y="1427727"/>
            <a:ext cx="4976314" cy="394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9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67C3E-9E31-C8C0-A701-D5B08FB1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7291"/>
            <a:ext cx="8596668" cy="762000"/>
          </a:xfrm>
        </p:spPr>
        <p:txBody>
          <a:bodyPr/>
          <a:lstStyle/>
          <a:p>
            <a:r>
              <a:rPr lang="ru-RU" dirty="0"/>
              <a:t>Обоснование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B73453-5373-5377-0900-587C3E82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93193"/>
            <a:ext cx="8596668" cy="487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Кластеризация клиентов для определения целевой аудитории </a:t>
            </a:r>
          </a:p>
          <a:p>
            <a:pPr marL="0" indent="0" algn="just">
              <a:buNone/>
            </a:pPr>
            <a:endParaRPr lang="LID4096" dirty="0">
              <a:solidFill>
                <a:schemeClr val="accent5">
                  <a:lumMod val="75000"/>
                </a:schemeClr>
              </a:solidFill>
              <a:latin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A4CC6-188A-422F-7002-F493F0A63D42}"/>
              </a:ext>
            </a:extLst>
          </p:cNvPr>
          <p:cNvSpPr txBox="1"/>
          <p:nvPr/>
        </p:nvSpPr>
        <p:spPr>
          <a:xfrm>
            <a:off x="547938" y="3978574"/>
            <a:ext cx="8803096" cy="28794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en-US"/>
            </a:defPPr>
            <a:lvl1pPr indent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>
                <a:solidFill>
                  <a:schemeClr val="accent5">
                    <a:lumMod val="75000"/>
                  </a:schemeClr>
                </a:solidFill>
                <a:effectLst/>
                <a:latin typeface="Franklin Gothic Book" panose="020B0503020102020204" pitchFamily="34" charset="0"/>
                <a:ea typeface="Aptos" panose="020B0004020202020204" pitchFamily="34" charset="0"/>
                <a:cs typeface="Times New Roman" panose="02020603050405020304" pitchFamily="18" charset="0"/>
              </a:defRPr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indent="450215" algn="just">
              <a:lnSpc>
                <a:spcPct val="115000"/>
              </a:lnSpc>
              <a:spcBef>
                <a:spcPts val="0"/>
              </a:spcBef>
            </a:pPr>
            <a:r>
              <a:rPr lang="ru-RU" sz="1800" kern="100" dirty="0">
                <a:effectLst/>
              </a:rPr>
              <a:t>1.  Первый кластер - это люди в возрасте около 40 лет, в основном мужчины (75%), имеющие среднее образование (16%), в 22% случаев приобретают товары со скидкой, готовы тратить в среднем 60,5 тысяч рублей и совершающие покупки один раз в полтора месяца (50 дней между покупками).  </a:t>
            </a:r>
          </a:p>
          <a:p>
            <a:pPr indent="450215" algn="just">
              <a:lnSpc>
                <a:spcPct val="115000"/>
              </a:lnSpc>
              <a:spcBef>
                <a:spcPts val="0"/>
              </a:spcBef>
            </a:pPr>
            <a:r>
              <a:rPr lang="ru-RU" sz="1800" kern="100" dirty="0">
                <a:effectLst/>
              </a:rPr>
              <a:t>2.  Второй кластер - это молодежь (средний возраст 16 лет), и имеют в основном высшее образование (80%). В основном мужчины (68%), треть покупок совершают со скидкой. Средняя сумма покупок составляет 37,9 тысяч рублей. В среднем покупки совершают раз в 40 дней.  </a:t>
            </a:r>
          </a:p>
          <a:p>
            <a:pPr indent="450215" algn="just">
              <a:lnSpc>
                <a:spcPct val="115000"/>
              </a:lnSpc>
              <a:spcBef>
                <a:spcPts val="0"/>
              </a:spcBef>
            </a:pPr>
            <a:r>
              <a:rPr lang="ru-RU" sz="1800" kern="100" dirty="0">
                <a:effectLst/>
              </a:rPr>
              <a:t>3.  Третий кластер - это люди в  возрасте до 40 лет, совершающие покупки в среднем раз в 44 дня, 18% из них имеет среднее образование, средние расходы составляют 28,7 тысячи рублей и в 40% случаев клиенты данной группы приобретают товары по полной стоимости.  </a:t>
            </a:r>
          </a:p>
          <a:p>
            <a:pPr indent="450215" algn="just">
              <a:lnSpc>
                <a:spcPct val="115000"/>
              </a:lnSpc>
              <a:spcBef>
                <a:spcPts val="0"/>
              </a:spcBef>
            </a:pPr>
            <a:r>
              <a:rPr lang="ru-RU" sz="1800" kern="100" dirty="0">
                <a:effectLst/>
              </a:rPr>
              <a:t>4.  Четвертый кластер -  в основном мужчины (63%), имеют среднее образование (20%), приобретают товары по скидкам 17%, средние расходы на покупки составляют 25,7 тысячи рублей, возрастная категория - 38+ лет.</a:t>
            </a:r>
          </a:p>
          <a:p>
            <a:pPr indent="450215" algn="just">
              <a:lnSpc>
                <a:spcPct val="115000"/>
              </a:lnSpc>
              <a:spcBef>
                <a:spcPts val="0"/>
              </a:spcBef>
            </a:pPr>
            <a:endParaRPr lang="ru-RU" sz="1800" kern="100" dirty="0">
              <a:effectLst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1B12ADE-43E8-69D2-978A-00561BDA4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593148"/>
              </p:ext>
            </p:extLst>
          </p:nvPr>
        </p:nvGraphicFramePr>
        <p:xfrm>
          <a:off x="677334" y="1228913"/>
          <a:ext cx="8596312" cy="26680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2648">
                  <a:extLst>
                    <a:ext uri="{9D8B030D-6E8A-4147-A177-3AD203B41FA5}">
                      <a16:colId xmlns:a16="http://schemas.microsoft.com/office/drawing/2014/main" val="866867042"/>
                    </a:ext>
                  </a:extLst>
                </a:gridCol>
                <a:gridCol w="1624703">
                  <a:extLst>
                    <a:ext uri="{9D8B030D-6E8A-4147-A177-3AD203B41FA5}">
                      <a16:colId xmlns:a16="http://schemas.microsoft.com/office/drawing/2014/main" val="841651717"/>
                    </a:ext>
                  </a:extLst>
                </a:gridCol>
                <a:gridCol w="1624703">
                  <a:extLst>
                    <a:ext uri="{9D8B030D-6E8A-4147-A177-3AD203B41FA5}">
                      <a16:colId xmlns:a16="http://schemas.microsoft.com/office/drawing/2014/main" val="375083521"/>
                    </a:ext>
                  </a:extLst>
                </a:gridCol>
                <a:gridCol w="1377129">
                  <a:extLst>
                    <a:ext uri="{9D8B030D-6E8A-4147-A177-3AD203B41FA5}">
                      <a16:colId xmlns:a16="http://schemas.microsoft.com/office/drawing/2014/main" val="503478848"/>
                    </a:ext>
                  </a:extLst>
                </a:gridCol>
                <a:gridCol w="1377129">
                  <a:extLst>
                    <a:ext uri="{9D8B030D-6E8A-4147-A177-3AD203B41FA5}">
                      <a16:colId xmlns:a16="http://schemas.microsoft.com/office/drawing/2014/main" val="2275740585"/>
                    </a:ext>
                  </a:extLst>
                </a:gridCol>
              </a:tblGrid>
              <a:tr h="2425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BY" sz="11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cluster 1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cluster 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cluster 3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cluster 4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1182536"/>
                  </a:ext>
                </a:extLst>
              </a:tr>
              <a:tr h="2425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age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 dirty="0">
                          <a:effectLst/>
                        </a:rPr>
                        <a:t>39,78</a:t>
                      </a:r>
                      <a:endParaRPr lang="ru-BY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38,61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39,97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15,81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72244875"/>
                  </a:ext>
                </a:extLst>
              </a:tr>
              <a:tr h="2425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personal_coef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0,46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0,47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0,49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0,27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61991493"/>
                  </a:ext>
                </a:extLst>
              </a:tr>
              <a:tr h="2425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cost_sum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60572,66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25731,69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28715,41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37975,49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38069663"/>
                  </a:ext>
                </a:extLst>
              </a:tr>
              <a:tr h="2425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best_sale_mean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0,22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0,17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0,6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0,33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31950892"/>
                  </a:ext>
                </a:extLst>
              </a:tr>
              <a:tr h="2425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dt_max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50,3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23,23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44,19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39,46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35326344"/>
                  </a:ext>
                </a:extLst>
              </a:tr>
              <a:tr h="2425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education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0,84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0,8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0,82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0,2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2023229"/>
                  </a:ext>
                </a:extLst>
              </a:tr>
              <a:tr h="2425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gender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0,75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0,63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0,28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0,68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12444408"/>
                  </a:ext>
                </a:extLst>
              </a:tr>
              <a:tr h="2425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city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1134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1134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1134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1134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43573504"/>
                  </a:ext>
                </a:extLst>
              </a:tr>
              <a:tr h="2425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product_sex_mode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2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1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0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1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53083955"/>
                  </a:ext>
                </a:extLst>
              </a:tr>
              <a:tr h="2425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country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32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32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>
                          <a:effectLst/>
                        </a:rPr>
                        <a:t>32</a:t>
                      </a:r>
                      <a:endParaRPr lang="ru-BY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BY" sz="1200" kern="0" dirty="0">
                          <a:effectLst/>
                        </a:rPr>
                        <a:t>32</a:t>
                      </a:r>
                      <a:endParaRPr lang="ru-BY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2607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67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8F9C4-ABC4-2EE8-C4BA-FFA7EDB0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89079"/>
            <a:ext cx="8596668" cy="627559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dirty="0"/>
              <a:t>Обоснование</a:t>
            </a:r>
            <a:endParaRPr lang="LID4096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8D6DF1-26B4-8CFD-39FB-5441AA4C5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3" y="601070"/>
            <a:ext cx="7581015" cy="576262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Склонность клиента к совершению покупки</a:t>
            </a:r>
            <a:endParaRPr lang="LID4096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EFBE5E9-AAE2-1977-5A48-05E0AD922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79443" y="1192901"/>
            <a:ext cx="4185618" cy="460472"/>
          </a:xfrm>
        </p:spPr>
        <p:txBody>
          <a:bodyPr/>
          <a:lstStyle/>
          <a:p>
            <a:pPr algn="ctr"/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Показатели модели</a:t>
            </a:r>
            <a:endParaRPr lang="LID4096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6B447CAB-9B20-5F50-8B76-6F0CE6B44089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50507440"/>
              </p:ext>
            </p:extLst>
          </p:nvPr>
        </p:nvGraphicFramePr>
        <p:xfrm>
          <a:off x="4929590" y="2233555"/>
          <a:ext cx="41862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118">
                  <a:extLst>
                    <a:ext uri="{9D8B030D-6E8A-4147-A177-3AD203B41FA5}">
                      <a16:colId xmlns:a16="http://schemas.microsoft.com/office/drawing/2014/main" val="1794419766"/>
                    </a:ext>
                  </a:extLst>
                </a:gridCol>
                <a:gridCol w="2093118">
                  <a:extLst>
                    <a:ext uri="{9D8B030D-6E8A-4147-A177-3AD203B41FA5}">
                      <a16:colId xmlns:a16="http://schemas.microsoft.com/office/drawing/2014/main" val="2421012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Метрика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0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Franklin Gothic Book" panose="020B0503020102020204" pitchFamily="34" charset="0"/>
                          <a:cs typeface="Times New Roman" panose="02020603050405020304" pitchFamily="18" charset="0"/>
                        </a:rPr>
                        <a:t>Точность (</a:t>
                      </a:r>
                      <a:r>
                        <a:rPr lang="ru-RU" sz="1600" kern="1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Franklin Gothic Book" panose="020B050302010202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r>
                        <a:rPr lang="ru-RU" sz="1600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Franklin Gothic Book" panose="020B050302010202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Times New Roman" panose="02020603050405020304" pitchFamily="18" charset="0"/>
                        </a:rPr>
                        <a:t>0,7825</a:t>
                      </a:r>
                      <a:endParaRPr lang="LID4096" sz="1800" kern="1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09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Franklin Gothic Book" panose="020B0503020102020204" pitchFamily="34" charset="0"/>
                          <a:cs typeface="Times New Roman" panose="02020603050405020304" pitchFamily="18" charset="0"/>
                        </a:rPr>
                        <a:t>Полнота (</a:t>
                      </a:r>
                      <a:r>
                        <a:rPr lang="ru-RU" sz="1600" kern="1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Franklin Gothic Book" panose="020B050302010202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r>
                        <a:rPr lang="ru-RU" sz="1600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Franklin Gothic Book" panose="020B050302010202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Times New Roman" panose="02020603050405020304" pitchFamily="18" charset="0"/>
                        </a:rPr>
                        <a:t>0,4214</a:t>
                      </a:r>
                      <a:endParaRPr lang="LID4096" sz="1800" kern="1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21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Franklin Gothic Book" panose="020B0503020102020204" pitchFamily="34" charset="0"/>
                          <a:cs typeface="Times New Roman" panose="02020603050405020304" pitchFamily="18" charset="0"/>
                        </a:rPr>
                        <a:t>F-мера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Times New Roman" panose="02020603050405020304" pitchFamily="18" charset="0"/>
                        </a:rPr>
                        <a:t>0,5478</a:t>
                      </a:r>
                      <a:endParaRPr lang="LID4096" sz="1800" kern="1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0059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639C0A8-179D-EAD7-3265-D57C09B6CE5B}"/>
              </a:ext>
            </a:extLst>
          </p:cNvPr>
          <p:cNvSpPr txBox="1"/>
          <p:nvPr/>
        </p:nvSpPr>
        <p:spPr>
          <a:xfrm>
            <a:off x="407432" y="5593356"/>
            <a:ext cx="9020175" cy="11693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indent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</a:pPr>
            <a:r>
              <a:rPr lang="ru-RU" sz="1800" dirty="0">
                <a:latin typeface="Franklin Gothic Book" panose="020B0503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Обученная модель с точностью 55% спрогнозировала склонность жителей города 1188 приобретать кроссовки в 92% случаев, 4% покупок прогнозируется на приобретение кед, прогноз по приобретению бейсболок составляет 3% всех покупок и 1% покупок составляет прогноз такого товара как брюки.</a:t>
            </a:r>
            <a:endParaRPr lang="LID4096" dirty="0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B26393DA-6140-B8FF-3805-7BC13DE58D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8874410"/>
              </p:ext>
            </p:extLst>
          </p:nvPr>
        </p:nvGraphicFramePr>
        <p:xfrm>
          <a:off x="513312" y="1776412"/>
          <a:ext cx="4184650" cy="330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Текст 4">
            <a:extLst>
              <a:ext uri="{FF2B5EF4-FFF2-40B4-BE49-F238E27FC236}">
                <a16:creationId xmlns:a16="http://schemas.microsoft.com/office/drawing/2014/main" id="{F4BC6C0A-9254-00A1-5B1F-BAF7D3A1A2DE}"/>
              </a:ext>
            </a:extLst>
          </p:cNvPr>
          <p:cNvSpPr txBox="1">
            <a:spLocks/>
          </p:cNvSpPr>
          <p:nvPr/>
        </p:nvSpPr>
        <p:spPr>
          <a:xfrm>
            <a:off x="790049" y="1228629"/>
            <a:ext cx="4298334" cy="6118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Результат прогнозирования модели</a:t>
            </a:r>
            <a:endParaRPr lang="LID4096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0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67C3E-9E31-C8C0-A701-D5B08FB1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559" y="247650"/>
            <a:ext cx="8596668" cy="762000"/>
          </a:xfrm>
        </p:spPr>
        <p:txBody>
          <a:bodyPr/>
          <a:lstStyle/>
          <a:p>
            <a:r>
              <a:rPr lang="ru-RU" dirty="0"/>
              <a:t>Методика проведения анализа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B73453-5373-5377-0900-587C3E82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59" y="923925"/>
            <a:ext cx="8596668" cy="762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2000" b="1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Изучение данных и устранение имеющихся недостатков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Изучение данных проводилось по трем направлениям: </a:t>
            </a:r>
          </a:p>
          <a:p>
            <a:pPr marL="0" indent="0" algn="just">
              <a:spcBef>
                <a:spcPts val="0"/>
              </a:spcBef>
              <a:buNone/>
            </a:pPr>
            <a:endParaRPr lang="LID4096" sz="2000" dirty="0">
              <a:solidFill>
                <a:schemeClr val="accent5">
                  <a:lumMod val="75000"/>
                </a:schemeClr>
              </a:solidFill>
              <a:latin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A4CC6-188A-422F-7002-F493F0A63D42}"/>
              </a:ext>
            </a:extLst>
          </p:cNvPr>
          <p:cNvSpPr txBox="1"/>
          <p:nvPr/>
        </p:nvSpPr>
        <p:spPr>
          <a:xfrm>
            <a:off x="500505" y="3328987"/>
            <a:ext cx="9333441" cy="32813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>
                <a:solidFill>
                  <a:schemeClr val="accent5">
                    <a:lumMod val="75000"/>
                  </a:schemeClr>
                </a:solidFill>
                <a:effectLst/>
                <a:latin typeface="Franklin Gothic Book" panose="020B0503020102020204" pitchFamily="34" charset="0"/>
                <a:ea typeface="Aptos" panose="020B0004020202020204" pitchFamily="34" charset="0"/>
                <a:cs typeface="Times New Roman" panose="02020603050405020304" pitchFamily="18" charset="0"/>
              </a:defRPr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indent="450215" algn="just">
              <a:spcBef>
                <a:spcPts val="0"/>
              </a:spcBef>
            </a:pPr>
            <a:endParaRPr lang="ru-RU" sz="1400" dirty="0">
              <a:ea typeface="+mn-ea"/>
            </a:endParaRP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F4060ADD-0FF7-E2E3-7B09-AF840F63F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1310072"/>
              </p:ext>
            </p:extLst>
          </p:nvPr>
        </p:nvGraphicFramePr>
        <p:xfrm>
          <a:off x="379735" y="1761674"/>
          <a:ext cx="9178925" cy="2680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ED0B4A7-805C-D751-B497-1D5B88CAB399}"/>
              </a:ext>
            </a:extLst>
          </p:cNvPr>
          <p:cNvSpPr txBox="1"/>
          <p:nvPr/>
        </p:nvSpPr>
        <p:spPr>
          <a:xfrm>
            <a:off x="836763" y="4180993"/>
            <a:ext cx="5339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Объекты исследования</a:t>
            </a:r>
            <a:endParaRPr lang="LID4096" sz="2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00140-669B-3B44-0098-41A6BB286F82}"/>
              </a:ext>
            </a:extLst>
          </p:cNvPr>
          <p:cNvSpPr txBox="1"/>
          <p:nvPr/>
        </p:nvSpPr>
        <p:spPr>
          <a:xfrm>
            <a:off x="1000664" y="5098211"/>
            <a:ext cx="6737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А. Сведения о клиентах</a:t>
            </a:r>
          </a:p>
          <a:p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Б. Сведения о покупках</a:t>
            </a:r>
          </a:p>
        </p:txBody>
      </p:sp>
    </p:spTree>
    <p:extLst>
      <p:ext uri="{BB962C8B-B14F-4D97-AF65-F5344CB8AC3E}">
        <p14:creationId xmlns:p14="http://schemas.microsoft.com/office/powerpoint/2010/main" val="121865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80CE1-C17E-0DC2-D379-9552EA79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817" y="333555"/>
            <a:ext cx="8596668" cy="554966"/>
          </a:xfrm>
        </p:spPr>
        <p:txBody>
          <a:bodyPr>
            <a:normAutofit/>
          </a:bodyPr>
          <a:lstStyle/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А. Сведения о клиентах.</a:t>
            </a:r>
            <a:endParaRPr lang="LID4096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B2C7F-B4EE-5971-3D23-D75407B4AB82}"/>
              </a:ext>
            </a:extLst>
          </p:cNvPr>
          <p:cNvSpPr txBox="1"/>
          <p:nvPr/>
        </p:nvSpPr>
        <p:spPr>
          <a:xfrm>
            <a:off x="871266" y="4666891"/>
            <a:ext cx="8669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На основании информации о типах данных, содержащихся в датасете можно сделать вывод об их соответствии описываемым показателям и правильность данных можно оценить как </a:t>
            </a:r>
            <a:r>
              <a:rPr lang="ru-RU" sz="2000" b="1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высокую.</a:t>
            </a:r>
            <a:br>
              <a:rPr lang="ru-RU" sz="2000" b="1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</a:br>
            <a:endParaRPr lang="LID4096" sz="2000" b="1" dirty="0">
              <a:solidFill>
                <a:schemeClr val="accent5">
                  <a:lumMod val="75000"/>
                </a:schemeClr>
              </a:solidFill>
              <a:latin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5757E-8FB2-CB34-446F-C1D53463FF94}"/>
              </a:ext>
            </a:extLst>
          </p:cNvPr>
          <p:cNvSpPr txBox="1"/>
          <p:nvPr/>
        </p:nvSpPr>
        <p:spPr>
          <a:xfrm>
            <a:off x="1190445" y="957532"/>
            <a:ext cx="4201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5">
                    <a:lumMod val="75000"/>
                  </a:schemeClr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1. Правильность данных.</a:t>
            </a:r>
            <a:endParaRPr lang="LID4096" sz="2000" b="1" dirty="0">
              <a:solidFill>
                <a:schemeClr val="accent5">
                  <a:lumMod val="75000"/>
                </a:schemeClr>
              </a:solidFill>
              <a:latin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5857D12-4732-4597-7EAD-C991D6C17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384319"/>
              </p:ext>
            </p:extLst>
          </p:nvPr>
        </p:nvGraphicFramePr>
        <p:xfrm>
          <a:off x="808151" y="1426653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562524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78406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87054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Column </a:t>
                      </a:r>
                      <a:endParaRPr lang="LID4096" b="1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Non-Null Count </a:t>
                      </a:r>
                      <a:endParaRPr lang="LID4096" b="1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err="1">
                          <a:solidFill>
                            <a:schemeClr val="lt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Dtype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 </a:t>
                      </a:r>
                      <a:endParaRPr lang="LID4096" b="1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ranklin Gothic Book" panose="020B0503020102020204" pitchFamily="34" charset="0"/>
                        </a:rPr>
                        <a:t>Id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104989 non-null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int64 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5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ranklin Gothic Book" panose="020B0503020102020204" pitchFamily="34" charset="0"/>
                        </a:rPr>
                        <a:t>Gender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89241 non-null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float64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26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ranklin Gothic Book" panose="020B0503020102020204" pitchFamily="34" charset="0"/>
                        </a:rPr>
                        <a:t>Age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104989 non-null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int64 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2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ranklin Gothic Book" panose="020B0503020102020204" pitchFamily="34" charset="0"/>
                        </a:rPr>
                        <a:t>Education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104989 non-null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object 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44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ranklin Gothic Book" panose="020B0503020102020204" pitchFamily="34" charset="0"/>
                        </a:rPr>
                        <a:t>City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104989 non-null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int64 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9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ranklin Gothic Book" panose="020B0503020102020204" pitchFamily="34" charset="0"/>
                        </a:rPr>
                        <a:t>Country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104989 non-null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int64 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175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Franklin Gothic Book" panose="020B0503020102020204" pitchFamily="34" charset="0"/>
                        </a:rPr>
                        <a:t>Personal_coef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104989 non-null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float64</a:t>
                      </a:r>
                      <a:endParaRPr lang="LID4096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6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26689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279</TotalTime>
  <Words>1411</Words>
  <Application>Microsoft Office PowerPoint</Application>
  <PresentationFormat>Широкоэкранный</PresentationFormat>
  <Paragraphs>212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Aptos</vt:lpstr>
      <vt:lpstr>Arial</vt:lpstr>
      <vt:lpstr>Franklin Gothic Book</vt:lpstr>
      <vt:lpstr>Times New Roman</vt:lpstr>
      <vt:lpstr>Trebuchet MS</vt:lpstr>
      <vt:lpstr>Wingdings 3</vt:lpstr>
      <vt:lpstr>Аспект</vt:lpstr>
      <vt:lpstr>Анализ эффективности проведенных маркетинговых кампаний и выявление факторов повышения продаж  </vt:lpstr>
      <vt:lpstr>Результат</vt:lpstr>
      <vt:lpstr>Обоснование</vt:lpstr>
      <vt:lpstr>Обоснование</vt:lpstr>
      <vt:lpstr>Обоснование</vt:lpstr>
      <vt:lpstr>Обоснование</vt:lpstr>
      <vt:lpstr>Обоснование</vt:lpstr>
      <vt:lpstr>Методика проведения анализа</vt:lpstr>
      <vt:lpstr>А. Сведения о клиентах.</vt:lpstr>
      <vt:lpstr>А. Сведения о клиентах.</vt:lpstr>
      <vt:lpstr>А. Сведения о клиентах.</vt:lpstr>
      <vt:lpstr>Б. Сведения о покупках.</vt:lpstr>
      <vt:lpstr>Б. Сведения о покупках.</vt:lpstr>
      <vt:lpstr>Б. Сведения о покупках.</vt:lpstr>
      <vt:lpstr>Устранение выявленных недостатков</vt:lpstr>
      <vt:lpstr>Устранение выявленных недостатков</vt:lpstr>
      <vt:lpstr>Устранение выявленных недостатков</vt:lpstr>
      <vt:lpstr>Источники информации</vt:lpstr>
      <vt:lpstr>Спасибо за внимание!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Александр Виноградов</dc:creator>
  <cp:lastModifiedBy>Александр Виноградов</cp:lastModifiedBy>
  <cp:revision>39</cp:revision>
  <dcterms:created xsi:type="dcterms:W3CDTF">2024-07-26T11:42:37Z</dcterms:created>
  <dcterms:modified xsi:type="dcterms:W3CDTF">2024-08-13T10:11:08Z</dcterms:modified>
</cp:coreProperties>
</file>