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7CD8F-D462-4F9C-AE2F-0BBEFE50024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8EEA2-8939-4BE4-A0FA-1CD1BFC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9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1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8913-2F82-4A24-BB94-0A607CAC8E7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3414-85F5-498F-8961-7CEA9E8C3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199" y="1764987"/>
          <a:ext cx="8229602" cy="4196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2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2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73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ASSURANT - OPTION 1</a:t>
                      </a:r>
                      <a:endParaRPr lang="en-US" sz="900" b="1" i="0" u="none" strike="noStrike" dirty="0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ASSURANT - OPTION 2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METLIFE - OPTION 1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METLIFE - OPTION 2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SUNLIFE - OPTION 1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SUNLIFE - OPTION 2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PPO</a:t>
                      </a:r>
                      <a:endParaRPr lang="en-US" sz="900" b="1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Children to age 19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Not Covered but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Discounts Apply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Children to age 19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Not Covered but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Discounts Apply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Children to age 19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Not Covered but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Discounts Apply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50%; Deductible Waived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50%; Deductible Waived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50%; Deductible Waived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90% of U&amp;C</a:t>
                      </a:r>
                      <a:endParaRPr lang="en-US" sz="900" b="0" i="0" u="none" strike="noStrike"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Employee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Eligible Employees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 of Eligible Employees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Greater of 93% or 10 lives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Greater of 93% or 10 lives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Greater of 20% or 10 lives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Greater of 20% or 10 lives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ASSURANT - OPTION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ASSURANT - OPTION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METLIFE - OPTION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METLIFE - OPTION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SUNLIFE - OPTION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SUNLIFE - OPTION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$35.15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$35.19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$33.66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$33.89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$29.70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$69.83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$69.90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$68.53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$68.99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$60.10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$95.41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$81.75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$79.88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$74.70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$71.45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$130.08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$114.63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$123.31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$117.01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$115.90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$742.70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$700.41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$686.99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$673.09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$615.20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$0.00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$8,912.40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$8,404.92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$8,243.88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$8,077.08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$7,382.40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$0.00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8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-$1,687.32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-$2,194.80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-$2,355.84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-$2,522.64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-$3,217.32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-$10,599.72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-16%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-21%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-22%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-24%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742" marR="8742" marT="874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-30%</a:t>
                      </a:r>
                      <a:endParaRPr lang="en-US" sz="900" b="1" i="0" u="none" strike="noStrike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-100%</a:t>
                      </a:r>
                      <a:endParaRPr 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Arial Narrow"/>
                      </a:endParaRPr>
                    </a:p>
                  </a:txBody>
                  <a:tcPr marL="8742" marR="8742" marT="8742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4391"/>
            <a:ext cx="8153400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048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1988"/>
              </p:ext>
            </p:extLst>
          </p:nvPr>
        </p:nvGraphicFramePr>
        <p:xfrm>
          <a:off x="609600" y="990601"/>
          <a:ext cx="7720183" cy="5135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96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147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Excise Tax Results: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>
                          <a:effectLst/>
                        </a:rPr>
                        <a:t> </a:t>
                      </a:r>
                      <a:endParaRPr lang="en-US" sz="9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Employer Plan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Only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Spouse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Child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Children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Family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Enrollment by Tier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FSA/HSA Enrollment by Tier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Medical &amp; Pharmacy Premium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$9,414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$18,813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$26,829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HRA Reimbursements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FSA &amp; HSA Elections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$3,410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$4,160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$4,160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$4,160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$4,160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$4,160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Thresholds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$10,200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Amount with Fund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$2,624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$3,489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Amount w/o Fund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Tax (Non-Deductible)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$50,392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$64,698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Tax Med&amp;Rx (Non-Deductible)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Annual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$115,090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Employer Plan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Only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Spouse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Child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Children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Employee + Family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Enrollment by Tier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FSA/HSA Enrollment by Tier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Medical &amp; Pharmacy Premium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$9,775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$19,535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$27,859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HRA Reimbursements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2018 FSA &amp; HSA Elections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$1,259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Thresholds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$10,200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$27,500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Amount with Fund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$834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$1,618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Amount w/o Fund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$359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Tax (Non-Deductible)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$3,867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$12,841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Excise Tax Med&amp;Rx (Non-Deductible)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$7,838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Annual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$16,708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1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42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53620"/>
              </p:ext>
            </p:extLst>
          </p:nvPr>
        </p:nvGraphicFramePr>
        <p:xfrm>
          <a:off x="457200" y="1600200"/>
          <a:ext cx="8229600" cy="3148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</a:rPr>
                        <a:t>1st Assumption Slide:</a:t>
                      </a:r>
                      <a:endParaRPr lang="en-US" sz="1200" b="1" i="0" u="sng" strike="noStrike" dirty="0"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Copy rows 3 through 10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9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>
                          <a:effectLst/>
                        </a:rPr>
                        <a:t>   • Current hourly eligibility requirement: 20 hours/week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– 0 employees are not eligible today and are working 30 or more hours/week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5972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9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>
                          <a:effectLst/>
                        </a:rPr>
                        <a:t>   • 177 employees are either eligible or are working 30 or more hours per week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– 151 employees are participating in the plan (85% take-up rate)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5972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09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>
                          <a:effectLst/>
                        </a:rPr>
                        <a:t>   • Monthly employee cost for base plan single coverage: $130.43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09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>
                          <a:effectLst/>
                        </a:rPr>
                        <a:t>   • 8 full-time employees earning below 400% of Federal poverty level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09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 dirty="0">
                          <a:effectLst/>
                        </a:rPr>
                        <a:t>   • 0 full-time employees earning below expanded Medicaid level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96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E5ED0359-5076-46E2-A810-28A04AA7BC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B5D84-CFCD-4457-81B2-43FB1D254D4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74DD4CE2-CB4C-475C-8A38-D79B0951711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835</Words>
  <Application>Microsoft Office PowerPoint</Application>
  <PresentationFormat>On-screen Show (4:3)</PresentationFormat>
  <Paragraphs>478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Zamora</dc:creator>
  <cp:lastModifiedBy>DeWolf,Yuehli</cp:lastModifiedBy>
  <cp:revision>10</cp:revision>
  <dcterms:created xsi:type="dcterms:W3CDTF">2011-07-08T20:54:02Z</dcterms:created>
  <dcterms:modified xsi:type="dcterms:W3CDTF">2016-10-14T13:21:13Z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TC300039379990</vt:lpwstr>
  </property>
</Properties>
</file>