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17"/>
  </p:notesMasterIdLst>
  <p:sldIdLst>
    <p:sldId id="256" r:id="rId3"/>
    <p:sldId id="259" r:id="rId4"/>
    <p:sldId id="258" r:id="rId5"/>
    <p:sldId id="260" r:id="rId6"/>
    <p:sldId id="261" r:id="rId7"/>
    <p:sldId id="257" r:id="rId8"/>
    <p:sldId id="262" r:id="rId9"/>
    <p:sldId id="264" r:id="rId10"/>
    <p:sldId id="263" r:id="rId11"/>
    <p:sldId id="265" r:id="rId12"/>
    <p:sldId id="266" r:id="rId13"/>
    <p:sldId id="267" r:id="rId14"/>
    <p:sldId id="268" r:id="rId15"/>
    <p:sldId id="26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7" autoAdjust="0"/>
    <p:restoredTop sz="90614" autoAdjust="0"/>
  </p:normalViewPr>
  <p:slideViewPr>
    <p:cSldViewPr>
      <p:cViewPr varScale="1">
        <p:scale>
          <a:sx n="99" d="100"/>
          <a:sy n="99" d="100"/>
        </p:scale>
        <p:origin x="-3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CBA6479-DB86-4BB9-AD97-80916C36F34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0DD4B-BF66-440F-A484-85D801D7978A}" type="slidenum">
              <a:rPr lang="en-US"/>
              <a:pPr/>
              <a:t>3</a:t>
            </a:fld>
            <a:endParaRPr lang="en-US"/>
          </a:p>
        </p:txBody>
      </p:sp>
      <p:sp>
        <p:nvSpPr>
          <p:cNvPr id="29698" name="Rectangle 2"/>
          <p:cNvSpPr>
            <a:spLocks noRot="1" noChangeArrowheads="1" noTextEdit="1"/>
          </p:cNvSpPr>
          <p:nvPr>
            <p:ph type="sldImg"/>
          </p:nvPr>
        </p:nvSpPr>
        <p:spPr>
          <a:ln/>
        </p:spPr>
      </p:sp>
      <p:sp>
        <p:nvSpPr>
          <p:cNvPr id="29699" name="Rectangle 3"/>
          <p:cNvSpPr>
            <a:spLocks noGrp="1" noChangeArrowheads="1"/>
          </p:cNvSpPr>
          <p:nvPr>
            <p:ph type="body" idx="1"/>
          </p:nvPr>
        </p:nvSpPr>
        <p:spPr/>
        <p:txBody>
          <a:bodyPr/>
          <a:lstStyle/>
          <a:p>
            <a:r>
              <a:rPr lang="en-US"/>
              <a:t>I will be referring to the Enterprise Gateway as the IR Server.  Know that they are one in the same.  Gateway is the concept, server does the 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15BCE-8889-44BD-8FBF-884DCA2BB903}" type="slidenum">
              <a:rPr lang="en-US"/>
              <a:pPr/>
              <a:t>4</a:t>
            </a:fld>
            <a:endParaRPr lang="en-US"/>
          </a:p>
        </p:txBody>
      </p:sp>
      <p:sp>
        <p:nvSpPr>
          <p:cNvPr id="38914" name="Rectangle 2"/>
          <p:cNvSpPr>
            <a:spLocks noRot="1" noChangeArrowheads="1" noTextEdit="1"/>
          </p:cNvSpPr>
          <p:nvPr>
            <p:ph type="sldImg"/>
          </p:nvPr>
        </p:nvSpPr>
        <p:spPr>
          <a:ln/>
        </p:spPr>
      </p:sp>
      <p:sp>
        <p:nvSpPr>
          <p:cNvPr id="38915" name="Rectangle 3"/>
          <p:cNvSpPr>
            <a:spLocks noGrp="1" noChangeArrowheads="1"/>
          </p:cNvSpPr>
          <p:nvPr>
            <p:ph type="body" idx="1"/>
          </p:nvPr>
        </p:nvSpPr>
        <p:spPr/>
        <p:txBody>
          <a:bodyPr/>
          <a:lstStyle/>
          <a:p>
            <a:r>
              <a:rPr lang="en-US"/>
              <a:t>* One of the reasons we chose N-Tier architecture is it allows us the ability to scan at remote sites.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DA04F-CA96-4E49-A645-13DA95CBFD9D}" type="slidenum">
              <a:rPr lang="en-US"/>
              <a:pPr/>
              <a:t>6</a:t>
            </a:fld>
            <a:endParaRPr lang="en-US"/>
          </a:p>
        </p:txBody>
      </p:sp>
      <p:sp>
        <p:nvSpPr>
          <p:cNvPr id="28674" name="Rectangle 2"/>
          <p:cNvSpPr>
            <a:spLocks noRot="1" noChangeArrowheads="1" noTextEdit="1"/>
          </p:cNvSpPr>
          <p:nvPr>
            <p:ph type="sldImg"/>
          </p:nvPr>
        </p:nvSpPr>
        <p:spPr>
          <a:ln/>
        </p:spPr>
      </p:sp>
      <p:sp>
        <p:nvSpPr>
          <p:cNvPr id="28675" name="Rectangle 3"/>
          <p:cNvSpPr>
            <a:spLocks noGrp="1" noChangeArrowheads="1"/>
          </p:cNvSpPr>
          <p:nvPr>
            <p:ph type="body" idx="1"/>
          </p:nvPr>
        </p:nvSpPr>
        <p:spPr/>
        <p:txBody>
          <a:bodyPr/>
          <a:lstStyle/>
          <a:p>
            <a:r>
              <a:rPr lang="en-US"/>
              <a:t>Essentially the Scanner will take this paper, capture it as an image, save the image, and make it available for further processing and retrieval in the IR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617C5B-6C40-45BD-9F16-45100D8BE3D8}" type="slidenum">
              <a:rPr lang="en-US"/>
              <a:pPr/>
              <a:t>9</a:t>
            </a:fld>
            <a:endParaRPr 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t>A good example of how this works is a Print Queue.  Lets pretend everyone in this room is going to print out this powerpoint presentation.  We all hit print and it will end up in the print queue according to It will process each request as it comes in until the queue is empty.  This is kind of like how the Processor works however in the Processor you can prioritize.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CB53F-30C1-4FCE-B6FB-05CFE029601D}" type="slidenum">
              <a:rPr lang="en-US"/>
              <a:pPr/>
              <a:t>12</a:t>
            </a:fld>
            <a:endParaRPr lang="en-US"/>
          </a:p>
        </p:txBody>
      </p:sp>
      <p:sp>
        <p:nvSpPr>
          <p:cNvPr id="31746" name="Rectangle 2"/>
          <p:cNvSpPr>
            <a:spLocks noRot="1" noChangeArrowheads="1" noTextEdit="1"/>
          </p:cNvSpPr>
          <p:nvPr>
            <p:ph type="sldImg"/>
          </p:nvPr>
        </p:nvSpPr>
        <p:spPr>
          <a:ln/>
        </p:spPr>
      </p:sp>
      <p:sp>
        <p:nvSpPr>
          <p:cNvPr id="31747" name="Rectangle 3"/>
          <p:cNvSpPr>
            <a:spLocks noGrp="1" noChangeArrowheads="1"/>
          </p:cNvSpPr>
          <p:nvPr>
            <p:ph type="body" idx="1"/>
          </p:nvPr>
        </p:nvSpPr>
        <p:spPr/>
        <p:txBody>
          <a:bodyPr/>
          <a:lstStyle/>
          <a:p>
            <a:r>
              <a:rPr lang="en-US"/>
              <a:t>Ask some questions</a:t>
            </a:r>
          </a:p>
          <a:p>
            <a:r>
              <a:rPr lang="en-US"/>
              <a:t>Before we get into the scanner application interface you need to have a good understanding of the Concept of scanning.  It’s a simple concept.  </a:t>
            </a:r>
          </a:p>
          <a:p>
            <a:r>
              <a:rPr lang="en-US"/>
              <a:t>What type of architecture is the scanner based on?  N-tier </a:t>
            </a:r>
          </a:p>
          <a:p>
            <a:r>
              <a:rPr lang="en-US"/>
              <a:t>How many tiers does the scanner consist? 3  </a:t>
            </a:r>
          </a:p>
          <a:p>
            <a:r>
              <a:rPr lang="en-US"/>
              <a:t>What are those tiers?  Presentation, Server, Database/Images  </a:t>
            </a:r>
          </a:p>
          <a:p>
            <a:r>
              <a:rPr lang="en-US"/>
              <a:t>What does the Enterprise Scanner do?  Converts the paper to images. </a:t>
            </a:r>
          </a:p>
          <a:p>
            <a:r>
              <a:rPr lang="en-US"/>
              <a:t>Images are part of an .xml.  Where does it put the .xml?  IRCache </a:t>
            </a:r>
          </a:p>
          <a:p>
            <a:r>
              <a:rPr lang="en-US"/>
              <a:t>What does the Processor do?  Takes .xml from IRCache and sends them to IRServer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61576F-3949-46A9-9FD0-692899593C28}" type="slidenum">
              <a:rPr lang="en-US"/>
              <a:pPr/>
              <a:t>14</a:t>
            </a:fld>
            <a:endParaRPr lang="en-US"/>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a:t>Indexing Step example:  Client scans in new mail for the day.  When scanning in the new mail they will select a flow to scan into.  Usually the first step in that flow will be the index step.  Each document scanned in will be assigned a temporary File Number and the task associated with this document will go to the first step in flow or index step.  There is usually someone who is assigned to work this step and what they will do in the indexing step is assign each of these documents to the appropriate File Number/Name and release the task.</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5588" cy="6858000"/>
            <a:chOff x="0" y="0"/>
            <a:chExt cx="5761" cy="4320"/>
          </a:xfrm>
        </p:grpSpPr>
        <p:pic>
          <p:nvPicPr>
            <p:cNvPr id="7171" name="Picture 3" descr="IR_Desktop"/>
            <p:cNvPicPr>
              <a:picLocks noChangeAspect="1" noChangeArrowheads="1"/>
            </p:cNvPicPr>
            <p:nvPr/>
          </p:nvPicPr>
          <p:blipFill>
            <a:blip r:embed="rId2"/>
            <a:srcRect/>
            <a:stretch>
              <a:fillRect/>
            </a:stretch>
          </p:blipFill>
          <p:spPr bwMode="auto">
            <a:xfrm>
              <a:off x="0" y="624"/>
              <a:ext cx="5761" cy="3696"/>
            </a:xfrm>
            <a:prstGeom prst="rect">
              <a:avLst/>
            </a:prstGeom>
            <a:noFill/>
          </p:spPr>
        </p:pic>
        <p:sp>
          <p:nvSpPr>
            <p:cNvPr id="7172" name="Line 4"/>
            <p:cNvSpPr>
              <a:spLocks noChangeShapeType="1"/>
            </p:cNvSpPr>
            <p:nvPr/>
          </p:nvSpPr>
          <p:spPr bwMode="auto">
            <a:xfrm>
              <a:off x="576" y="0"/>
              <a:ext cx="0" cy="3120"/>
            </a:xfrm>
            <a:prstGeom prst="line">
              <a:avLst/>
            </a:prstGeom>
            <a:noFill/>
            <a:ln w="12700">
              <a:solidFill>
                <a:schemeClr val="bg1"/>
              </a:solidFill>
              <a:round/>
              <a:headEnd/>
              <a:tailEnd/>
            </a:ln>
          </p:spPr>
          <p:txBody>
            <a:bodyPr wrap="none" anchor="ctr"/>
            <a:lstStyle/>
            <a:p>
              <a:endParaRPr lang="en-US"/>
            </a:p>
          </p:txBody>
        </p:sp>
      </p:grpSp>
      <p:sp>
        <p:nvSpPr>
          <p:cNvPr id="7173" name="Rectangle 5"/>
          <p:cNvSpPr>
            <a:spLocks noGrp="1" noChangeArrowheads="1"/>
          </p:cNvSpPr>
          <p:nvPr>
            <p:ph type="dt" sz="half" idx="2"/>
          </p:nvPr>
        </p:nvSpPr>
        <p:spPr/>
        <p:txBody>
          <a:bodyPr/>
          <a:lstStyle>
            <a:lvl1pPr>
              <a:defRPr/>
            </a:lvl1pPr>
          </a:lstStyle>
          <a:p>
            <a:endParaRPr lang="en-US"/>
          </a:p>
        </p:txBody>
      </p:sp>
      <p:sp>
        <p:nvSpPr>
          <p:cNvPr id="7174" name="Rectangle 6"/>
          <p:cNvSpPr>
            <a:spLocks noGrp="1" noChangeArrowheads="1"/>
          </p:cNvSpPr>
          <p:nvPr>
            <p:ph type="ftr" sz="quarter" idx="3"/>
          </p:nvPr>
        </p:nvSpPr>
        <p:spPr bwMode="auto">
          <a:xfrm>
            <a:off x="3124200" y="6245225"/>
            <a:ext cx="2895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175" name="Rectangle 7"/>
          <p:cNvSpPr>
            <a:spLocks noGrp="1" noChangeArrowheads="1"/>
          </p:cNvSpPr>
          <p:nvPr>
            <p:ph type="sldNum" sz="quarter" idx="4"/>
          </p:nvPr>
        </p:nvSpPr>
        <p:spPr>
          <a:xfrm>
            <a:off x="6553200" y="6245225"/>
            <a:ext cx="2133600" cy="476250"/>
          </a:xfrm>
        </p:spPr>
        <p:txBody>
          <a:bodyPr/>
          <a:lstStyle>
            <a:lvl1pPr algn="r">
              <a:defRPr/>
            </a:lvl1pPr>
          </a:lstStyle>
          <a:p>
            <a:fld id="{E52B5FA2-F672-4178-A63B-3AA9B4EFC4A7}" type="slidenum">
              <a:rPr lang="en-US"/>
              <a:pPr/>
              <a:t>‹#›</a:t>
            </a:fld>
            <a:endParaRPr lang="en-US"/>
          </a:p>
        </p:txBody>
      </p:sp>
      <p:pic>
        <p:nvPicPr>
          <p:cNvPr id="7176" name="Picture 8" descr="IR_HDR_1"/>
          <p:cNvPicPr>
            <a:picLocks noChangeAspect="1" noChangeArrowheads="1"/>
          </p:cNvPicPr>
          <p:nvPr/>
        </p:nvPicPr>
        <p:blipFill>
          <a:blip r:embed="rId3" cstate="print"/>
          <a:srcRect/>
          <a:stretch>
            <a:fillRect/>
          </a:stretch>
        </p:blipFill>
        <p:spPr bwMode="auto">
          <a:xfrm>
            <a:off x="-1588" y="0"/>
            <a:ext cx="9145588" cy="990600"/>
          </a:xfrm>
          <a:prstGeom prst="rect">
            <a:avLst/>
          </a:prstGeom>
          <a:noFill/>
        </p:spPr>
      </p:pic>
      <p:sp>
        <p:nvSpPr>
          <p:cNvPr id="7177" name="Rectangle 9"/>
          <p:cNvSpPr>
            <a:spLocks noChangeArrowheads="1"/>
          </p:cNvSpPr>
          <p:nvPr/>
        </p:nvSpPr>
        <p:spPr bwMode="auto">
          <a:xfrm>
            <a:off x="466725" y="4800600"/>
            <a:ext cx="4191000" cy="1143000"/>
          </a:xfrm>
          <a:prstGeom prst="rect">
            <a:avLst/>
          </a:prstGeom>
          <a:noFill/>
          <a:ln w="9525">
            <a:noFill/>
            <a:miter lim="800000"/>
            <a:headEnd/>
            <a:tailEnd/>
          </a:ln>
        </p:spPr>
        <p:txBody>
          <a:bodyPr/>
          <a:lstStyle/>
          <a:p>
            <a:r>
              <a:rPr lang="en-US" sz="6600">
                <a:solidFill>
                  <a:schemeClr val="bg1"/>
                </a:solidFill>
              </a:rPr>
              <a:t>Welcome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4D95CDF-3C8D-406D-9D83-E31043666A9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8275"/>
            <a:ext cx="2057400" cy="5972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8275"/>
            <a:ext cx="6019800" cy="5972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B1D4F93-54CE-430D-B0FF-6F58E066492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76313" y="168275"/>
            <a:ext cx="7556500" cy="777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00150"/>
            <a:ext cx="82296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746500"/>
            <a:ext cx="8229600" cy="2393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4110038" y="6467475"/>
            <a:ext cx="976312" cy="361950"/>
          </a:xfrm>
        </p:spPr>
        <p:txBody>
          <a:bodyPr/>
          <a:lstStyle>
            <a:lvl1pPr>
              <a:defRPr/>
            </a:lvl1pPr>
          </a:lstStyle>
          <a:p>
            <a:fld id="{8619D4A6-3ED7-4426-966C-D5A756E989A1}"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2" name="Rectangle 2"/>
          <p:cNvSpPr>
            <a:spLocks noGrp="1" noChangeArrowheads="1"/>
          </p:cNvSpPr>
          <p:nvPr>
            <p:ph type="dt" sz="half" idx="2"/>
          </p:nvPr>
        </p:nvSpPr>
        <p:spPr/>
        <p:txBody>
          <a:bodyPr/>
          <a:lstStyle>
            <a:lvl1pPr>
              <a:defRPr/>
            </a:lvl1pPr>
          </a:lstStyle>
          <a:p>
            <a:endParaRPr lang="en-US"/>
          </a:p>
        </p:txBody>
      </p:sp>
      <p:sp>
        <p:nvSpPr>
          <p:cNvPr id="10243" name="Rectangle 3"/>
          <p:cNvSpPr>
            <a:spLocks noGrp="1" noChangeArrowheads="1"/>
          </p:cNvSpPr>
          <p:nvPr>
            <p:ph type="ftr" sz="quarter" idx="3"/>
          </p:nvPr>
        </p:nvSpPr>
        <p:spPr bwMode="auto">
          <a:xfrm>
            <a:off x="3124200" y="6245225"/>
            <a:ext cx="2895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0244" name="Rectangle 4"/>
          <p:cNvSpPr>
            <a:spLocks noGrp="1" noChangeArrowheads="1"/>
          </p:cNvSpPr>
          <p:nvPr>
            <p:ph type="sldNum" sz="quarter" idx="4"/>
          </p:nvPr>
        </p:nvSpPr>
        <p:spPr>
          <a:xfrm>
            <a:off x="6553200" y="6245225"/>
            <a:ext cx="2133600" cy="476250"/>
          </a:xfrm>
        </p:spPr>
        <p:txBody>
          <a:bodyPr/>
          <a:lstStyle>
            <a:lvl1pPr algn="r">
              <a:defRPr/>
            </a:lvl1pPr>
          </a:lstStyle>
          <a:p>
            <a:fld id="{5B1F5617-35CE-410B-800F-588CE21051A3}" type="slidenum">
              <a:rPr lang="en-US"/>
              <a:pPr/>
              <a:t>‹#›</a:t>
            </a:fld>
            <a:endParaRPr lang="en-US"/>
          </a:p>
        </p:txBody>
      </p:sp>
      <p:pic>
        <p:nvPicPr>
          <p:cNvPr id="10245" name="Picture 5" descr="IR_HDR_1"/>
          <p:cNvPicPr>
            <a:picLocks noChangeAspect="1" noChangeArrowheads="1"/>
          </p:cNvPicPr>
          <p:nvPr/>
        </p:nvPicPr>
        <p:blipFill>
          <a:blip r:embed="rId2" cstate="print"/>
          <a:srcRect/>
          <a:stretch>
            <a:fillRect/>
          </a:stretch>
        </p:blipFill>
        <p:spPr bwMode="auto">
          <a:xfrm>
            <a:off x="-1588" y="0"/>
            <a:ext cx="9145588" cy="990600"/>
          </a:xfrm>
          <a:prstGeom prst="rect">
            <a:avLst/>
          </a:prstGeom>
          <a:noFill/>
        </p:spPr>
      </p:pic>
      <p:sp>
        <p:nvSpPr>
          <p:cNvPr id="10246" name="Rectangle 6"/>
          <p:cNvSpPr>
            <a:spLocks noGrp="1" noChangeArrowheads="1"/>
          </p:cNvSpPr>
          <p:nvPr>
            <p:ph type="ctrTitle" sz="quarter"/>
          </p:nvPr>
        </p:nvSpPr>
        <p:spPr>
          <a:xfrm>
            <a:off x="685800" y="2130425"/>
            <a:ext cx="7772400" cy="1470025"/>
          </a:xfrm>
        </p:spPr>
        <p:txBody>
          <a:bodyPr/>
          <a:lstStyle>
            <a:lvl1pPr algn="ctr">
              <a:defRPr sz="4000">
                <a:solidFill>
                  <a:schemeClr val="tx1"/>
                </a:solidFill>
              </a:defRPr>
            </a:lvl1pPr>
          </a:lstStyle>
          <a:p>
            <a:r>
              <a:rPr lang="en-US"/>
              <a:t>Click to edit Master title style</a:t>
            </a:r>
          </a:p>
        </p:txBody>
      </p:sp>
      <p:sp>
        <p:nvSpPr>
          <p:cNvPr id="10247" name="Rectangle 7"/>
          <p:cNvSpPr>
            <a:spLocks noGrp="1" noChangeArrowheads="1"/>
          </p:cNvSpPr>
          <p:nvPr>
            <p:ph type="subTitle" sz="quarter" idx="1"/>
          </p:nvPr>
        </p:nvSpPr>
        <p:spPr>
          <a:xfrm>
            <a:off x="1371600" y="3886200"/>
            <a:ext cx="6400800" cy="1752600"/>
          </a:xfrm>
        </p:spPr>
        <p:txBody>
          <a:bodyPr/>
          <a:lstStyle>
            <a:lvl1pPr marL="0" indent="0" algn="ctr">
              <a:buFontTx/>
              <a:buNone/>
              <a:defRPr>
                <a:latin typeface="Verdana" pitchFamily="34" charset="0"/>
              </a:defRPr>
            </a:lvl1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A37F0F6-4F13-4F74-97F1-40506B17E6B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E5DECE98-E7EB-42F0-A640-E1B8E21DE942}"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0FAD528C-3F5C-42FD-BD79-C77DFA6938BB}"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F5AC6B4C-A454-4A05-B111-BD252513C4E1}"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88B13F1B-5F38-4888-A17E-9DA2974C69AE}"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3D01ED4B-AEDC-4833-8E6F-C0D9A73295D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4239C1B-309C-418A-9848-CEE36A371392}"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D58A2C34-CD9E-4AE7-B33B-B488060A286C}"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8E84406-2B9D-4E22-ABDC-2408820E8AE2}"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838241D-6542-4DA6-B1CA-8301F2EE0F5C}"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8275"/>
            <a:ext cx="2057400" cy="5972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8275"/>
            <a:ext cx="6019800" cy="5972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2A04207-A68F-4AA6-91D4-BAD708BBA82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A4073D0-EE96-45A7-B714-59FF4A213E9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49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9099084D-A41D-4E20-90E9-33A218F35AC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559F3410-4403-4B6C-82F4-5D4968043A4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3E287ED2-6BBF-4A35-B8E7-7C2F6406632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98744041-3AC5-4F1E-9870-78D7CA60ACB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34EACD5-9948-41CF-95B9-62CC9CC26A3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CAEEF2D1-F551-4576-8BDC-F9E786C71CD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IR_Number_Bar_2"/>
          <p:cNvPicPr>
            <a:picLocks noChangeAspect="1" noChangeArrowheads="1"/>
          </p:cNvPicPr>
          <p:nvPr/>
        </p:nvPicPr>
        <p:blipFill>
          <a:blip r:embed="rId14" cstate="print"/>
          <a:srcRect/>
          <a:stretch>
            <a:fillRect/>
          </a:stretch>
        </p:blipFill>
        <p:spPr bwMode="auto">
          <a:xfrm>
            <a:off x="0" y="6364288"/>
            <a:ext cx="9144000" cy="493712"/>
          </a:xfrm>
          <a:prstGeom prst="rect">
            <a:avLst/>
          </a:prstGeom>
          <a:noFill/>
        </p:spPr>
      </p:pic>
      <p:sp>
        <p:nvSpPr>
          <p:cNvPr id="6147" name="Rectangle 3"/>
          <p:cNvSpPr>
            <a:spLocks noGrp="1" noChangeArrowheads="1"/>
          </p:cNvSpPr>
          <p:nvPr>
            <p:ph type="body" idx="1"/>
          </p:nvPr>
        </p:nvSpPr>
        <p:spPr bwMode="auto">
          <a:xfrm>
            <a:off x="457200" y="1200150"/>
            <a:ext cx="8229600" cy="4940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6149" name="Rectangle 5"/>
          <p:cNvSpPr>
            <a:spLocks noGrp="1" noChangeArrowheads="1"/>
          </p:cNvSpPr>
          <p:nvPr>
            <p:ph type="sldNum" sz="quarter" idx="4"/>
          </p:nvPr>
        </p:nvSpPr>
        <p:spPr bwMode="auto">
          <a:xfrm>
            <a:off x="4110038" y="6467475"/>
            <a:ext cx="976312" cy="361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fld id="{6C2D8567-297F-43A6-AB84-EA0ECF70F211}" type="slidenum">
              <a:rPr lang="en-US"/>
              <a:pPr/>
              <a:t>‹#›</a:t>
            </a:fld>
            <a:endParaRPr lang="en-US"/>
          </a:p>
        </p:txBody>
      </p:sp>
      <p:pic>
        <p:nvPicPr>
          <p:cNvPr id="6150" name="Picture 6" descr="IR_HDR_3"/>
          <p:cNvPicPr>
            <a:picLocks noChangeAspect="1" noChangeArrowheads="1"/>
          </p:cNvPicPr>
          <p:nvPr/>
        </p:nvPicPr>
        <p:blipFill>
          <a:blip r:embed="rId15" cstate="print"/>
          <a:srcRect/>
          <a:stretch>
            <a:fillRect/>
          </a:stretch>
        </p:blipFill>
        <p:spPr bwMode="auto">
          <a:xfrm>
            <a:off x="0" y="0"/>
            <a:ext cx="9145588" cy="990600"/>
          </a:xfrm>
          <a:prstGeom prst="rect">
            <a:avLst/>
          </a:prstGeom>
          <a:noFill/>
        </p:spPr>
      </p:pic>
      <p:sp>
        <p:nvSpPr>
          <p:cNvPr id="6151" name="Rectangle 7"/>
          <p:cNvSpPr>
            <a:spLocks noGrp="1" noChangeArrowheads="1"/>
          </p:cNvSpPr>
          <p:nvPr>
            <p:ph type="title"/>
          </p:nvPr>
        </p:nvSpPr>
        <p:spPr bwMode="auto">
          <a:xfrm>
            <a:off x="976313" y="168275"/>
            <a:ext cx="7556500"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73" r:id="rId12"/>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Verdana" pitchFamily="34" charset="0"/>
        </a:defRPr>
      </a:lvl2pPr>
      <a:lvl3pPr algn="l" rtl="0" fontAlgn="base">
        <a:spcBef>
          <a:spcPct val="0"/>
        </a:spcBef>
        <a:spcAft>
          <a:spcPct val="0"/>
        </a:spcAft>
        <a:defRPr sz="2800" b="1">
          <a:solidFill>
            <a:schemeClr val="bg1"/>
          </a:solidFill>
          <a:latin typeface="Verdana" pitchFamily="34" charset="0"/>
        </a:defRPr>
      </a:lvl3pPr>
      <a:lvl4pPr algn="l" rtl="0" fontAlgn="base">
        <a:spcBef>
          <a:spcPct val="0"/>
        </a:spcBef>
        <a:spcAft>
          <a:spcPct val="0"/>
        </a:spcAft>
        <a:defRPr sz="2800" b="1">
          <a:solidFill>
            <a:schemeClr val="bg1"/>
          </a:solidFill>
          <a:latin typeface="Verdana" pitchFamily="34" charset="0"/>
        </a:defRPr>
      </a:lvl4pPr>
      <a:lvl5pPr algn="l" rtl="0" fontAlgn="base">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2" descr="IR_Number_Bar_2"/>
          <p:cNvPicPr>
            <a:picLocks noChangeAspect="1" noChangeArrowheads="1"/>
          </p:cNvPicPr>
          <p:nvPr/>
        </p:nvPicPr>
        <p:blipFill>
          <a:blip r:embed="rId13" cstate="print"/>
          <a:srcRect/>
          <a:stretch>
            <a:fillRect/>
          </a:stretch>
        </p:blipFill>
        <p:spPr bwMode="auto">
          <a:xfrm>
            <a:off x="0" y="6364288"/>
            <a:ext cx="9144000" cy="493712"/>
          </a:xfrm>
          <a:prstGeom prst="rect">
            <a:avLst/>
          </a:prstGeom>
          <a:noFill/>
        </p:spPr>
      </p:pic>
      <p:sp>
        <p:nvSpPr>
          <p:cNvPr id="9219" name="Rectangle 3"/>
          <p:cNvSpPr>
            <a:spLocks noGrp="1" noChangeArrowheads="1"/>
          </p:cNvSpPr>
          <p:nvPr>
            <p:ph type="body" idx="1"/>
          </p:nvPr>
        </p:nvSpPr>
        <p:spPr bwMode="auto">
          <a:xfrm>
            <a:off x="457200" y="1200150"/>
            <a:ext cx="8229600" cy="4940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9221" name="Rectangle 5"/>
          <p:cNvSpPr>
            <a:spLocks noGrp="1" noChangeArrowheads="1"/>
          </p:cNvSpPr>
          <p:nvPr>
            <p:ph type="sldNum" sz="quarter" idx="4"/>
          </p:nvPr>
        </p:nvSpPr>
        <p:spPr bwMode="auto">
          <a:xfrm>
            <a:off x="4110038" y="6467475"/>
            <a:ext cx="976312" cy="361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fld id="{D2974E9E-4CE5-4944-B88C-20BDE9984101}" type="slidenum">
              <a:rPr lang="en-US"/>
              <a:pPr/>
              <a:t>‹#›</a:t>
            </a:fld>
            <a:endParaRPr lang="en-US"/>
          </a:p>
        </p:txBody>
      </p:sp>
      <p:pic>
        <p:nvPicPr>
          <p:cNvPr id="9222" name="Picture 6" descr="IR_HDR_3"/>
          <p:cNvPicPr>
            <a:picLocks noChangeAspect="1" noChangeArrowheads="1"/>
          </p:cNvPicPr>
          <p:nvPr/>
        </p:nvPicPr>
        <p:blipFill>
          <a:blip r:embed="rId14" cstate="print"/>
          <a:srcRect/>
          <a:stretch>
            <a:fillRect/>
          </a:stretch>
        </p:blipFill>
        <p:spPr bwMode="auto">
          <a:xfrm>
            <a:off x="0" y="0"/>
            <a:ext cx="9145588" cy="990600"/>
          </a:xfrm>
          <a:prstGeom prst="rect">
            <a:avLst/>
          </a:prstGeom>
          <a:noFill/>
        </p:spPr>
      </p:pic>
      <p:sp>
        <p:nvSpPr>
          <p:cNvPr id="9223" name="Rectangle 7"/>
          <p:cNvSpPr>
            <a:spLocks noGrp="1" noChangeArrowheads="1"/>
          </p:cNvSpPr>
          <p:nvPr>
            <p:ph type="title"/>
          </p:nvPr>
        </p:nvSpPr>
        <p:spPr bwMode="auto">
          <a:xfrm>
            <a:off x="976313" y="168275"/>
            <a:ext cx="7556500"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Verdana" pitchFamily="34" charset="0"/>
        </a:defRPr>
      </a:lvl2pPr>
      <a:lvl3pPr algn="l" rtl="0" fontAlgn="base">
        <a:spcBef>
          <a:spcPct val="0"/>
        </a:spcBef>
        <a:spcAft>
          <a:spcPct val="0"/>
        </a:spcAft>
        <a:defRPr sz="2800" b="1">
          <a:solidFill>
            <a:schemeClr val="bg1"/>
          </a:solidFill>
          <a:latin typeface="Verdana" pitchFamily="34" charset="0"/>
        </a:defRPr>
      </a:lvl3pPr>
      <a:lvl4pPr algn="l" rtl="0" fontAlgn="base">
        <a:spcBef>
          <a:spcPct val="0"/>
        </a:spcBef>
        <a:spcAft>
          <a:spcPct val="0"/>
        </a:spcAft>
        <a:defRPr sz="2800" b="1">
          <a:solidFill>
            <a:schemeClr val="bg1"/>
          </a:solidFill>
          <a:latin typeface="Verdana" pitchFamily="34" charset="0"/>
        </a:defRPr>
      </a:lvl4pPr>
      <a:lvl5pPr algn="l" rtl="0" fontAlgn="base">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ImageRight Enterprise Processor</a:t>
            </a:r>
          </a:p>
        </p:txBody>
      </p:sp>
      <p:sp>
        <p:nvSpPr>
          <p:cNvPr id="24579" name="Rectangle 3"/>
          <p:cNvSpPr>
            <a:spLocks noGrp="1" noChangeArrowheads="1"/>
          </p:cNvSpPr>
          <p:nvPr>
            <p:ph type="body" idx="1"/>
          </p:nvPr>
        </p:nvSpPr>
        <p:spPr/>
        <p:txBody>
          <a:bodyPr/>
          <a:lstStyle/>
          <a:p>
            <a:pPr>
              <a:lnSpc>
                <a:spcPct val="80000"/>
              </a:lnSpc>
            </a:pPr>
            <a:r>
              <a:rPr lang="en-US" sz="2800" b="1" u="sng"/>
              <a:t>Processor priority</a:t>
            </a:r>
          </a:p>
          <a:p>
            <a:pPr>
              <a:lnSpc>
                <a:spcPct val="80000"/>
              </a:lnSpc>
              <a:buFontTx/>
              <a:buNone/>
            </a:pPr>
            <a:r>
              <a:rPr lang="en-US" sz="2800"/>
              <a:t>	1. Flagged batches</a:t>
            </a:r>
          </a:p>
          <a:p>
            <a:pPr>
              <a:lnSpc>
                <a:spcPct val="80000"/>
              </a:lnSpc>
              <a:buFontTx/>
              <a:buNone/>
            </a:pPr>
            <a:r>
              <a:rPr lang="en-US" sz="2800"/>
              <a:t>	2. Scheduled batches (if it is the scheduled time)</a:t>
            </a:r>
          </a:p>
          <a:p>
            <a:pPr>
              <a:lnSpc>
                <a:spcPct val="80000"/>
              </a:lnSpc>
              <a:buFontTx/>
              <a:buNone/>
            </a:pPr>
            <a:r>
              <a:rPr lang="en-US" sz="2800"/>
              <a:t>	3. Regular batches</a:t>
            </a:r>
          </a:p>
          <a:p>
            <a:pPr>
              <a:lnSpc>
                <a:spcPct val="80000"/>
              </a:lnSpc>
            </a:pPr>
            <a:r>
              <a:rPr lang="en-US" sz="2800" b="1" u="sng"/>
              <a:t>How a batch is processed</a:t>
            </a:r>
          </a:p>
          <a:p>
            <a:pPr>
              <a:lnSpc>
                <a:spcPct val="80000"/>
              </a:lnSpc>
              <a:buFontTx/>
              <a:buNone/>
            </a:pPr>
            <a:r>
              <a:rPr lang="en-US" sz="2800"/>
              <a:t>	1. Enterprise Processor logs into the database as the user who scanned the batch.</a:t>
            </a:r>
          </a:p>
          <a:p>
            <a:pPr>
              <a:lnSpc>
                <a:spcPct val="80000"/>
              </a:lnSpc>
              <a:buFontTx/>
              <a:buNone/>
            </a:pPr>
            <a:r>
              <a:rPr lang="en-US" sz="2800"/>
              <a:t>	2. The *.xml file is read, and the image data is loaded into the batch object (memory)</a:t>
            </a:r>
          </a:p>
          <a:p>
            <a:pPr>
              <a:lnSpc>
                <a:spcPct val="80000"/>
              </a:lnSpc>
              <a:buFontTx/>
              <a:buNone/>
            </a:pPr>
            <a:r>
              <a:rPr lang="en-US" sz="2800"/>
              <a:t>	3. Processor loops through the batch object and sends the image data to the IR Server</a:t>
            </a:r>
          </a:p>
          <a:p>
            <a:pPr>
              <a:lnSpc>
                <a:spcPct val="80000"/>
              </a:lnSpc>
              <a:buFontTx/>
              <a:buNone/>
            </a:pPr>
            <a:r>
              <a:rPr lang="en-US" sz="2800"/>
              <a:t>	4. IR Server processes the batch and confirms success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ImageRight Enterprise Processor</a:t>
            </a:r>
          </a:p>
        </p:txBody>
      </p:sp>
      <p:sp>
        <p:nvSpPr>
          <p:cNvPr id="25603" name="Rectangle 3"/>
          <p:cNvSpPr>
            <a:spLocks noGrp="1" noChangeArrowheads="1"/>
          </p:cNvSpPr>
          <p:nvPr>
            <p:ph type="body" idx="1"/>
          </p:nvPr>
        </p:nvSpPr>
        <p:spPr/>
        <p:txBody>
          <a:bodyPr/>
          <a:lstStyle/>
          <a:p>
            <a:r>
              <a:rPr lang="en-US"/>
              <a:t>If batch processed successfully</a:t>
            </a:r>
          </a:p>
          <a:p>
            <a:pPr>
              <a:buFontTx/>
              <a:buNone/>
            </a:pPr>
            <a:r>
              <a:rPr lang="en-US"/>
              <a:t>	- Clears the cached images</a:t>
            </a:r>
          </a:p>
          <a:p>
            <a:pPr>
              <a:buFontTx/>
              <a:buNone/>
            </a:pPr>
            <a:r>
              <a:rPr lang="en-US"/>
              <a:t>	- Deletes the directory</a:t>
            </a:r>
          </a:p>
          <a:p>
            <a:pPr>
              <a:buFontTx/>
              <a:buNone/>
            </a:pPr>
            <a:r>
              <a:rPr lang="en-US"/>
              <a:t>	- Deletes the *.xml file</a:t>
            </a:r>
          </a:p>
          <a:p>
            <a:pPr>
              <a:buFontTx/>
              <a:buNone/>
            </a:pPr>
            <a:r>
              <a:rPr lang="en-US"/>
              <a:t>	- Updates the status to Processed</a:t>
            </a:r>
          </a:p>
          <a:p>
            <a:pPr>
              <a:buFontTx/>
              <a:buNone/>
            </a:pPr>
            <a:r>
              <a:rPr lang="en-US"/>
              <a:t>	- Moves the status *.xml into the Processed folder in the current date subfolder</a:t>
            </a:r>
          </a:p>
          <a:p>
            <a:pPr>
              <a:buFontTx/>
              <a:buNone/>
            </a:pPr>
            <a:r>
              <a:rPr lang="en-US"/>
              <a:t>	- Moves to the next batch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Enterprise Gateway</a:t>
            </a:r>
          </a:p>
        </p:txBody>
      </p:sp>
      <p:sp>
        <p:nvSpPr>
          <p:cNvPr id="30731" name="Rectangle 11"/>
          <p:cNvSpPr>
            <a:spLocks noChangeArrowheads="1"/>
          </p:cNvSpPr>
          <p:nvPr/>
        </p:nvSpPr>
        <p:spPr bwMode="auto">
          <a:xfrm>
            <a:off x="228600" y="1371600"/>
            <a:ext cx="4495800" cy="18288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30737" name="Rectangle 17"/>
          <p:cNvSpPr>
            <a:spLocks noChangeArrowheads="1"/>
          </p:cNvSpPr>
          <p:nvPr/>
        </p:nvSpPr>
        <p:spPr bwMode="auto">
          <a:xfrm>
            <a:off x="2819400" y="2057400"/>
            <a:ext cx="1812925" cy="441325"/>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Gateway (irserver.dll)</a:t>
            </a:r>
          </a:p>
        </p:txBody>
      </p:sp>
      <p:sp>
        <p:nvSpPr>
          <p:cNvPr id="30741" name="Rectangle 21"/>
          <p:cNvSpPr>
            <a:spLocks noChangeArrowheads="1"/>
          </p:cNvSpPr>
          <p:nvPr/>
        </p:nvSpPr>
        <p:spPr bwMode="auto">
          <a:xfrm>
            <a:off x="6934200" y="1524000"/>
            <a:ext cx="1676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Database</a:t>
            </a:r>
          </a:p>
        </p:txBody>
      </p:sp>
      <p:sp>
        <p:nvSpPr>
          <p:cNvPr id="30742" name="Rectangle 22"/>
          <p:cNvSpPr>
            <a:spLocks noChangeArrowheads="1"/>
          </p:cNvSpPr>
          <p:nvPr/>
        </p:nvSpPr>
        <p:spPr bwMode="auto">
          <a:xfrm>
            <a:off x="6934200" y="2590800"/>
            <a:ext cx="1676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Images</a:t>
            </a:r>
          </a:p>
        </p:txBody>
      </p:sp>
      <p:sp>
        <p:nvSpPr>
          <p:cNvPr id="30754" name="Text Box 34"/>
          <p:cNvSpPr txBox="1">
            <a:spLocks noChangeArrowheads="1"/>
          </p:cNvSpPr>
          <p:nvPr/>
        </p:nvSpPr>
        <p:spPr bwMode="auto">
          <a:xfrm>
            <a:off x="3733800" y="990600"/>
            <a:ext cx="1676400" cy="396875"/>
          </a:xfrm>
          <a:prstGeom prst="rect">
            <a:avLst/>
          </a:prstGeom>
          <a:noFill/>
          <a:ln w="9525">
            <a:noFill/>
            <a:miter lim="800000"/>
            <a:headEnd/>
            <a:tailEnd/>
          </a:ln>
          <a:effectLst/>
        </p:spPr>
        <p:txBody>
          <a:bodyPr>
            <a:spAutoFit/>
          </a:bodyPr>
          <a:lstStyle/>
          <a:p>
            <a:pPr>
              <a:spcBef>
                <a:spcPct val="50000"/>
              </a:spcBef>
            </a:pPr>
            <a:r>
              <a:rPr lang="en-US" b="1" u="sng"/>
              <a:t>Local</a:t>
            </a:r>
            <a:r>
              <a:rPr lang="en-US" sz="2000" b="1" u="sng"/>
              <a:t> </a:t>
            </a:r>
            <a:r>
              <a:rPr lang="en-US" b="1" u="sng"/>
              <a:t>Install</a:t>
            </a:r>
          </a:p>
        </p:txBody>
      </p:sp>
      <p:sp>
        <p:nvSpPr>
          <p:cNvPr id="30755" name="Line 35"/>
          <p:cNvSpPr>
            <a:spLocks noChangeShapeType="1"/>
          </p:cNvSpPr>
          <p:nvPr/>
        </p:nvSpPr>
        <p:spPr bwMode="auto">
          <a:xfrm>
            <a:off x="4953000" y="1752600"/>
            <a:ext cx="1905000" cy="0"/>
          </a:xfrm>
          <a:prstGeom prst="line">
            <a:avLst/>
          </a:prstGeom>
          <a:noFill/>
          <a:ln w="9525">
            <a:solidFill>
              <a:schemeClr val="tx1"/>
            </a:solidFill>
            <a:round/>
            <a:headEnd/>
            <a:tailEnd type="triangle" w="med" len="med"/>
          </a:ln>
          <a:effectLst/>
        </p:spPr>
        <p:txBody>
          <a:bodyPr/>
          <a:lstStyle/>
          <a:p>
            <a:endParaRPr lang="en-US"/>
          </a:p>
        </p:txBody>
      </p:sp>
      <p:sp>
        <p:nvSpPr>
          <p:cNvPr id="30756" name="Line 36"/>
          <p:cNvSpPr>
            <a:spLocks noChangeShapeType="1"/>
          </p:cNvSpPr>
          <p:nvPr/>
        </p:nvSpPr>
        <p:spPr bwMode="auto">
          <a:xfrm>
            <a:off x="4953000" y="2895600"/>
            <a:ext cx="1905000" cy="0"/>
          </a:xfrm>
          <a:prstGeom prst="line">
            <a:avLst/>
          </a:prstGeom>
          <a:noFill/>
          <a:ln w="9525">
            <a:solidFill>
              <a:schemeClr val="tx1"/>
            </a:solidFill>
            <a:round/>
            <a:headEnd/>
            <a:tailEnd type="triangle" w="med" len="med"/>
          </a:ln>
          <a:effectLst/>
        </p:spPr>
        <p:txBody>
          <a:bodyPr/>
          <a:lstStyle/>
          <a:p>
            <a:endParaRPr lang="en-US"/>
          </a:p>
        </p:txBody>
      </p:sp>
      <p:sp>
        <p:nvSpPr>
          <p:cNvPr id="30760" name="Rectangle 40"/>
          <p:cNvSpPr>
            <a:spLocks noChangeArrowheads="1"/>
          </p:cNvSpPr>
          <p:nvPr/>
        </p:nvSpPr>
        <p:spPr bwMode="auto">
          <a:xfrm>
            <a:off x="533400" y="1600200"/>
            <a:ext cx="1600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Enterprise Scanner</a:t>
            </a:r>
          </a:p>
        </p:txBody>
      </p:sp>
      <p:sp>
        <p:nvSpPr>
          <p:cNvPr id="30761" name="Rectangle 41"/>
          <p:cNvSpPr>
            <a:spLocks noChangeArrowheads="1"/>
          </p:cNvSpPr>
          <p:nvPr/>
        </p:nvSpPr>
        <p:spPr bwMode="auto">
          <a:xfrm>
            <a:off x="533400" y="2590800"/>
            <a:ext cx="1600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Enterprise Processor</a:t>
            </a:r>
          </a:p>
        </p:txBody>
      </p:sp>
      <p:sp>
        <p:nvSpPr>
          <p:cNvPr id="30762" name="Oval 42"/>
          <p:cNvSpPr>
            <a:spLocks noChangeArrowheads="1"/>
          </p:cNvSpPr>
          <p:nvPr/>
        </p:nvSpPr>
        <p:spPr bwMode="auto">
          <a:xfrm>
            <a:off x="914400" y="2057400"/>
            <a:ext cx="708025" cy="377825"/>
          </a:xfrm>
          <a:prstGeom prst="ellipse">
            <a:avLst/>
          </a:prstGeom>
          <a:solidFill>
            <a:schemeClr val="folHlink"/>
          </a:solidFill>
          <a:ln w="9525">
            <a:solidFill>
              <a:schemeClr val="tx1"/>
            </a:solidFill>
            <a:round/>
            <a:headEnd/>
            <a:tailEnd/>
          </a:ln>
          <a:effectLst/>
        </p:spPr>
        <p:txBody>
          <a:bodyPr wrap="none" anchor="ctr"/>
          <a:lstStyle/>
          <a:p>
            <a:pPr algn="ctr"/>
            <a:r>
              <a:rPr lang="en-US" sz="1200" b="1"/>
              <a:t>IRCache</a:t>
            </a:r>
          </a:p>
        </p:txBody>
      </p:sp>
      <p:sp>
        <p:nvSpPr>
          <p:cNvPr id="30763" name="Line 43"/>
          <p:cNvSpPr>
            <a:spLocks noChangeShapeType="1"/>
          </p:cNvSpPr>
          <p:nvPr/>
        </p:nvSpPr>
        <p:spPr bwMode="auto">
          <a:xfrm>
            <a:off x="2286000" y="2286000"/>
            <a:ext cx="457200" cy="0"/>
          </a:xfrm>
          <a:prstGeom prst="line">
            <a:avLst/>
          </a:prstGeom>
          <a:noFill/>
          <a:ln w="9525">
            <a:solidFill>
              <a:schemeClr val="tx1"/>
            </a:solidFill>
            <a:round/>
            <a:headEnd/>
            <a:tailEnd type="triangle" w="med" len="med"/>
          </a:ln>
          <a:effectLst/>
        </p:spPr>
        <p:txBody>
          <a:bodyPr/>
          <a:lstStyle/>
          <a:p>
            <a:endParaRPr lang="en-US"/>
          </a:p>
        </p:txBody>
      </p:sp>
      <p:sp>
        <p:nvSpPr>
          <p:cNvPr id="30764" name="Line 44"/>
          <p:cNvSpPr>
            <a:spLocks noChangeShapeType="1"/>
          </p:cNvSpPr>
          <p:nvPr/>
        </p:nvSpPr>
        <p:spPr bwMode="auto">
          <a:xfrm>
            <a:off x="0" y="3352800"/>
            <a:ext cx="9144000" cy="0"/>
          </a:xfrm>
          <a:prstGeom prst="line">
            <a:avLst/>
          </a:prstGeom>
          <a:noFill/>
          <a:ln w="9525">
            <a:solidFill>
              <a:schemeClr val="tx1"/>
            </a:solidFill>
            <a:round/>
            <a:headEnd/>
            <a:tailEnd/>
          </a:ln>
          <a:effectLst/>
        </p:spPr>
        <p:txBody>
          <a:bodyPr/>
          <a:lstStyle/>
          <a:p>
            <a:endParaRPr lang="en-US"/>
          </a:p>
        </p:txBody>
      </p:sp>
      <p:sp>
        <p:nvSpPr>
          <p:cNvPr id="30770" name="Oval 50"/>
          <p:cNvSpPr>
            <a:spLocks noChangeArrowheads="1"/>
          </p:cNvSpPr>
          <p:nvPr/>
        </p:nvSpPr>
        <p:spPr bwMode="auto">
          <a:xfrm>
            <a:off x="381000" y="3733800"/>
            <a:ext cx="2514600" cy="25146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30771" name="Rectangle 51"/>
          <p:cNvSpPr>
            <a:spLocks noChangeArrowheads="1"/>
          </p:cNvSpPr>
          <p:nvPr/>
        </p:nvSpPr>
        <p:spPr bwMode="auto">
          <a:xfrm>
            <a:off x="685800" y="4191000"/>
            <a:ext cx="1828800" cy="15240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30772" name="Rectangle 52"/>
          <p:cNvSpPr>
            <a:spLocks noChangeArrowheads="1"/>
          </p:cNvSpPr>
          <p:nvPr/>
        </p:nvSpPr>
        <p:spPr bwMode="auto">
          <a:xfrm>
            <a:off x="762000" y="4267200"/>
            <a:ext cx="1600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Enterprise Scanner</a:t>
            </a:r>
          </a:p>
        </p:txBody>
      </p:sp>
      <p:sp>
        <p:nvSpPr>
          <p:cNvPr id="30773" name="Oval 53"/>
          <p:cNvSpPr>
            <a:spLocks noChangeArrowheads="1"/>
          </p:cNvSpPr>
          <p:nvPr/>
        </p:nvSpPr>
        <p:spPr bwMode="auto">
          <a:xfrm>
            <a:off x="1143000" y="4724400"/>
            <a:ext cx="708025" cy="377825"/>
          </a:xfrm>
          <a:prstGeom prst="ellipse">
            <a:avLst/>
          </a:prstGeom>
          <a:solidFill>
            <a:schemeClr val="folHlink"/>
          </a:solidFill>
          <a:ln w="9525">
            <a:solidFill>
              <a:schemeClr val="tx1"/>
            </a:solidFill>
            <a:round/>
            <a:headEnd/>
            <a:tailEnd/>
          </a:ln>
          <a:effectLst/>
        </p:spPr>
        <p:txBody>
          <a:bodyPr wrap="none" anchor="ctr"/>
          <a:lstStyle/>
          <a:p>
            <a:pPr algn="ctr"/>
            <a:r>
              <a:rPr lang="en-US" sz="1200" b="1"/>
              <a:t>IRCache</a:t>
            </a:r>
          </a:p>
        </p:txBody>
      </p:sp>
      <p:sp>
        <p:nvSpPr>
          <p:cNvPr id="30774" name="Rectangle 54"/>
          <p:cNvSpPr>
            <a:spLocks noChangeArrowheads="1"/>
          </p:cNvSpPr>
          <p:nvPr/>
        </p:nvSpPr>
        <p:spPr bwMode="auto">
          <a:xfrm>
            <a:off x="762000" y="5181600"/>
            <a:ext cx="1600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Enterprise Processor</a:t>
            </a:r>
          </a:p>
        </p:txBody>
      </p:sp>
      <p:sp>
        <p:nvSpPr>
          <p:cNvPr id="30776" name="Oval 56"/>
          <p:cNvSpPr>
            <a:spLocks noChangeArrowheads="1"/>
          </p:cNvSpPr>
          <p:nvPr/>
        </p:nvSpPr>
        <p:spPr bwMode="auto">
          <a:xfrm>
            <a:off x="4191000" y="3581400"/>
            <a:ext cx="4724400" cy="26670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30777" name="Rectangle 57"/>
          <p:cNvSpPr>
            <a:spLocks noChangeArrowheads="1"/>
          </p:cNvSpPr>
          <p:nvPr/>
        </p:nvSpPr>
        <p:spPr bwMode="auto">
          <a:xfrm>
            <a:off x="4419600" y="4724400"/>
            <a:ext cx="1676400" cy="441325"/>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Gateway (irserver.dll)</a:t>
            </a:r>
          </a:p>
        </p:txBody>
      </p:sp>
      <p:sp>
        <p:nvSpPr>
          <p:cNvPr id="30778" name="Rectangle 58"/>
          <p:cNvSpPr>
            <a:spLocks noChangeArrowheads="1"/>
          </p:cNvSpPr>
          <p:nvPr/>
        </p:nvSpPr>
        <p:spPr bwMode="auto">
          <a:xfrm>
            <a:off x="6858000" y="4191000"/>
            <a:ext cx="1447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Database</a:t>
            </a:r>
          </a:p>
        </p:txBody>
      </p:sp>
      <p:sp>
        <p:nvSpPr>
          <p:cNvPr id="30779" name="Rectangle 59"/>
          <p:cNvSpPr>
            <a:spLocks noChangeArrowheads="1"/>
          </p:cNvSpPr>
          <p:nvPr/>
        </p:nvSpPr>
        <p:spPr bwMode="auto">
          <a:xfrm>
            <a:off x="6858000" y="5181600"/>
            <a:ext cx="1447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Images</a:t>
            </a:r>
          </a:p>
        </p:txBody>
      </p:sp>
      <p:sp>
        <p:nvSpPr>
          <p:cNvPr id="30781" name="Line 61"/>
          <p:cNvSpPr>
            <a:spLocks noChangeShapeType="1"/>
          </p:cNvSpPr>
          <p:nvPr/>
        </p:nvSpPr>
        <p:spPr bwMode="auto">
          <a:xfrm>
            <a:off x="2590800" y="49530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0782" name="Line 62"/>
          <p:cNvSpPr>
            <a:spLocks noChangeShapeType="1"/>
          </p:cNvSpPr>
          <p:nvPr/>
        </p:nvSpPr>
        <p:spPr bwMode="auto">
          <a:xfrm flipV="1">
            <a:off x="6172200" y="4419600"/>
            <a:ext cx="685800" cy="533400"/>
          </a:xfrm>
          <a:prstGeom prst="line">
            <a:avLst/>
          </a:prstGeom>
          <a:noFill/>
          <a:ln w="9525">
            <a:solidFill>
              <a:schemeClr val="tx1"/>
            </a:solidFill>
            <a:round/>
            <a:headEnd/>
            <a:tailEnd type="triangle" w="med" len="med"/>
          </a:ln>
          <a:effectLst/>
        </p:spPr>
        <p:txBody>
          <a:bodyPr/>
          <a:lstStyle/>
          <a:p>
            <a:endParaRPr lang="en-US"/>
          </a:p>
        </p:txBody>
      </p:sp>
      <p:sp>
        <p:nvSpPr>
          <p:cNvPr id="30783" name="Line 63"/>
          <p:cNvSpPr>
            <a:spLocks noChangeShapeType="1"/>
          </p:cNvSpPr>
          <p:nvPr/>
        </p:nvSpPr>
        <p:spPr bwMode="auto">
          <a:xfrm>
            <a:off x="6172200" y="4953000"/>
            <a:ext cx="685800" cy="457200"/>
          </a:xfrm>
          <a:prstGeom prst="line">
            <a:avLst/>
          </a:prstGeom>
          <a:noFill/>
          <a:ln w="9525">
            <a:solidFill>
              <a:schemeClr val="tx1"/>
            </a:solidFill>
            <a:round/>
            <a:headEnd/>
            <a:tailEnd type="triangle" w="med" len="med"/>
          </a:ln>
          <a:effectLst/>
        </p:spPr>
        <p:txBody>
          <a:bodyPr/>
          <a:lstStyle/>
          <a:p>
            <a:endParaRPr lang="en-US"/>
          </a:p>
        </p:txBody>
      </p:sp>
      <p:sp>
        <p:nvSpPr>
          <p:cNvPr id="30784" name="Text Box 64"/>
          <p:cNvSpPr txBox="1">
            <a:spLocks noChangeArrowheads="1"/>
          </p:cNvSpPr>
          <p:nvPr/>
        </p:nvSpPr>
        <p:spPr bwMode="auto">
          <a:xfrm>
            <a:off x="3200400" y="3429000"/>
            <a:ext cx="1981200" cy="366713"/>
          </a:xfrm>
          <a:prstGeom prst="rect">
            <a:avLst/>
          </a:prstGeom>
          <a:noFill/>
          <a:ln w="9525">
            <a:noFill/>
            <a:miter lim="800000"/>
            <a:headEnd/>
            <a:tailEnd/>
          </a:ln>
          <a:effectLst/>
        </p:spPr>
        <p:txBody>
          <a:bodyPr>
            <a:spAutoFit/>
          </a:bodyPr>
          <a:lstStyle/>
          <a:p>
            <a:pPr>
              <a:spcBef>
                <a:spcPct val="50000"/>
              </a:spcBef>
            </a:pPr>
            <a:r>
              <a:rPr lang="en-US" b="1" u="sng"/>
              <a:t>Remote Install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Document Preparation</a:t>
            </a:r>
          </a:p>
        </p:txBody>
      </p:sp>
      <p:sp>
        <p:nvSpPr>
          <p:cNvPr id="32771" name="Rectangle 3"/>
          <p:cNvSpPr>
            <a:spLocks noGrp="1" noChangeArrowheads="1"/>
          </p:cNvSpPr>
          <p:nvPr>
            <p:ph type="body" idx="1"/>
          </p:nvPr>
        </p:nvSpPr>
        <p:spPr/>
        <p:txBody>
          <a:bodyPr/>
          <a:lstStyle/>
          <a:p>
            <a:endParaRPr lang="en-US"/>
          </a:p>
          <a:p>
            <a:r>
              <a:rPr lang="en-US"/>
              <a:t>Staples and Paperclips</a:t>
            </a:r>
          </a:p>
          <a:p>
            <a:r>
              <a:rPr lang="en-US"/>
              <a:t>Legal or Letter size</a:t>
            </a:r>
          </a:p>
          <a:p>
            <a:r>
              <a:rPr lang="en-US"/>
              <a:t>Separator pages (blank sheet or barcode)</a:t>
            </a:r>
          </a:p>
          <a:p>
            <a:r>
              <a:rPr lang="en-US"/>
              <a:t>Color patch</a:t>
            </a:r>
          </a:p>
          <a:p>
            <a:r>
              <a:rPr lang="en-US"/>
              <a:t>Count the number of Documents</a:t>
            </a:r>
          </a:p>
          <a:p>
            <a:r>
              <a:rPr lang="en-US"/>
              <a:t>Batch header sheet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Scanning Methods</a:t>
            </a:r>
          </a:p>
        </p:txBody>
      </p:sp>
      <p:sp>
        <p:nvSpPr>
          <p:cNvPr id="34819" name="Rectangle 3"/>
          <p:cNvSpPr>
            <a:spLocks noGrp="1" noChangeArrowheads="1"/>
          </p:cNvSpPr>
          <p:nvPr>
            <p:ph type="body" idx="1"/>
          </p:nvPr>
        </p:nvSpPr>
        <p:spPr/>
        <p:txBody>
          <a:bodyPr/>
          <a:lstStyle/>
          <a:p>
            <a:pPr>
              <a:lnSpc>
                <a:spcPct val="80000"/>
              </a:lnSpc>
            </a:pPr>
            <a:r>
              <a:rPr lang="en-US" sz="2800" b="1" u="sng"/>
              <a:t>Scan to Folder (Backscanning)</a:t>
            </a:r>
          </a:p>
          <a:p>
            <a:pPr>
              <a:lnSpc>
                <a:spcPct val="80000"/>
              </a:lnSpc>
              <a:buFontTx/>
              <a:buNone/>
            </a:pPr>
            <a:r>
              <a:rPr lang="en-US" sz="2800"/>
              <a:t>	- This allows the Scanner Operator to enter the File Number related to documents and have them stored immediately rather that processed through a workflow</a:t>
            </a:r>
          </a:p>
          <a:p>
            <a:pPr>
              <a:lnSpc>
                <a:spcPct val="80000"/>
              </a:lnSpc>
            </a:pPr>
            <a:r>
              <a:rPr lang="en-US" sz="2800" b="1" u="sng"/>
              <a:t>Scan to Workflow</a:t>
            </a:r>
          </a:p>
          <a:p>
            <a:pPr>
              <a:lnSpc>
                <a:spcPct val="80000"/>
              </a:lnSpc>
              <a:buFontTx/>
              <a:buNone/>
            </a:pPr>
            <a:r>
              <a:rPr lang="en-US" sz="2800"/>
              <a:t>	- This allows the Scanner Operator to choose a specific Workflow in the system.  Scanning to a workflow will create a temporary file for each document scanned, and a task will be created on the first page of every document.</a:t>
            </a:r>
          </a:p>
          <a:p>
            <a:pPr>
              <a:lnSpc>
                <a:spcPct val="80000"/>
              </a:lnSpc>
              <a:buFontTx/>
              <a:buNone/>
            </a:pPr>
            <a:r>
              <a:rPr lang="en-US" sz="2800"/>
              <a:t>	- </a:t>
            </a:r>
            <a:r>
              <a:rPr lang="en-US" sz="2800" i="1"/>
              <a:t>Indexing Step – </a:t>
            </a:r>
            <a:r>
              <a:rPr lang="en-US" sz="2800"/>
              <a:t>Typically first step in a workflow.  Primary function is to associate Documents with Files.  </a:t>
            </a:r>
            <a:endParaRPr lang="en-US" sz="28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ctrTitle"/>
          </p:nvPr>
        </p:nvSpPr>
        <p:spPr>
          <a:noFill/>
          <a:ln/>
        </p:spPr>
        <p:txBody>
          <a:bodyPr/>
          <a:lstStyle/>
          <a:p>
            <a:r>
              <a:rPr lang="en-US" dirty="0" smtClean="0"/>
              <a:t>PPTX File</a:t>
            </a:r>
            <a:endParaRPr lang="en-US" dirty="0"/>
          </a:p>
        </p:txBody>
      </p:sp>
      <p:sp>
        <p:nvSpPr>
          <p:cNvPr id="12293" name="Rectangle 5"/>
          <p:cNvSpPr>
            <a:spLocks noGrp="1" noChangeArrowheads="1"/>
          </p:cNvSpPr>
          <p:nvPr>
            <p:ph type="subTitle" idx="1"/>
          </p:nvPr>
        </p:nvSpPr>
        <p:spPr>
          <a:noFill/>
          <a:ln/>
        </p:spPr>
        <p:txBody>
          <a:bodyPr/>
          <a:lstStyle/>
          <a:p>
            <a:r>
              <a:rPr lang="en-US" dirty="0" err="1"/>
              <a:t>ImageRight</a:t>
            </a:r>
            <a:r>
              <a:rPr lang="en-US"/>
              <a:t> Enterprise Scanner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Class objectives</a:t>
            </a:r>
          </a:p>
        </p:txBody>
      </p:sp>
      <p:sp>
        <p:nvSpPr>
          <p:cNvPr id="4099" name="Rectangle 3"/>
          <p:cNvSpPr>
            <a:spLocks noGrp="1" noChangeArrowheads="1"/>
          </p:cNvSpPr>
          <p:nvPr>
            <p:ph type="body" idx="1"/>
          </p:nvPr>
        </p:nvSpPr>
        <p:spPr/>
        <p:txBody>
          <a:bodyPr/>
          <a:lstStyle/>
          <a:p>
            <a:r>
              <a:rPr lang="en-US"/>
              <a:t>Architecture (N-Tier) </a:t>
            </a:r>
          </a:p>
          <a:p>
            <a:r>
              <a:rPr lang="en-US"/>
              <a:t>ImageRight Enterprise Scanner</a:t>
            </a:r>
          </a:p>
          <a:p>
            <a:r>
              <a:rPr lang="en-US"/>
              <a:t>ImageRight Enterprise Processor</a:t>
            </a:r>
          </a:p>
          <a:p>
            <a:r>
              <a:rPr lang="en-US"/>
              <a:t>Enterprise Gateway (IR Server)</a:t>
            </a:r>
          </a:p>
          <a:p>
            <a:r>
              <a:rPr lang="en-US"/>
              <a:t>Document Preparation</a:t>
            </a:r>
          </a:p>
          <a:p>
            <a:r>
              <a:rPr lang="en-US"/>
              <a:t>Types of Scanning (Folder, Flow, Indexing)</a:t>
            </a:r>
          </a:p>
          <a:p>
            <a:r>
              <a:rPr lang="en-US"/>
              <a:t>Install Scanner</a:t>
            </a:r>
          </a:p>
          <a:p>
            <a:r>
              <a:rPr lang="en-US"/>
              <a:t>Interface Options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Architecture</a:t>
            </a:r>
          </a:p>
        </p:txBody>
      </p:sp>
      <p:sp>
        <p:nvSpPr>
          <p:cNvPr id="15363" name="Rectangle 3"/>
          <p:cNvSpPr>
            <a:spLocks noGrp="1" noChangeArrowheads="1"/>
          </p:cNvSpPr>
          <p:nvPr>
            <p:ph type="body" idx="1"/>
          </p:nvPr>
        </p:nvSpPr>
        <p:spPr/>
        <p:txBody>
          <a:bodyPr/>
          <a:lstStyle/>
          <a:p>
            <a:r>
              <a:rPr lang="en-US" b="1" u="sng"/>
              <a:t>N-Tier</a:t>
            </a:r>
          </a:p>
          <a:p>
            <a:pPr>
              <a:buFontTx/>
              <a:buNone/>
            </a:pPr>
            <a:r>
              <a:rPr lang="en-US"/>
              <a:t>		An N-Tier application is one that is distributed among three or more separate computers in a distributed network.  The most common form of N-Tier is the 3-Tier application in which user interface programming is in the users computer, business logic is in a more centralized computer, and needed data is in a computer that manages a database.</a:t>
            </a:r>
          </a:p>
          <a:p>
            <a:pPr>
              <a:buFontTx/>
              <a:buNone/>
            </a:pP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Architecture</a:t>
            </a:r>
          </a:p>
        </p:txBody>
      </p:sp>
      <p:sp>
        <p:nvSpPr>
          <p:cNvPr id="16387" name="Rectangle 3"/>
          <p:cNvSpPr>
            <a:spLocks noGrp="1" noChangeArrowheads="1"/>
          </p:cNvSpPr>
          <p:nvPr>
            <p:ph type="body" sz="half" idx="1"/>
          </p:nvPr>
        </p:nvSpPr>
        <p:spPr>
          <a:xfrm>
            <a:off x="457200" y="1200150"/>
            <a:ext cx="8229600" cy="2533650"/>
          </a:xfrm>
        </p:spPr>
        <p:txBody>
          <a:bodyPr/>
          <a:lstStyle/>
          <a:p>
            <a:pPr marL="609600" indent="-609600" algn="ctr">
              <a:lnSpc>
                <a:spcPct val="80000"/>
              </a:lnSpc>
              <a:buFontTx/>
              <a:buNone/>
            </a:pPr>
            <a:r>
              <a:rPr lang="en-US" sz="2000" b="1"/>
              <a:t>3-tier N-Tier Architecture</a:t>
            </a:r>
          </a:p>
          <a:p>
            <a:pPr marL="609600" indent="-609600">
              <a:lnSpc>
                <a:spcPct val="80000"/>
              </a:lnSpc>
              <a:buFontTx/>
              <a:buAutoNum type="arabicPeriod"/>
            </a:pPr>
            <a:r>
              <a:rPr lang="en-US" sz="2000" b="1" u="sng"/>
              <a:t>Presentation Tier</a:t>
            </a:r>
          </a:p>
          <a:p>
            <a:pPr marL="609600" indent="-609600">
              <a:lnSpc>
                <a:spcPct val="80000"/>
              </a:lnSpc>
              <a:buFontTx/>
              <a:buNone/>
            </a:pPr>
            <a:r>
              <a:rPr lang="en-US" sz="2000"/>
              <a:t>	- ImageRight Enterprise Scanner</a:t>
            </a:r>
          </a:p>
          <a:p>
            <a:pPr marL="609600" indent="-609600">
              <a:lnSpc>
                <a:spcPct val="80000"/>
              </a:lnSpc>
              <a:buFontTx/>
              <a:buNone/>
            </a:pPr>
            <a:r>
              <a:rPr lang="en-US" sz="2000"/>
              <a:t>	- ImageRight Enterprise Processor</a:t>
            </a:r>
          </a:p>
          <a:p>
            <a:pPr marL="609600" indent="-609600">
              <a:lnSpc>
                <a:spcPct val="80000"/>
              </a:lnSpc>
              <a:buFontTx/>
              <a:buAutoNum type="arabicPeriod" startAt="2"/>
            </a:pPr>
            <a:r>
              <a:rPr lang="en-US" sz="2000" b="1" u="sng"/>
              <a:t>Business Logic Tier</a:t>
            </a:r>
          </a:p>
          <a:p>
            <a:pPr marL="609600" indent="-609600">
              <a:lnSpc>
                <a:spcPct val="80000"/>
              </a:lnSpc>
              <a:buFontTx/>
              <a:buNone/>
            </a:pPr>
            <a:r>
              <a:rPr lang="en-US" sz="2000"/>
              <a:t>	- IR Server</a:t>
            </a:r>
          </a:p>
          <a:p>
            <a:pPr marL="609600" indent="-609600">
              <a:lnSpc>
                <a:spcPct val="80000"/>
              </a:lnSpc>
              <a:buFontTx/>
              <a:buNone/>
            </a:pPr>
            <a:r>
              <a:rPr lang="en-US" sz="2000"/>
              <a:t>3.	</a:t>
            </a:r>
            <a:r>
              <a:rPr lang="en-US" sz="2000" b="1" u="sng"/>
              <a:t>Server Tier</a:t>
            </a:r>
          </a:p>
          <a:p>
            <a:pPr marL="609600" indent="-609600">
              <a:lnSpc>
                <a:spcPct val="80000"/>
              </a:lnSpc>
              <a:buFontTx/>
              <a:buNone/>
            </a:pPr>
            <a:r>
              <a:rPr lang="en-US" sz="2000"/>
              <a:t>	- Database and Images</a:t>
            </a:r>
          </a:p>
        </p:txBody>
      </p:sp>
      <p:pic>
        <p:nvPicPr>
          <p:cNvPr id="16391" name="Picture 7" descr="MCj03984350000[1]"/>
          <p:cNvPicPr>
            <a:picLocks noGrp="1" noChangeAspect="1" noChangeArrowheads="1"/>
          </p:cNvPicPr>
          <p:nvPr>
            <p:ph sz="half" idx="2"/>
          </p:nvPr>
        </p:nvPicPr>
        <p:blipFill>
          <a:blip r:embed="rId2"/>
          <a:srcRect/>
          <a:stretch>
            <a:fillRect/>
          </a:stretch>
        </p:blipFill>
        <p:spPr>
          <a:xfrm>
            <a:off x="4114800" y="4572000"/>
            <a:ext cx="822325" cy="914400"/>
          </a:xfrm>
          <a:ln/>
        </p:spPr>
      </p:pic>
      <p:sp>
        <p:nvSpPr>
          <p:cNvPr id="16392" name="Text Box 8"/>
          <p:cNvSpPr txBox="1">
            <a:spLocks noChangeArrowheads="1"/>
          </p:cNvSpPr>
          <p:nvPr/>
        </p:nvSpPr>
        <p:spPr bwMode="auto">
          <a:xfrm>
            <a:off x="3276600" y="5562600"/>
            <a:ext cx="2743200" cy="730250"/>
          </a:xfrm>
          <a:prstGeom prst="rect">
            <a:avLst/>
          </a:prstGeom>
          <a:noFill/>
          <a:ln w="9525">
            <a:noFill/>
            <a:miter lim="800000"/>
            <a:headEnd/>
            <a:tailEnd/>
          </a:ln>
          <a:effectLst/>
        </p:spPr>
        <p:txBody>
          <a:bodyPr>
            <a:spAutoFit/>
          </a:bodyPr>
          <a:lstStyle/>
          <a:p>
            <a:pPr>
              <a:spcBef>
                <a:spcPct val="50000"/>
              </a:spcBef>
            </a:pPr>
            <a:r>
              <a:rPr lang="en-US" sz="1400" i="1"/>
              <a:t>IR Server contains all of the business logic required to access the ImageRight system</a:t>
            </a:r>
          </a:p>
        </p:txBody>
      </p:sp>
      <p:sp>
        <p:nvSpPr>
          <p:cNvPr id="16393" name="Text Box 9"/>
          <p:cNvSpPr txBox="1">
            <a:spLocks noChangeArrowheads="1"/>
          </p:cNvSpPr>
          <p:nvPr/>
        </p:nvSpPr>
        <p:spPr bwMode="auto">
          <a:xfrm>
            <a:off x="3581400" y="3962400"/>
            <a:ext cx="1828800" cy="366713"/>
          </a:xfrm>
          <a:prstGeom prst="rect">
            <a:avLst/>
          </a:prstGeom>
          <a:noFill/>
          <a:ln w="9525">
            <a:noFill/>
            <a:miter lim="800000"/>
            <a:headEnd/>
            <a:tailEnd/>
          </a:ln>
          <a:effectLst/>
        </p:spPr>
        <p:txBody>
          <a:bodyPr>
            <a:spAutoFit/>
          </a:bodyPr>
          <a:lstStyle/>
          <a:p>
            <a:pPr>
              <a:spcBef>
                <a:spcPct val="50000"/>
              </a:spcBef>
            </a:pPr>
            <a:r>
              <a:rPr lang="en-US"/>
              <a:t>Business Logic</a:t>
            </a:r>
          </a:p>
        </p:txBody>
      </p:sp>
      <p:pic>
        <p:nvPicPr>
          <p:cNvPr id="16394" name="Picture 10" descr="i600_308"/>
          <p:cNvPicPr>
            <a:picLocks noChangeAspect="1" noChangeArrowheads="1"/>
          </p:cNvPicPr>
          <p:nvPr/>
        </p:nvPicPr>
        <p:blipFill>
          <a:blip r:embed="rId3"/>
          <a:srcRect/>
          <a:stretch>
            <a:fillRect/>
          </a:stretch>
        </p:blipFill>
        <p:spPr bwMode="auto">
          <a:xfrm>
            <a:off x="762000" y="4572000"/>
            <a:ext cx="1447800" cy="846138"/>
          </a:xfrm>
          <a:prstGeom prst="rect">
            <a:avLst/>
          </a:prstGeom>
          <a:noFill/>
        </p:spPr>
      </p:pic>
      <p:sp>
        <p:nvSpPr>
          <p:cNvPr id="16395" name="Text Box 11"/>
          <p:cNvSpPr txBox="1">
            <a:spLocks noChangeArrowheads="1"/>
          </p:cNvSpPr>
          <p:nvPr/>
        </p:nvSpPr>
        <p:spPr bwMode="auto">
          <a:xfrm>
            <a:off x="838200" y="3962400"/>
            <a:ext cx="1676400" cy="366713"/>
          </a:xfrm>
          <a:prstGeom prst="rect">
            <a:avLst/>
          </a:prstGeom>
          <a:noFill/>
          <a:ln w="9525">
            <a:noFill/>
            <a:miter lim="800000"/>
            <a:headEnd/>
            <a:tailEnd/>
          </a:ln>
          <a:effectLst/>
        </p:spPr>
        <p:txBody>
          <a:bodyPr>
            <a:spAutoFit/>
          </a:bodyPr>
          <a:lstStyle/>
          <a:p>
            <a:pPr>
              <a:spcBef>
                <a:spcPct val="50000"/>
              </a:spcBef>
            </a:pPr>
            <a:r>
              <a:rPr lang="en-US"/>
              <a:t>Presentation </a:t>
            </a:r>
          </a:p>
        </p:txBody>
      </p:sp>
      <p:sp>
        <p:nvSpPr>
          <p:cNvPr id="16396" name="Text Box 12"/>
          <p:cNvSpPr txBox="1">
            <a:spLocks noChangeArrowheads="1"/>
          </p:cNvSpPr>
          <p:nvPr/>
        </p:nvSpPr>
        <p:spPr bwMode="auto">
          <a:xfrm>
            <a:off x="533400" y="5715000"/>
            <a:ext cx="2209800" cy="304800"/>
          </a:xfrm>
          <a:prstGeom prst="rect">
            <a:avLst/>
          </a:prstGeom>
          <a:noFill/>
          <a:ln w="9525">
            <a:noFill/>
            <a:miter lim="800000"/>
            <a:headEnd/>
            <a:tailEnd/>
          </a:ln>
          <a:effectLst/>
        </p:spPr>
        <p:txBody>
          <a:bodyPr>
            <a:spAutoFit/>
          </a:bodyPr>
          <a:lstStyle/>
          <a:p>
            <a:pPr>
              <a:spcBef>
                <a:spcPct val="50000"/>
              </a:spcBef>
            </a:pPr>
            <a:r>
              <a:rPr lang="en-US" sz="1400" i="1"/>
              <a:t>Scanner/Processor PC’s</a:t>
            </a:r>
          </a:p>
        </p:txBody>
      </p:sp>
      <p:sp>
        <p:nvSpPr>
          <p:cNvPr id="16397" name="Text Box 13"/>
          <p:cNvSpPr txBox="1">
            <a:spLocks noChangeArrowheads="1"/>
          </p:cNvSpPr>
          <p:nvPr/>
        </p:nvSpPr>
        <p:spPr bwMode="auto">
          <a:xfrm>
            <a:off x="6781800" y="3962400"/>
            <a:ext cx="1524000" cy="366713"/>
          </a:xfrm>
          <a:prstGeom prst="rect">
            <a:avLst/>
          </a:prstGeom>
          <a:noFill/>
          <a:ln w="9525">
            <a:noFill/>
            <a:miter lim="800000"/>
            <a:headEnd/>
            <a:tailEnd/>
          </a:ln>
          <a:effectLst/>
        </p:spPr>
        <p:txBody>
          <a:bodyPr>
            <a:spAutoFit/>
          </a:bodyPr>
          <a:lstStyle/>
          <a:p>
            <a:pPr>
              <a:spcBef>
                <a:spcPct val="50000"/>
              </a:spcBef>
            </a:pPr>
            <a:r>
              <a:rPr lang="en-US"/>
              <a:t>Server Tier</a:t>
            </a:r>
          </a:p>
        </p:txBody>
      </p:sp>
      <p:sp>
        <p:nvSpPr>
          <p:cNvPr id="16398" name="Line 14"/>
          <p:cNvSpPr>
            <a:spLocks noChangeShapeType="1"/>
          </p:cNvSpPr>
          <p:nvPr/>
        </p:nvSpPr>
        <p:spPr bwMode="auto">
          <a:xfrm>
            <a:off x="304800" y="3810000"/>
            <a:ext cx="8534400" cy="0"/>
          </a:xfrm>
          <a:prstGeom prst="line">
            <a:avLst/>
          </a:prstGeom>
          <a:noFill/>
          <a:ln w="9525">
            <a:solidFill>
              <a:schemeClr val="tx1"/>
            </a:solidFill>
            <a:round/>
            <a:headEnd/>
            <a:tailEnd/>
          </a:ln>
          <a:effectLst/>
        </p:spPr>
        <p:txBody>
          <a:bodyPr/>
          <a:lstStyle/>
          <a:p>
            <a:endParaRPr lang="en-US"/>
          </a:p>
        </p:txBody>
      </p:sp>
      <p:pic>
        <p:nvPicPr>
          <p:cNvPr id="16399" name="Picture 15" descr="server"/>
          <p:cNvPicPr>
            <a:picLocks noChangeAspect="1" noChangeArrowheads="1"/>
          </p:cNvPicPr>
          <p:nvPr/>
        </p:nvPicPr>
        <p:blipFill>
          <a:blip r:embed="rId4" cstate="print"/>
          <a:srcRect/>
          <a:stretch>
            <a:fillRect/>
          </a:stretch>
        </p:blipFill>
        <p:spPr bwMode="auto">
          <a:xfrm>
            <a:off x="6629400" y="4419600"/>
            <a:ext cx="1752600" cy="1501775"/>
          </a:xfrm>
          <a:prstGeom prst="rect">
            <a:avLst/>
          </a:prstGeom>
          <a:noFill/>
        </p:spPr>
      </p:pic>
      <p:sp>
        <p:nvSpPr>
          <p:cNvPr id="16400" name="Text Box 16"/>
          <p:cNvSpPr txBox="1">
            <a:spLocks noChangeArrowheads="1"/>
          </p:cNvSpPr>
          <p:nvPr/>
        </p:nvSpPr>
        <p:spPr bwMode="auto">
          <a:xfrm>
            <a:off x="6629400" y="6019800"/>
            <a:ext cx="2133600" cy="304800"/>
          </a:xfrm>
          <a:prstGeom prst="rect">
            <a:avLst/>
          </a:prstGeom>
          <a:noFill/>
          <a:ln w="9525">
            <a:noFill/>
            <a:miter lim="800000"/>
            <a:headEnd/>
            <a:tailEnd/>
          </a:ln>
          <a:effectLst/>
        </p:spPr>
        <p:txBody>
          <a:bodyPr>
            <a:spAutoFit/>
          </a:bodyPr>
          <a:lstStyle/>
          <a:p>
            <a:pPr>
              <a:spcBef>
                <a:spcPct val="50000"/>
              </a:spcBef>
            </a:pPr>
            <a:r>
              <a:rPr lang="en-US" sz="1400" i="1"/>
              <a:t>Database and Images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2400"/>
              <a:t>What is the ImageRight Enterprise Scanner?</a:t>
            </a:r>
          </a:p>
        </p:txBody>
      </p:sp>
      <p:sp>
        <p:nvSpPr>
          <p:cNvPr id="3075" name="Rectangle 3"/>
          <p:cNvSpPr>
            <a:spLocks noGrp="1" noChangeArrowheads="1"/>
          </p:cNvSpPr>
          <p:nvPr>
            <p:ph type="body" idx="1"/>
          </p:nvPr>
        </p:nvSpPr>
        <p:spPr/>
        <p:txBody>
          <a:bodyPr/>
          <a:lstStyle/>
          <a:p>
            <a:pPr>
              <a:lnSpc>
                <a:spcPct val="90000"/>
              </a:lnSpc>
            </a:pPr>
            <a:r>
              <a:rPr lang="en-US"/>
              <a:t>The ImageRight Enterprise Scanner captures documents as images, saves the images, and makes them available for further processing and retrieval.  It is designed to provide both main and remote sites with an integrated scanning solution.  You may run the application at your main site on multiple scanners as well as in remote offices.  The ImageRight Enterprise scanner enables the transfer of images from remote scanning locations to a main storage (Images) directory.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ImageRight Enterprise Scanner</a:t>
            </a:r>
          </a:p>
        </p:txBody>
      </p:sp>
      <p:sp>
        <p:nvSpPr>
          <p:cNvPr id="18435" name="Rectangle 3"/>
          <p:cNvSpPr>
            <a:spLocks noGrp="1" noChangeArrowheads="1"/>
          </p:cNvSpPr>
          <p:nvPr>
            <p:ph type="body" sz="half" idx="1"/>
          </p:nvPr>
        </p:nvSpPr>
        <p:spPr/>
        <p:txBody>
          <a:bodyPr/>
          <a:lstStyle/>
          <a:p>
            <a:pPr marL="609600" indent="-609600" algn="ctr">
              <a:lnSpc>
                <a:spcPct val="80000"/>
              </a:lnSpc>
              <a:buFontTx/>
              <a:buNone/>
            </a:pPr>
            <a:r>
              <a:rPr lang="en-US" sz="1800" b="1"/>
              <a:t>IR Scanner comprised of Four Modules</a:t>
            </a:r>
          </a:p>
          <a:p>
            <a:pPr marL="609600" indent="-609600" algn="ctr">
              <a:lnSpc>
                <a:spcPct val="80000"/>
              </a:lnSpc>
              <a:buFontTx/>
              <a:buNone/>
            </a:pPr>
            <a:endParaRPr lang="en-US" sz="1600"/>
          </a:p>
          <a:p>
            <a:pPr marL="609600" indent="-609600">
              <a:lnSpc>
                <a:spcPct val="80000"/>
              </a:lnSpc>
              <a:buFontTx/>
              <a:buAutoNum type="arabicPeriod"/>
            </a:pPr>
            <a:r>
              <a:rPr lang="en-US" sz="1600"/>
              <a:t>ImageRight Enterprise Scanner</a:t>
            </a:r>
          </a:p>
          <a:p>
            <a:pPr marL="609600" indent="-609600">
              <a:lnSpc>
                <a:spcPct val="80000"/>
              </a:lnSpc>
              <a:buFontTx/>
              <a:buNone/>
            </a:pPr>
            <a:r>
              <a:rPr lang="en-US" sz="1600"/>
              <a:t>	- User Interface</a:t>
            </a:r>
          </a:p>
          <a:p>
            <a:pPr marL="609600" indent="-609600">
              <a:lnSpc>
                <a:spcPct val="80000"/>
              </a:lnSpc>
              <a:buFontTx/>
              <a:buAutoNum type="arabicPeriod" startAt="2"/>
            </a:pPr>
            <a:r>
              <a:rPr lang="en-US" sz="1600"/>
              <a:t>Enterprise Processor</a:t>
            </a:r>
          </a:p>
          <a:p>
            <a:pPr marL="609600" indent="-609600">
              <a:lnSpc>
                <a:spcPct val="80000"/>
              </a:lnSpc>
              <a:buFontTx/>
              <a:buNone/>
            </a:pPr>
            <a:r>
              <a:rPr lang="en-US" sz="1600"/>
              <a:t>	- User Interface, but also does Business logic and sends data Enterprise Gateway</a:t>
            </a:r>
          </a:p>
          <a:p>
            <a:pPr marL="609600" indent="-609600">
              <a:lnSpc>
                <a:spcPct val="80000"/>
              </a:lnSpc>
              <a:buFontTx/>
              <a:buAutoNum type="arabicPeriod" startAt="3"/>
            </a:pPr>
            <a:r>
              <a:rPr lang="en-US" sz="1600"/>
              <a:t>Enterprise Gateway</a:t>
            </a:r>
          </a:p>
          <a:p>
            <a:pPr marL="609600" indent="-609600">
              <a:lnSpc>
                <a:spcPct val="80000"/>
              </a:lnSpc>
              <a:buFontTx/>
              <a:buNone/>
            </a:pPr>
            <a:r>
              <a:rPr lang="en-US" sz="1600"/>
              <a:t>	- IRServer.dll  Manages the updates to the database and moves images to the Images directory</a:t>
            </a:r>
          </a:p>
          <a:p>
            <a:pPr marL="609600" indent="-609600">
              <a:lnSpc>
                <a:spcPct val="80000"/>
              </a:lnSpc>
              <a:buFontTx/>
              <a:buNone/>
            </a:pPr>
            <a:r>
              <a:rPr lang="en-US" sz="1600"/>
              <a:t>4.	Database and Images.</a:t>
            </a:r>
          </a:p>
        </p:txBody>
      </p:sp>
      <p:pic>
        <p:nvPicPr>
          <p:cNvPr id="18439" name="Picture 7" descr="MCj03984350000[1]"/>
          <p:cNvPicPr>
            <a:picLocks noGrp="1" noChangeAspect="1" noChangeArrowheads="1"/>
          </p:cNvPicPr>
          <p:nvPr>
            <p:ph sz="half" idx="2"/>
          </p:nvPr>
        </p:nvPicPr>
        <p:blipFill>
          <a:blip r:embed="rId2"/>
          <a:srcRect/>
          <a:stretch>
            <a:fillRect/>
          </a:stretch>
        </p:blipFill>
        <p:spPr>
          <a:xfrm>
            <a:off x="3505200" y="4724400"/>
            <a:ext cx="720725" cy="914400"/>
          </a:xfrm>
        </p:spPr>
      </p:pic>
      <p:pic>
        <p:nvPicPr>
          <p:cNvPr id="18440" name="Picture 8" descr="MCj03984350000[1]"/>
          <p:cNvPicPr>
            <a:picLocks noChangeAspect="1" noChangeArrowheads="1"/>
          </p:cNvPicPr>
          <p:nvPr/>
        </p:nvPicPr>
        <p:blipFill>
          <a:blip r:embed="rId2"/>
          <a:srcRect/>
          <a:stretch>
            <a:fillRect/>
          </a:stretch>
        </p:blipFill>
        <p:spPr bwMode="auto">
          <a:xfrm>
            <a:off x="5486400" y="3657600"/>
            <a:ext cx="720725" cy="914400"/>
          </a:xfrm>
          <a:prstGeom prst="rect">
            <a:avLst/>
          </a:prstGeom>
          <a:noFill/>
          <a:ln w="9525">
            <a:noFill/>
            <a:miter lim="800000"/>
            <a:headEnd/>
            <a:tailEnd/>
          </a:ln>
          <a:effectLst/>
        </p:spPr>
      </p:pic>
      <p:pic>
        <p:nvPicPr>
          <p:cNvPr id="18441" name="Picture 9" descr="MCj03984350000[1]"/>
          <p:cNvPicPr>
            <a:picLocks noChangeAspect="1" noChangeArrowheads="1"/>
          </p:cNvPicPr>
          <p:nvPr/>
        </p:nvPicPr>
        <p:blipFill>
          <a:blip r:embed="rId2"/>
          <a:srcRect/>
          <a:stretch>
            <a:fillRect/>
          </a:stretch>
        </p:blipFill>
        <p:spPr bwMode="auto">
          <a:xfrm>
            <a:off x="7543800" y="4648200"/>
            <a:ext cx="720725" cy="914400"/>
          </a:xfrm>
          <a:prstGeom prst="rect">
            <a:avLst/>
          </a:prstGeom>
          <a:noFill/>
          <a:ln w="9525">
            <a:noFill/>
            <a:miter lim="800000"/>
            <a:headEnd/>
            <a:tailEnd/>
          </a:ln>
          <a:effectLst/>
        </p:spPr>
      </p:pic>
      <p:pic>
        <p:nvPicPr>
          <p:cNvPr id="18443" name="Picture 11" descr="i280product"/>
          <p:cNvPicPr>
            <a:picLocks noChangeAspect="1" noChangeArrowheads="1"/>
          </p:cNvPicPr>
          <p:nvPr/>
        </p:nvPicPr>
        <p:blipFill>
          <a:blip r:embed="rId3"/>
          <a:srcRect/>
          <a:stretch>
            <a:fillRect/>
          </a:stretch>
        </p:blipFill>
        <p:spPr bwMode="auto">
          <a:xfrm>
            <a:off x="609600" y="3581400"/>
            <a:ext cx="1828800" cy="1524000"/>
          </a:xfrm>
          <a:prstGeom prst="rect">
            <a:avLst/>
          </a:prstGeom>
          <a:noFill/>
        </p:spPr>
      </p:pic>
      <p:sp>
        <p:nvSpPr>
          <p:cNvPr id="18444" name="Text Box 12"/>
          <p:cNvSpPr txBox="1">
            <a:spLocks noChangeArrowheads="1"/>
          </p:cNvSpPr>
          <p:nvPr/>
        </p:nvSpPr>
        <p:spPr bwMode="auto">
          <a:xfrm>
            <a:off x="533400" y="5029200"/>
            <a:ext cx="1524000" cy="366713"/>
          </a:xfrm>
          <a:prstGeom prst="rect">
            <a:avLst/>
          </a:prstGeom>
          <a:noFill/>
          <a:ln w="9525">
            <a:noFill/>
            <a:miter lim="800000"/>
            <a:headEnd/>
            <a:tailEnd/>
          </a:ln>
          <a:effectLst/>
        </p:spPr>
        <p:txBody>
          <a:bodyPr>
            <a:spAutoFit/>
          </a:bodyPr>
          <a:lstStyle/>
          <a:p>
            <a:pPr>
              <a:spcBef>
                <a:spcPct val="50000"/>
              </a:spcBef>
            </a:pPr>
            <a:r>
              <a:rPr lang="en-US"/>
              <a:t>Scanner</a:t>
            </a:r>
          </a:p>
        </p:txBody>
      </p:sp>
      <p:sp>
        <p:nvSpPr>
          <p:cNvPr id="18445" name="Text Box 13"/>
          <p:cNvSpPr txBox="1">
            <a:spLocks noChangeArrowheads="1"/>
          </p:cNvSpPr>
          <p:nvPr/>
        </p:nvSpPr>
        <p:spPr bwMode="auto">
          <a:xfrm>
            <a:off x="3276600" y="5638800"/>
            <a:ext cx="1006475" cy="366713"/>
          </a:xfrm>
          <a:prstGeom prst="rect">
            <a:avLst/>
          </a:prstGeom>
          <a:noFill/>
          <a:ln w="9525">
            <a:noFill/>
            <a:miter lim="800000"/>
            <a:headEnd/>
            <a:tailEnd/>
          </a:ln>
          <a:effectLst/>
        </p:spPr>
        <p:txBody>
          <a:bodyPr>
            <a:spAutoFit/>
          </a:bodyPr>
          <a:lstStyle/>
          <a:p>
            <a:endParaRPr lang="en-US"/>
          </a:p>
        </p:txBody>
      </p:sp>
      <p:sp>
        <p:nvSpPr>
          <p:cNvPr id="18446" name="Text Box 14"/>
          <p:cNvSpPr txBox="1">
            <a:spLocks noChangeArrowheads="1"/>
          </p:cNvSpPr>
          <p:nvPr/>
        </p:nvSpPr>
        <p:spPr bwMode="auto">
          <a:xfrm>
            <a:off x="3200400" y="5715000"/>
            <a:ext cx="1295400" cy="366713"/>
          </a:xfrm>
          <a:prstGeom prst="rect">
            <a:avLst/>
          </a:prstGeom>
          <a:noFill/>
          <a:ln w="9525">
            <a:noFill/>
            <a:miter lim="800000"/>
            <a:headEnd/>
            <a:tailEnd/>
          </a:ln>
          <a:effectLst/>
        </p:spPr>
        <p:txBody>
          <a:bodyPr>
            <a:spAutoFit/>
          </a:bodyPr>
          <a:lstStyle/>
          <a:p>
            <a:pPr>
              <a:spcBef>
                <a:spcPct val="50000"/>
              </a:spcBef>
            </a:pPr>
            <a:r>
              <a:rPr lang="en-US"/>
              <a:t>Processor</a:t>
            </a:r>
          </a:p>
        </p:txBody>
      </p:sp>
      <p:sp>
        <p:nvSpPr>
          <p:cNvPr id="18447" name="Text Box 15"/>
          <p:cNvSpPr txBox="1">
            <a:spLocks noChangeArrowheads="1"/>
          </p:cNvSpPr>
          <p:nvPr/>
        </p:nvSpPr>
        <p:spPr bwMode="auto">
          <a:xfrm>
            <a:off x="5181600" y="4648200"/>
            <a:ext cx="1219200" cy="366713"/>
          </a:xfrm>
          <a:prstGeom prst="rect">
            <a:avLst/>
          </a:prstGeom>
          <a:noFill/>
          <a:ln w="9525">
            <a:noFill/>
            <a:miter lim="800000"/>
            <a:headEnd/>
            <a:tailEnd/>
          </a:ln>
          <a:effectLst/>
        </p:spPr>
        <p:txBody>
          <a:bodyPr>
            <a:spAutoFit/>
          </a:bodyPr>
          <a:lstStyle/>
          <a:p>
            <a:pPr>
              <a:spcBef>
                <a:spcPct val="50000"/>
              </a:spcBef>
            </a:pPr>
            <a:r>
              <a:rPr lang="en-US"/>
              <a:t>IR Server</a:t>
            </a:r>
          </a:p>
        </p:txBody>
      </p:sp>
      <p:sp>
        <p:nvSpPr>
          <p:cNvPr id="18448" name="Text Box 16"/>
          <p:cNvSpPr txBox="1">
            <a:spLocks noChangeArrowheads="1"/>
          </p:cNvSpPr>
          <p:nvPr/>
        </p:nvSpPr>
        <p:spPr bwMode="auto">
          <a:xfrm>
            <a:off x="7162800" y="5638800"/>
            <a:ext cx="1295400" cy="366713"/>
          </a:xfrm>
          <a:prstGeom prst="rect">
            <a:avLst/>
          </a:prstGeom>
          <a:noFill/>
          <a:ln w="9525">
            <a:noFill/>
            <a:miter lim="800000"/>
            <a:headEnd/>
            <a:tailEnd/>
          </a:ln>
          <a:effectLst/>
        </p:spPr>
        <p:txBody>
          <a:bodyPr>
            <a:spAutoFit/>
          </a:bodyPr>
          <a:lstStyle/>
          <a:p>
            <a:pPr>
              <a:spcBef>
                <a:spcPct val="50000"/>
              </a:spcBef>
            </a:pPr>
            <a:r>
              <a:rPr lang="en-US"/>
              <a:t>File Server</a:t>
            </a:r>
          </a:p>
        </p:txBody>
      </p:sp>
      <p:sp>
        <p:nvSpPr>
          <p:cNvPr id="18449" name="Line 17"/>
          <p:cNvSpPr>
            <a:spLocks noChangeShapeType="1"/>
          </p:cNvSpPr>
          <p:nvPr/>
        </p:nvSpPr>
        <p:spPr bwMode="auto">
          <a:xfrm>
            <a:off x="1600200" y="4724400"/>
            <a:ext cx="1600200" cy="381000"/>
          </a:xfrm>
          <a:prstGeom prst="line">
            <a:avLst/>
          </a:prstGeom>
          <a:noFill/>
          <a:ln w="9525">
            <a:solidFill>
              <a:schemeClr val="tx1"/>
            </a:solidFill>
            <a:round/>
            <a:headEnd/>
            <a:tailEnd type="triangle" w="med" len="med"/>
          </a:ln>
          <a:effectLst/>
        </p:spPr>
        <p:txBody>
          <a:bodyPr/>
          <a:lstStyle/>
          <a:p>
            <a:endParaRPr lang="en-US"/>
          </a:p>
        </p:txBody>
      </p:sp>
      <p:sp>
        <p:nvSpPr>
          <p:cNvPr id="18450" name="Line 18"/>
          <p:cNvSpPr>
            <a:spLocks noChangeShapeType="1"/>
          </p:cNvSpPr>
          <p:nvPr/>
        </p:nvSpPr>
        <p:spPr bwMode="auto">
          <a:xfrm flipV="1">
            <a:off x="4191000" y="4114800"/>
            <a:ext cx="1066800" cy="914400"/>
          </a:xfrm>
          <a:prstGeom prst="line">
            <a:avLst/>
          </a:prstGeom>
          <a:noFill/>
          <a:ln w="9525">
            <a:solidFill>
              <a:schemeClr val="tx1"/>
            </a:solidFill>
            <a:round/>
            <a:headEnd/>
            <a:tailEnd type="triangle" w="med" len="med"/>
          </a:ln>
          <a:effectLst/>
        </p:spPr>
        <p:txBody>
          <a:bodyPr/>
          <a:lstStyle/>
          <a:p>
            <a:endParaRPr lang="en-US"/>
          </a:p>
        </p:txBody>
      </p:sp>
      <p:sp>
        <p:nvSpPr>
          <p:cNvPr id="18451" name="Line 19"/>
          <p:cNvSpPr>
            <a:spLocks noChangeShapeType="1"/>
          </p:cNvSpPr>
          <p:nvPr/>
        </p:nvSpPr>
        <p:spPr bwMode="auto">
          <a:xfrm>
            <a:off x="6172200" y="4114800"/>
            <a:ext cx="1219200" cy="685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ImageRight Enterprise Scanner</a:t>
            </a:r>
          </a:p>
        </p:txBody>
      </p:sp>
      <p:sp>
        <p:nvSpPr>
          <p:cNvPr id="23555" name="Rectangle 3"/>
          <p:cNvSpPr>
            <a:spLocks noGrp="1" noChangeArrowheads="1"/>
          </p:cNvSpPr>
          <p:nvPr>
            <p:ph type="body" idx="1"/>
          </p:nvPr>
        </p:nvSpPr>
        <p:spPr/>
        <p:txBody>
          <a:bodyPr/>
          <a:lstStyle/>
          <a:p>
            <a:pPr>
              <a:lnSpc>
                <a:spcPct val="90000"/>
              </a:lnSpc>
            </a:pPr>
            <a:r>
              <a:rPr lang="en-US" sz="2400" b="1" u="sng"/>
              <a:t>Cache Directory</a:t>
            </a:r>
          </a:p>
          <a:p>
            <a:pPr>
              <a:lnSpc>
                <a:spcPct val="90000"/>
              </a:lnSpc>
              <a:buFontTx/>
              <a:buNone/>
            </a:pPr>
            <a:r>
              <a:rPr lang="en-US" sz="2400"/>
              <a:t>	- C:\IRCache</a:t>
            </a:r>
          </a:p>
          <a:p>
            <a:pPr>
              <a:lnSpc>
                <a:spcPct val="90000"/>
              </a:lnSpc>
              <a:buFontTx/>
              <a:buNone/>
            </a:pPr>
            <a:r>
              <a:rPr lang="en-US" sz="2400"/>
              <a:t>	- Location where images are stored temporarily after being scanned, and before IR Enterprise Processor moves them to the default storage device.  </a:t>
            </a:r>
          </a:p>
          <a:p>
            <a:pPr>
              <a:lnSpc>
                <a:spcPct val="90000"/>
              </a:lnSpc>
            </a:pPr>
            <a:r>
              <a:rPr lang="en-US" sz="2400" b="1" u="sng"/>
              <a:t>XML (Extensible Markup Language)</a:t>
            </a:r>
          </a:p>
          <a:p>
            <a:pPr>
              <a:lnSpc>
                <a:spcPct val="90000"/>
              </a:lnSpc>
              <a:buFontTx/>
              <a:buNone/>
            </a:pPr>
            <a:r>
              <a:rPr lang="en-US" sz="2400"/>
              <a:t>	- Stored in Cache</a:t>
            </a:r>
          </a:p>
          <a:p>
            <a:pPr>
              <a:lnSpc>
                <a:spcPct val="90000"/>
              </a:lnSpc>
              <a:buFontTx/>
              <a:buNone/>
            </a:pPr>
            <a:r>
              <a:rPr lang="en-US" sz="2400"/>
              <a:t>	- Read by Processor</a:t>
            </a:r>
          </a:p>
          <a:p>
            <a:pPr>
              <a:lnSpc>
                <a:spcPct val="90000"/>
              </a:lnSpc>
              <a:buFontTx/>
              <a:buNone/>
            </a:pPr>
            <a:r>
              <a:rPr lang="en-US" sz="2400"/>
              <a:t>	- Contains information about the batch such as the batch number, date captured, number of documents and pages</a:t>
            </a:r>
          </a:p>
          <a:p>
            <a:pPr>
              <a:lnSpc>
                <a:spcPct val="90000"/>
              </a:lnSpc>
              <a:buFontTx/>
              <a:buNone/>
            </a:pPr>
            <a:r>
              <a:rPr lang="en-US" sz="2400"/>
              <a:t>	- Contains information about each page like document assignment, Drawer, File Number and if task is created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400"/>
              <a:t>What is the ImageRight Enterprise Processor?</a:t>
            </a:r>
          </a:p>
        </p:txBody>
      </p:sp>
      <p:sp>
        <p:nvSpPr>
          <p:cNvPr id="19459" name="Rectangle 3"/>
          <p:cNvSpPr>
            <a:spLocks noGrp="1" noChangeArrowheads="1"/>
          </p:cNvSpPr>
          <p:nvPr>
            <p:ph type="body" idx="1"/>
          </p:nvPr>
        </p:nvSpPr>
        <p:spPr/>
        <p:txBody>
          <a:bodyPr/>
          <a:lstStyle/>
          <a:p>
            <a:r>
              <a:rPr lang="en-US"/>
              <a:t>The Enterprise Processor makes it possible for you to queue scanned batches to be processed.  This is particularly important for those organizations with remote locations or multiple scanners in a single location.  While you continue scanning batch after batch, the Enterprise Processor, will remove images from the cache and pass them on to Active Document Storage.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irst Slide">
  <a:themeElements>
    <a:clrScheme name="First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rst Slide">
      <a:majorFont>
        <a:latin typeface="Verdan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rst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rst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rst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rst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rst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rst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rst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rst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rst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rst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rst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rst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mageRight05">
  <a:themeElements>
    <a:clrScheme name="ImageRight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ImageRight05">
      <a:majorFont>
        <a:latin typeface="Verdan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mageRight0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mageRight0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mageRight0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mageRight0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mageRight0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mageRight0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mageRight0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mageRight0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mageRight0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mageRight0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mageRight0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mageRight0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ImageRightPowerPoint</Template>
  <TotalTime>6340</TotalTime>
  <Words>701</Words>
  <Application>Microsoft Office PowerPoint</Application>
  <PresentationFormat>On-screen Show (4:3)</PresentationFormat>
  <Paragraphs>122</Paragraphs>
  <Slides>14</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Verdana</vt:lpstr>
      <vt:lpstr>Garamond</vt:lpstr>
      <vt:lpstr>Gill Sans MT</vt:lpstr>
      <vt:lpstr>First Slide</vt:lpstr>
      <vt:lpstr>ImageRight05</vt:lpstr>
      <vt:lpstr>Slide 1</vt:lpstr>
      <vt:lpstr>PPTX File</vt:lpstr>
      <vt:lpstr>Class objectives</vt:lpstr>
      <vt:lpstr>Architecture</vt:lpstr>
      <vt:lpstr>Architecture</vt:lpstr>
      <vt:lpstr>What is the ImageRight Enterprise Scanner?</vt:lpstr>
      <vt:lpstr>ImageRight Enterprise Scanner</vt:lpstr>
      <vt:lpstr>ImageRight Enterprise Scanner</vt:lpstr>
      <vt:lpstr>What is the ImageRight Enterprise Processor?</vt:lpstr>
      <vt:lpstr>ImageRight Enterprise Processor</vt:lpstr>
      <vt:lpstr>ImageRight Enterprise Processor</vt:lpstr>
      <vt:lpstr>Enterprise Gateway</vt:lpstr>
      <vt:lpstr>Document Preparation</vt:lpstr>
      <vt:lpstr>Scanning Methods</vt:lpstr>
    </vt:vector>
  </TitlesOfParts>
  <Company>asi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Know </dc:title>
  <dc:creator>wlanuza</dc:creator>
  <cp:lastModifiedBy>jmorris</cp:lastModifiedBy>
  <cp:revision>23</cp:revision>
  <dcterms:created xsi:type="dcterms:W3CDTF">2006-01-18T19:34:40Z</dcterms:created>
  <dcterms:modified xsi:type="dcterms:W3CDTF">2007-04-03T14:32:34Z</dcterms:modified>
</cp:coreProperties>
</file>