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369" r:id="rId3"/>
    <p:sldId id="375" r:id="rId4"/>
    <p:sldId id="370" r:id="rId5"/>
    <p:sldId id="377" r:id="rId6"/>
    <p:sldId id="378" r:id="rId7"/>
    <p:sldId id="363" r:id="rId8"/>
    <p:sldId id="374" r:id="rId9"/>
    <p:sldId id="371" r:id="rId10"/>
    <p:sldId id="381" r:id="rId11"/>
    <p:sldId id="372" r:id="rId12"/>
    <p:sldId id="383" r:id="rId13"/>
    <p:sldId id="382" r:id="rId14"/>
    <p:sldId id="379" r:id="rId15"/>
    <p:sldId id="384" r:id="rId16"/>
    <p:sldId id="386" r:id="rId17"/>
    <p:sldId id="385" r:id="rId18"/>
    <p:sldId id="387" r:id="rId19"/>
    <p:sldId id="388" r:id="rId20"/>
    <p:sldId id="391" r:id="rId21"/>
    <p:sldId id="392" r:id="rId22"/>
    <p:sldId id="393" r:id="rId23"/>
    <p:sldId id="394" r:id="rId24"/>
    <p:sldId id="395" r:id="rId25"/>
    <p:sldId id="397" r:id="rId26"/>
    <p:sldId id="398" r:id="rId27"/>
    <p:sldId id="399" r:id="rId28"/>
    <p:sldId id="403" r:id="rId29"/>
    <p:sldId id="400" r:id="rId30"/>
    <p:sldId id="401" r:id="rId31"/>
    <p:sldId id="402" r:id="rId32"/>
    <p:sldId id="3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864"/>
  </p:normalViewPr>
  <p:slideViewPr>
    <p:cSldViewPr snapToGrid="0" snapToObjects="1">
      <p:cViewPr varScale="1">
        <p:scale>
          <a:sx n="96" d="100"/>
          <a:sy n="96"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19</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 node, the forward pass amounts to y = phi(x*</a:t>
            </a:r>
            <a:r>
              <a:rPr lang="en-US" dirty="0" err="1"/>
              <a:t>w+b</a:t>
            </a:r>
            <a:r>
              <a:rPr lang="en-US" dirty="0"/>
              <a:t>). That means we need to be able to do addition and multiplication. This is straightforward with vectors and scalars (dot product of x and w, then add the scalar b. However, we have a layer of nodes, and we will want to vectorize the calculations, so we won’t do this for each node one at a time; we do them in tandem, via matrix multiplication and addition. So, let’s quickly refresh matrix multiplication and addition. We will then talk about phi (activation function).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7830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32</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66589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79345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1/22/22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1/22/22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1/22/22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1/22/22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1/22/22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1/22/22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1/22/22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1/22/22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1/22/22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1/22/22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1/22/22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12</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multi-class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14</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16</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18</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Computation Graphs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046988"/>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28</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29</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Tensorflow</a:t>
            </a:r>
            <a:r>
              <a:rPr lang="en-US" sz="5400" dirty="0">
                <a:latin typeface="Economica" panose="02000506040000020004" pitchFamily="2" charset="77"/>
              </a:rPr>
              <a:t> </a:t>
            </a:r>
            <a:r>
              <a:rPr lang="en-US" sz="5400" dirty="0" err="1">
                <a:latin typeface="Economica" panose="02000506040000020004" pitchFamily="2" charset="77"/>
              </a:rPr>
              <a:t>GradientTape</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000548"/>
          </a:xfrm>
          <a:prstGeom prst="rect">
            <a:avLst/>
          </a:prstGeom>
          <a:noFill/>
        </p:spPr>
        <p:txBody>
          <a:bodyPr wrap="square" rtlCol="0">
            <a:spAutoFit/>
          </a:bodyPr>
          <a:lstStyle/>
          <a:p>
            <a:r>
              <a:rPr lang="en-US" sz="2000" b="1" dirty="0">
                <a:latin typeface="Quicksand" pitchFamily="2" charset="77"/>
              </a:rPr>
              <a:t>1. Gradient Tape</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a:t>
            </a:r>
            <a:r>
              <a:rPr lang="en-US" dirty="0" err="1">
                <a:latin typeface="Quicksand" pitchFamily="2" charset="77"/>
              </a:rPr>
              <a:t>Tensorflow</a:t>
            </a:r>
            <a:r>
              <a:rPr lang="en-US" dirty="0">
                <a:latin typeface="Quicksand" pitchFamily="2" charset="77"/>
              </a:rPr>
              <a:t> function that automates the calculation of derivatives. </a:t>
            </a:r>
          </a:p>
          <a:p>
            <a:pPr marL="628650" lvl="1" indent="-171450">
              <a:buFont typeface="Arial" panose="020B0604020202020204" pitchFamily="34" charset="0"/>
              <a:buChar char="•"/>
            </a:pPr>
            <a:r>
              <a:rPr lang="en-US" dirty="0">
                <a:latin typeface="Quicksand" pitchFamily="2" charset="77"/>
              </a:rPr>
              <a:t>It constructs a computation graph in the background and implements codified rules for calculating derivatives of functions. </a:t>
            </a:r>
          </a:p>
          <a:p>
            <a:pPr marL="628650" lvl="1" indent="-171450">
              <a:buFont typeface="Arial" panose="020B0604020202020204" pitchFamily="34" charset="0"/>
              <a:buChar char="•"/>
            </a:pPr>
            <a:r>
              <a:rPr lang="en-US" dirty="0">
                <a:latin typeface="Quicksand" pitchFamily="2" charset="77"/>
              </a:rPr>
              <a:t>You could technically use gradient tape to implement a gradient descent algorithm for many optimization problems.</a:t>
            </a:r>
          </a:p>
        </p:txBody>
      </p:sp>
      <p:pic>
        <p:nvPicPr>
          <p:cNvPr id="1026" name="Picture 2" descr="Audio Cassette Design Decal image 1">
            <a:extLst>
              <a:ext uri="{FF2B5EF4-FFF2-40B4-BE49-F238E27FC236}">
                <a16:creationId xmlns:a16="http://schemas.microsoft.com/office/drawing/2014/main" id="{F4294563-15FB-7545-BBD5-C166A9EFD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710" b="20000"/>
          <a:stretch/>
        </p:blipFill>
        <p:spPr bwMode="auto">
          <a:xfrm>
            <a:off x="3971983" y="4033340"/>
            <a:ext cx="3853070" cy="232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 but we also have convolutional layers, max-pooling layers, recurrent layers, and so on. There are many pre-defined layers in </a:t>
            </a:r>
            <a:r>
              <a:rPr lang="en-US" dirty="0" err="1">
                <a:latin typeface="Quicksand" pitchFamily="2" charset="77"/>
              </a:rPr>
              <a:t>Keras</a:t>
            </a:r>
            <a:r>
              <a:rPr lang="en-US" dirty="0">
                <a:latin typeface="Quicksand" pitchFamily="2" charset="77"/>
              </a:rPr>
              <a:t>.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in different ways to create different network topologies. </a:t>
            </a:r>
          </a:p>
          <a:p>
            <a:pPr marL="628650" lvl="1" indent="-171450">
              <a:buFont typeface="Arial" panose="020B0604020202020204" pitchFamily="34" charset="0"/>
              <a:buChar char="•"/>
            </a:pPr>
            <a:r>
              <a:rPr lang="en-US" dirty="0">
                <a:latin typeface="Quicksand" pitchFamily="2" charset="77"/>
              </a:rPr>
              <a:t>It is also possible to construct custom layers.</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454180"/>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31</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32</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97" y="1782339"/>
            <a:ext cx="8425406" cy="448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2168195"/>
            <a:ext cx="3869553" cy="3477875"/>
          </a:xfrm>
          <a:prstGeom prst="rect">
            <a:avLst/>
          </a:prstGeom>
          <a:noFill/>
        </p:spPr>
        <p:txBody>
          <a:bodyPr wrap="square" rtlCol="0">
            <a:spAutoFit/>
          </a:bodyPr>
          <a:lstStyle/>
          <a:p>
            <a:r>
              <a:rPr lang="en-US" sz="2000" b="1" dirty="0">
                <a:latin typeface="Quicksand" pitchFamily="2" charset="77"/>
              </a:rPr>
              <a:t>X and Y are data</a:t>
            </a:r>
          </a:p>
          <a:p>
            <a:pPr marL="231775" indent="-230188">
              <a:buFont typeface="Arial" panose="020B0604020202020204" pitchFamily="34" charset="0"/>
              <a:buChar char="•"/>
            </a:pPr>
            <a:r>
              <a:rPr lang="en-US" sz="2000" dirty="0">
                <a:latin typeface="Quicksand" pitchFamily="2" charset="77"/>
              </a:rPr>
              <a:t>These are input values and labels.</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W and b are parameters</a:t>
            </a:r>
          </a:p>
          <a:p>
            <a:pPr marL="231775" indent="-230188">
              <a:buFont typeface="Arial" panose="020B0604020202020204" pitchFamily="34" charset="0"/>
              <a:buChar char="•"/>
            </a:pPr>
            <a:r>
              <a:rPr lang="en-US" sz="2000" dirty="0">
                <a:latin typeface="Quicksand" pitchFamily="2" charset="77"/>
              </a:rPr>
              <a:t>These are values we ‘learn’ through the optimization process.</a:t>
            </a:r>
          </a:p>
          <a:p>
            <a:pPr marL="1587"/>
            <a:endParaRPr lang="en-US" sz="2000" dirty="0">
              <a:latin typeface="Quicksand" pitchFamily="2" charset="77"/>
            </a:endParaRPr>
          </a:p>
          <a:p>
            <a:pPr marL="1587"/>
            <a:r>
              <a:rPr lang="en-US" sz="2000" dirty="0">
                <a:latin typeface="Quicksand" pitchFamily="2" charset="77"/>
              </a:rPr>
              <a:t>          </a:t>
            </a:r>
            <a:r>
              <a:rPr lang="en-US" sz="2000" b="1" dirty="0">
                <a:latin typeface="Quicksand" pitchFamily="2" charset="77"/>
              </a:rPr>
              <a:t>is a function we choose</a:t>
            </a:r>
          </a:p>
          <a:p>
            <a:pPr marL="344487" indent="-342900">
              <a:buFont typeface="Arial" panose="020B0604020202020204" pitchFamily="34" charset="0"/>
              <a:buChar char="•"/>
            </a:pPr>
            <a:r>
              <a:rPr lang="en-US" sz="2000" dirty="0">
                <a:latin typeface="Quicksand" pitchFamily="2" charset="77"/>
              </a:rPr>
              <a:t>This is a hyper-parameter.</a:t>
            </a:r>
          </a:p>
        </p:txBody>
      </p:sp>
      <p:pic>
        <p:nvPicPr>
          <p:cNvPr id="7" name="Picture 4" descr="The Essential Guide to Neural Network Architectures">
            <a:extLst>
              <a:ext uri="{FF2B5EF4-FFF2-40B4-BE49-F238E27FC236}">
                <a16:creationId xmlns:a16="http://schemas.microsoft.com/office/drawing/2014/main" id="{8020FDCA-5B92-0249-BC45-348C6770817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9507" t="46406" r="32345" b="44923"/>
          <a:stretch/>
        </p:blipFill>
        <p:spPr bwMode="auto">
          <a:xfrm>
            <a:off x="904302" y="4916090"/>
            <a:ext cx="538619" cy="3883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2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1965749"/>
            <a:ext cx="3869553" cy="4093428"/>
          </a:xfrm>
          <a:prstGeom prst="rect">
            <a:avLst/>
          </a:prstGeom>
          <a:noFill/>
        </p:spPr>
        <p:txBody>
          <a:bodyPr wrap="square" rtlCol="0">
            <a:spAutoFit/>
          </a:bodyPr>
          <a:lstStyle/>
          <a:p>
            <a:r>
              <a:rPr lang="en-US" sz="2000" b="1" i="1" dirty="0">
                <a:latin typeface="Quicksand" pitchFamily="2" charset="77"/>
              </a:rPr>
              <a:t>x</a:t>
            </a:r>
            <a:r>
              <a:rPr lang="en-US" sz="2000" b="1" dirty="0">
                <a:latin typeface="Quicksand" pitchFamily="2" charset="77"/>
              </a:rPr>
              <a:t> and </a:t>
            </a:r>
            <a:r>
              <a:rPr lang="en-US" sz="2000" b="1" i="1" dirty="0">
                <a:latin typeface="Quicksand" pitchFamily="2" charset="77"/>
              </a:rPr>
              <a:t>w</a:t>
            </a:r>
            <a:r>
              <a:rPr lang="en-US" sz="2000" b="1" dirty="0">
                <a:latin typeface="Quicksand" pitchFamily="2" charset="77"/>
              </a:rPr>
              <a:t> are vectors for a node</a:t>
            </a:r>
          </a:p>
          <a:p>
            <a:pPr marL="231775" indent="-230188">
              <a:buFont typeface="Arial" panose="020B0604020202020204" pitchFamily="34" charset="0"/>
              <a:buChar char="•"/>
            </a:pPr>
            <a:r>
              <a:rPr lang="en-US" sz="2000" dirty="0">
                <a:latin typeface="Quicksand" pitchFamily="2" charset="77"/>
              </a:rPr>
              <a:t>These vectors comprise matrices that represent a layer of nodes in the network.</a:t>
            </a:r>
          </a:p>
          <a:p>
            <a:pPr marL="231775" indent="-230188">
              <a:buFont typeface="Arial" panose="020B0604020202020204" pitchFamily="34" charset="0"/>
              <a:buChar char="•"/>
            </a:pPr>
            <a:endParaRPr lang="en-US" sz="2000" dirty="0">
              <a:latin typeface="Quicksand" pitchFamily="2" charset="77"/>
            </a:endParaRPr>
          </a:p>
          <a:p>
            <a:pPr marL="1587"/>
            <a:r>
              <a:rPr lang="en-US" sz="2000" b="1" i="1" dirty="0">
                <a:latin typeface="Quicksand" pitchFamily="2" charset="77"/>
              </a:rPr>
              <a:t>b</a:t>
            </a:r>
            <a:r>
              <a:rPr lang="en-US" sz="2000" b="1" dirty="0">
                <a:latin typeface="Quicksand" pitchFamily="2" charset="77"/>
              </a:rPr>
              <a:t> and </a:t>
            </a:r>
            <a:r>
              <a:rPr lang="en-US" sz="2000" b="1" i="1" dirty="0">
                <a:latin typeface="Quicksand" pitchFamily="2" charset="77"/>
              </a:rPr>
              <a:t>y</a:t>
            </a:r>
            <a:r>
              <a:rPr lang="en-US" sz="2000" b="1" dirty="0">
                <a:latin typeface="Quicksand" pitchFamily="2" charset="77"/>
              </a:rPr>
              <a:t> are scalars for a node</a:t>
            </a:r>
          </a:p>
          <a:p>
            <a:pPr marL="231775" indent="-230188">
              <a:buFont typeface="Arial" panose="020B0604020202020204" pitchFamily="34" charset="0"/>
              <a:buChar char="•"/>
            </a:pPr>
            <a:r>
              <a:rPr lang="en-US" sz="2000" dirty="0">
                <a:latin typeface="Quicksand" pitchFamily="2" charset="77"/>
              </a:rPr>
              <a:t>The set of all b’s in a layer becomes a vector.</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Nature of output, i.e., </a:t>
            </a:r>
            <a:r>
              <a:rPr lang="en-US" sz="2000" b="1" i="1" dirty="0">
                <a:latin typeface="Quicksand" pitchFamily="2" charset="77"/>
              </a:rPr>
              <a:t>y</a:t>
            </a:r>
            <a:r>
              <a:rPr lang="en-US" sz="2000" b="1" dirty="0">
                <a:latin typeface="Quicksand" pitchFamily="2" charset="77"/>
              </a:rPr>
              <a:t> </a:t>
            </a:r>
          </a:p>
          <a:p>
            <a:pPr marL="236538" indent="-236538">
              <a:buFont typeface="Arial" panose="020B0604020202020204" pitchFamily="34" charset="0"/>
              <a:buChar char="•"/>
            </a:pPr>
            <a:r>
              <a:rPr lang="en-US" sz="2000" dirty="0">
                <a:latin typeface="Quicksand" pitchFamily="2" charset="77"/>
              </a:rPr>
              <a:t>Depends on position in the network, and what we are predicting</a:t>
            </a:r>
          </a:p>
        </p:txBody>
      </p:sp>
      <p:pic>
        <p:nvPicPr>
          <p:cNvPr id="9" name="Picture 4" descr="The Essential Guide to Neural Network Architectures">
            <a:extLst>
              <a:ext uri="{FF2B5EF4-FFF2-40B4-BE49-F238E27FC236}">
                <a16:creationId xmlns:a16="http://schemas.microsoft.com/office/drawing/2014/main" id="{F18A9F31-063C-194C-81E0-840B1B7C5F9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8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Addition +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the Element-wise Products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7913</TotalTime>
  <Words>2888</Words>
  <Application>Microsoft Macintosh PowerPoint</Application>
  <PresentationFormat>Widescreen</PresentationFormat>
  <Paragraphs>329</Paragraphs>
  <Slides>32</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Cambria Math</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85</cp:revision>
  <cp:lastPrinted>2020-10-20T21:27:15Z</cp:lastPrinted>
  <dcterms:created xsi:type="dcterms:W3CDTF">2019-12-28T13:51:56Z</dcterms:created>
  <dcterms:modified xsi:type="dcterms:W3CDTF">2022-01-23T01:00:58Z</dcterms:modified>
</cp:coreProperties>
</file>