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369" r:id="rId3"/>
    <p:sldId id="375" r:id="rId4"/>
    <p:sldId id="370" r:id="rId5"/>
    <p:sldId id="363" r:id="rId6"/>
    <p:sldId id="377" r:id="rId7"/>
    <p:sldId id="405" r:id="rId8"/>
    <p:sldId id="374" r:id="rId9"/>
    <p:sldId id="371" r:id="rId10"/>
    <p:sldId id="381" r:id="rId11"/>
    <p:sldId id="406" r:id="rId12"/>
    <p:sldId id="372" r:id="rId13"/>
    <p:sldId id="383" r:id="rId14"/>
    <p:sldId id="382" r:id="rId15"/>
    <p:sldId id="404" r:id="rId16"/>
    <p:sldId id="379" r:id="rId17"/>
    <p:sldId id="384" r:id="rId18"/>
    <p:sldId id="386" r:id="rId19"/>
    <p:sldId id="385" r:id="rId20"/>
    <p:sldId id="387" r:id="rId21"/>
    <p:sldId id="388" r:id="rId22"/>
    <p:sldId id="391" r:id="rId23"/>
    <p:sldId id="392" r:id="rId24"/>
    <p:sldId id="393" r:id="rId25"/>
    <p:sldId id="394" r:id="rId26"/>
    <p:sldId id="395" r:id="rId27"/>
    <p:sldId id="397" r:id="rId28"/>
    <p:sldId id="398" r:id="rId29"/>
    <p:sldId id="399" r:id="rId30"/>
    <p:sldId id="403" r:id="rId31"/>
    <p:sldId id="400" r:id="rId32"/>
    <p:sldId id="401" r:id="rId33"/>
    <p:sldId id="402" r:id="rId34"/>
    <p:sldId id="3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347"/>
  </p:normalViewPr>
  <p:slideViewPr>
    <p:cSldViewPr snapToGrid="0" snapToObjects="1">
      <p:cViewPr varScale="1">
        <p:scale>
          <a:sx n="107" d="100"/>
          <a:sy n="107" d="100"/>
        </p:scale>
        <p:origin x="11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379345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28</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29</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34</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427689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advice – always check the shape of output when writing things from scratch.</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26348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03838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16658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image" Target="../media/image14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21.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9.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err="1">
                <a:latin typeface="Economica" panose="02000506040000020004" pitchFamily="2" charset="77"/>
              </a:rPr>
              <a:t>Softmax</a:t>
            </a:r>
            <a:r>
              <a:rPr lang="en-US" sz="5400" dirty="0">
                <a:latin typeface="Economica" panose="02000506040000020004" pitchFamily="2" charset="77"/>
              </a:rPr>
              <a:t> Activation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C2ED050-83BB-E440-B9C1-139F82B48889}"/>
              </a:ext>
            </a:extLst>
          </p:cNvPr>
          <p:cNvPicPr>
            <a:picLocks noChangeAspect="1"/>
          </p:cNvPicPr>
          <p:nvPr/>
        </p:nvPicPr>
        <p:blipFill>
          <a:blip r:embed="rId4"/>
          <a:stretch>
            <a:fillRect/>
          </a:stretch>
        </p:blipFill>
        <p:spPr>
          <a:xfrm>
            <a:off x="4704281" y="2932686"/>
            <a:ext cx="1270000" cy="431800"/>
          </a:xfrm>
          <a:prstGeom prst="rect">
            <a:avLst/>
          </a:prstGeom>
        </p:spPr>
      </p:pic>
      <p:pic>
        <p:nvPicPr>
          <p:cNvPr id="7" name="Picture 8" descr="The structure of a simple Multi-Layer Feedfoward Neural Network | Download  Scientific Diagram">
            <a:extLst>
              <a:ext uri="{FF2B5EF4-FFF2-40B4-BE49-F238E27FC236}">
                <a16:creationId xmlns:a16="http://schemas.microsoft.com/office/drawing/2014/main" id="{B92B8627-D13F-A644-8010-3D06F433EE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520" t="1950" r="2209" b="1954"/>
          <a:stretch/>
        </p:blipFill>
        <p:spPr bwMode="auto">
          <a:xfrm>
            <a:off x="7802088" y="1949112"/>
            <a:ext cx="2619165" cy="3612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CFC983-59C7-2F40-B136-BB49E8C8209A}"/>
              </a:ext>
            </a:extLst>
          </p:cNvPr>
          <p:cNvSpPr txBox="1"/>
          <p:nvPr/>
        </p:nvSpPr>
        <p:spPr>
          <a:xfrm>
            <a:off x="6852720" y="3765385"/>
            <a:ext cx="296883" cy="369332"/>
          </a:xfrm>
          <a:prstGeom prst="rect">
            <a:avLst/>
          </a:prstGeom>
          <a:noFill/>
        </p:spPr>
        <p:txBody>
          <a:bodyPr wrap="square" rtlCol="0">
            <a:spAutoFit/>
          </a:bodyPr>
          <a:lstStyle/>
          <a:p>
            <a:r>
              <a:rPr lang="en-US" dirty="0">
                <a:latin typeface="Garamond" panose="02020404030301010803" pitchFamily="18" charset="0"/>
              </a:rPr>
              <a:t>D</a:t>
            </a:r>
          </a:p>
        </p:txBody>
      </p:sp>
      <p:sp>
        <p:nvSpPr>
          <p:cNvPr id="6" name="Left Brace 5">
            <a:extLst>
              <a:ext uri="{FF2B5EF4-FFF2-40B4-BE49-F238E27FC236}">
                <a16:creationId xmlns:a16="http://schemas.microsoft.com/office/drawing/2014/main" id="{09A2CC86-0467-8B49-BF0F-3198B2A2B8C1}"/>
              </a:ext>
            </a:extLst>
          </p:cNvPr>
          <p:cNvSpPr/>
          <p:nvPr/>
        </p:nvSpPr>
        <p:spPr>
          <a:xfrm>
            <a:off x="7192688" y="2338963"/>
            <a:ext cx="475937" cy="3222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8" name="TextBox 7">
            <a:extLst>
              <a:ext uri="{FF2B5EF4-FFF2-40B4-BE49-F238E27FC236}">
                <a16:creationId xmlns:a16="http://schemas.microsoft.com/office/drawing/2014/main" id="{04420202-89EE-E846-9326-BDB1523AFA45}"/>
              </a:ext>
            </a:extLst>
          </p:cNvPr>
          <p:cNvSpPr txBox="1"/>
          <p:nvPr/>
        </p:nvSpPr>
        <p:spPr>
          <a:xfrm>
            <a:off x="1022992" y="2233853"/>
            <a:ext cx="2843485" cy="3693319"/>
          </a:xfrm>
          <a:prstGeom prst="rect">
            <a:avLst/>
          </a:prstGeom>
          <a:noFill/>
        </p:spPr>
        <p:txBody>
          <a:bodyPr wrap="square" rtlCol="0">
            <a:spAutoFit/>
          </a:bodyPr>
          <a:lstStyle/>
          <a:p>
            <a:r>
              <a:rPr lang="en-US" b="1" u="sng" dirty="0">
                <a:latin typeface="Garamond" panose="02020404030301010803" pitchFamily="18" charset="0"/>
              </a:rPr>
              <a:t>Notes: </a:t>
            </a:r>
          </a:p>
          <a:p>
            <a:endParaRPr lang="en-US" b="1" u="sng" dirty="0">
              <a:latin typeface="Garamond" panose="02020404030301010803" pitchFamily="18" charset="0"/>
            </a:endParaRPr>
          </a:p>
          <a:p>
            <a:r>
              <a:rPr lang="en-US" dirty="0">
                <a:latin typeface="Garamond" panose="02020404030301010803" pitchFamily="18" charset="0"/>
              </a:rPr>
              <a:t>We have D inputs (x’s).</a:t>
            </a:r>
          </a:p>
          <a:p>
            <a:r>
              <a:rPr lang="en-US" dirty="0">
                <a:latin typeface="Garamond" panose="02020404030301010803" pitchFamily="18" charset="0"/>
              </a:rPr>
              <a:t>We have k outputs (classes).</a:t>
            </a:r>
          </a:p>
          <a:p>
            <a:endParaRPr lang="en-US" dirty="0">
              <a:latin typeface="Garamond" panose="02020404030301010803" pitchFamily="18" charset="0"/>
            </a:endParaRPr>
          </a:p>
          <a:p>
            <a:r>
              <a:rPr lang="en-US" dirty="0">
                <a:latin typeface="Garamond" panose="02020404030301010803" pitchFamily="18" charset="0"/>
              </a:rPr>
              <a:t>So, W is a (</a:t>
            </a:r>
            <a:r>
              <a:rPr lang="en-US" dirty="0" err="1">
                <a:latin typeface="Garamond" panose="02020404030301010803" pitchFamily="18" charset="0"/>
              </a:rPr>
              <a:t>D,k</a:t>
            </a:r>
            <a:r>
              <a:rPr lang="en-US" dirty="0">
                <a:latin typeface="Garamond" panose="02020404030301010803" pitchFamily="18" charset="0"/>
              </a:rPr>
              <a:t>) matrix and X is a (D,1) matrix. </a:t>
            </a:r>
          </a:p>
          <a:p>
            <a:endParaRPr lang="en-US" dirty="0">
              <a:latin typeface="Garamond" panose="02020404030301010803" pitchFamily="18" charset="0"/>
            </a:endParaRPr>
          </a:p>
          <a:p>
            <a:r>
              <a:rPr lang="en-US" dirty="0">
                <a:latin typeface="Garamond" panose="02020404030301010803" pitchFamily="18" charset="0"/>
              </a:rPr>
              <a:t>That means, A is a (k,1) matrix.</a:t>
            </a:r>
          </a:p>
          <a:p>
            <a:endParaRPr lang="en-US" dirty="0">
              <a:latin typeface="Garamond" panose="02020404030301010803" pitchFamily="18" charset="0"/>
            </a:endParaRPr>
          </a:p>
          <a:p>
            <a:r>
              <a:rPr lang="en-US" dirty="0">
                <a:latin typeface="Garamond" panose="02020404030301010803" pitchFamily="18" charset="0"/>
              </a:rPr>
              <a:t>That means Y is also a (k,1) matrix.</a:t>
            </a:r>
          </a:p>
        </p:txBody>
      </p:sp>
      <p:pic>
        <p:nvPicPr>
          <p:cNvPr id="11" name="Picture 10">
            <a:extLst>
              <a:ext uri="{FF2B5EF4-FFF2-40B4-BE49-F238E27FC236}">
                <a16:creationId xmlns:a16="http://schemas.microsoft.com/office/drawing/2014/main" id="{9BB05228-F9FF-6A4C-8494-F6B8C90983F1}"/>
              </a:ext>
            </a:extLst>
          </p:cNvPr>
          <p:cNvPicPr>
            <a:picLocks noChangeAspect="1"/>
          </p:cNvPicPr>
          <p:nvPr/>
        </p:nvPicPr>
        <p:blipFill>
          <a:blip r:embed="rId6"/>
          <a:stretch>
            <a:fillRect/>
          </a:stretch>
        </p:blipFill>
        <p:spPr>
          <a:xfrm>
            <a:off x="4475681" y="3587103"/>
            <a:ext cx="1727200" cy="406400"/>
          </a:xfrm>
          <a:prstGeom prst="rect">
            <a:avLst/>
          </a:prstGeom>
        </p:spPr>
      </p:pic>
      <p:pic>
        <p:nvPicPr>
          <p:cNvPr id="12" name="Picture 11">
            <a:extLst>
              <a:ext uri="{FF2B5EF4-FFF2-40B4-BE49-F238E27FC236}">
                <a16:creationId xmlns:a16="http://schemas.microsoft.com/office/drawing/2014/main" id="{CEEFC493-8BCF-3849-9CE5-BFF0F12A4477}"/>
              </a:ext>
            </a:extLst>
          </p:cNvPr>
          <p:cNvPicPr>
            <a:picLocks noChangeAspect="1"/>
          </p:cNvPicPr>
          <p:nvPr/>
        </p:nvPicPr>
        <p:blipFill>
          <a:blip r:embed="rId7"/>
          <a:stretch>
            <a:fillRect/>
          </a:stretch>
        </p:blipFill>
        <p:spPr>
          <a:xfrm>
            <a:off x="4475681" y="4216120"/>
            <a:ext cx="1727200" cy="1117600"/>
          </a:xfrm>
          <a:prstGeom prst="rect">
            <a:avLst/>
          </a:prstGeom>
        </p:spPr>
      </p:pic>
      <p:sp>
        <p:nvSpPr>
          <p:cNvPr id="14" name="Left Brace 13">
            <a:extLst>
              <a:ext uri="{FF2B5EF4-FFF2-40B4-BE49-F238E27FC236}">
                <a16:creationId xmlns:a16="http://schemas.microsoft.com/office/drawing/2014/main" id="{12121591-2CB8-824B-BF68-DD9B100446F6}"/>
              </a:ext>
            </a:extLst>
          </p:cNvPr>
          <p:cNvSpPr/>
          <p:nvPr/>
        </p:nvSpPr>
        <p:spPr>
          <a:xfrm flipH="1">
            <a:off x="10235536" y="2932686"/>
            <a:ext cx="371431" cy="1926322"/>
          </a:xfrm>
          <a:prstGeom prst="leftBrace">
            <a:avLst>
              <a:gd name="adj1" fmla="val 8333"/>
              <a:gd name="adj2" fmla="val 5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15" name="TextBox 14">
            <a:extLst>
              <a:ext uri="{FF2B5EF4-FFF2-40B4-BE49-F238E27FC236}">
                <a16:creationId xmlns:a16="http://schemas.microsoft.com/office/drawing/2014/main" id="{03C49E9B-060B-2E46-9840-0A4864A8EECD}"/>
              </a:ext>
            </a:extLst>
          </p:cNvPr>
          <p:cNvSpPr txBox="1"/>
          <p:nvPr/>
        </p:nvSpPr>
        <p:spPr>
          <a:xfrm>
            <a:off x="10641271" y="3711181"/>
            <a:ext cx="296883" cy="369332"/>
          </a:xfrm>
          <a:prstGeom prst="rect">
            <a:avLst/>
          </a:prstGeom>
          <a:noFill/>
        </p:spPr>
        <p:txBody>
          <a:bodyPr wrap="square" rtlCol="0">
            <a:spAutoFit/>
          </a:bodyPr>
          <a:lstStyle/>
          <a:p>
            <a:r>
              <a:rPr lang="en-US" dirty="0">
                <a:latin typeface="Garamond" panose="02020404030301010803" pitchFamily="18" charset="0"/>
              </a:rPr>
              <a:t>k</a:t>
            </a:r>
          </a:p>
        </p:txBody>
      </p:sp>
    </p:spTree>
    <p:extLst>
      <p:ext uri="{BB962C8B-B14F-4D97-AF65-F5344CB8AC3E}">
        <p14:creationId xmlns:p14="http://schemas.microsoft.com/office/powerpoint/2010/main" val="197684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13</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multi-class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DC5D06-1C2C-C847-BC45-10984F0A0D39}"/>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5" name="TextBox 4">
            <a:extLst>
              <a:ext uri="{FF2B5EF4-FFF2-40B4-BE49-F238E27FC236}">
                <a16:creationId xmlns:a16="http://schemas.microsoft.com/office/drawing/2014/main" id="{60CD6845-6BAF-0A47-9CAE-ECCB93CD2E26}"/>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Binary Cross-Entropy Loss</a:t>
            </a:r>
          </a:p>
        </p:txBody>
      </p:sp>
      <p:pic>
        <p:nvPicPr>
          <p:cNvPr id="2050" name="Picture 2">
            <a:extLst>
              <a:ext uri="{FF2B5EF4-FFF2-40B4-BE49-F238E27FC236}">
                <a16:creationId xmlns:a16="http://schemas.microsoft.com/office/drawing/2014/main" id="{C44084E8-9764-A049-8555-3E6F68108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 b="3664"/>
          <a:stretch/>
        </p:blipFill>
        <p:spPr bwMode="auto">
          <a:xfrm>
            <a:off x="1758950" y="4004937"/>
            <a:ext cx="8674100" cy="2491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F65071-9A7F-C44A-A286-9CFCC929406C}"/>
              </a:ext>
            </a:extLst>
          </p:cNvPr>
          <p:cNvSpPr txBox="1"/>
          <p:nvPr/>
        </p:nvSpPr>
        <p:spPr>
          <a:xfrm>
            <a:off x="929424" y="1976448"/>
            <a:ext cx="10136141" cy="1846659"/>
          </a:xfrm>
          <a:prstGeom prst="rect">
            <a:avLst/>
          </a:prstGeom>
          <a:noFill/>
        </p:spPr>
        <p:txBody>
          <a:bodyPr wrap="square" rtlCol="0">
            <a:spAutoFit/>
          </a:bodyPr>
          <a:lstStyle/>
          <a:p>
            <a:r>
              <a:rPr lang="en-US" sz="2000" b="1" dirty="0">
                <a:latin typeface="Quicksand" pitchFamily="2" charset="77"/>
              </a:rPr>
              <a:t>Piecemeal Function:</a:t>
            </a:r>
          </a:p>
          <a:p>
            <a:pPr marL="688975" lvl="1" indent="-230188">
              <a:buFont typeface="Arial" panose="020B0604020202020204" pitchFamily="34" charset="0"/>
              <a:buChar char="•"/>
            </a:pPr>
            <a:r>
              <a:rPr lang="en-US" sz="2000" dirty="0">
                <a:latin typeface="Quicksand" pitchFamily="2" charset="77"/>
              </a:rPr>
              <a:t>If ground truth is 1, then loss is -1*log(</a:t>
            </a:r>
            <a:r>
              <a:rPr lang="en-US" sz="2000" i="1" dirty="0">
                <a:latin typeface="Quicksand" pitchFamily="2" charset="77"/>
              </a:rPr>
              <a:t>p</a:t>
            </a:r>
            <a:r>
              <a:rPr lang="en-US" sz="2000" dirty="0">
                <a:latin typeface="Quicksand" pitchFamily="2" charset="77"/>
              </a:rPr>
              <a:t>). As prediction approaches 1, loss approaches 0. As prediction approaches 0, loss grows exponentially.</a:t>
            </a:r>
          </a:p>
          <a:p>
            <a:pPr marL="688975" lvl="1" indent="-230188">
              <a:buFont typeface="Arial" panose="020B0604020202020204" pitchFamily="34" charset="0"/>
              <a:buChar char="•"/>
            </a:pPr>
            <a:r>
              <a:rPr lang="en-US" sz="2000" dirty="0">
                <a:latin typeface="Quicksand" pitchFamily="2" charset="77"/>
              </a:rPr>
              <a:t>If ground truth is 0, then loss is -1*log(1-</a:t>
            </a:r>
            <a:r>
              <a:rPr lang="en-US" sz="2000" i="1" dirty="0">
                <a:latin typeface="Quicksand" pitchFamily="2" charset="77"/>
              </a:rPr>
              <a:t>p</a:t>
            </a:r>
            <a:r>
              <a:rPr lang="en-US" sz="2000" dirty="0">
                <a:latin typeface="Quicksand" pitchFamily="2" charset="77"/>
              </a:rPr>
              <a:t>). As prediction approaches 1, loss rises exponentially. As prediction approaches 0, loss approaches 0. </a:t>
            </a:r>
          </a:p>
          <a:p>
            <a:pPr marL="171450" indent="-171450">
              <a:buFont typeface="Arial" panose="020B0604020202020204" pitchFamily="34" charset="0"/>
              <a:buChar char="•"/>
            </a:pPr>
            <a:endParaRPr lang="en-US" sz="1400" dirty="0">
              <a:latin typeface="Quicksand" pitchFamily="2" charset="77"/>
            </a:endParaRPr>
          </a:p>
        </p:txBody>
      </p:sp>
      <p:pic>
        <p:nvPicPr>
          <p:cNvPr id="8" name="Picture 2">
            <a:extLst>
              <a:ext uri="{FF2B5EF4-FFF2-40B4-BE49-F238E27FC236}">
                <a16:creationId xmlns:a16="http://schemas.microsoft.com/office/drawing/2014/main" id="{567C652F-7811-CE49-BFDE-9E37FC968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33" y="1727961"/>
            <a:ext cx="3267133" cy="47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2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18</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046988"/>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Simplifying Gradients: Computation Graph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Working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25</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26</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31</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Tensorflow</a:t>
            </a:r>
            <a:r>
              <a:rPr lang="en-US" sz="5400" dirty="0">
                <a:latin typeface="Economica" panose="02000506040000020004" pitchFamily="2" charset="77"/>
              </a:rPr>
              <a:t> </a:t>
            </a:r>
            <a:r>
              <a:rPr lang="en-US" sz="5400" dirty="0" err="1">
                <a:latin typeface="Economica" panose="02000506040000020004" pitchFamily="2" charset="77"/>
              </a:rPr>
              <a:t>GradientTape</a:t>
            </a:r>
            <a:r>
              <a:rPr lang="en-US" sz="5400" dirty="0">
                <a:latin typeface="Economica" panose="02000506040000020004" pitchFamily="2" charset="77"/>
              </a:rPr>
              <a:t>: </a:t>
            </a:r>
            <a:r>
              <a:rPr lang="en-US" sz="5400" dirty="0" err="1">
                <a:latin typeface="Economica" panose="02000506040000020004" pitchFamily="2" charset="77"/>
              </a:rPr>
              <a:t>AutoDiff</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000548"/>
          </a:xfrm>
          <a:prstGeom prst="rect">
            <a:avLst/>
          </a:prstGeom>
          <a:noFill/>
        </p:spPr>
        <p:txBody>
          <a:bodyPr wrap="square" rtlCol="0">
            <a:spAutoFit/>
          </a:bodyPr>
          <a:lstStyle/>
          <a:p>
            <a:r>
              <a:rPr lang="en-US" sz="2000" b="1" dirty="0">
                <a:latin typeface="Quicksand" pitchFamily="2" charset="77"/>
              </a:rPr>
              <a:t>1. Gradient Tape</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a:t>
            </a:r>
            <a:r>
              <a:rPr lang="en-US" dirty="0" err="1">
                <a:latin typeface="Quicksand" pitchFamily="2" charset="77"/>
              </a:rPr>
              <a:t>Tensorflow</a:t>
            </a:r>
            <a:r>
              <a:rPr lang="en-US" dirty="0">
                <a:latin typeface="Quicksand" pitchFamily="2" charset="77"/>
              </a:rPr>
              <a:t> function that automates the calculation of derivatives. </a:t>
            </a:r>
          </a:p>
          <a:p>
            <a:pPr marL="628650" lvl="1" indent="-171450">
              <a:buFont typeface="Arial" panose="020B0604020202020204" pitchFamily="34" charset="0"/>
              <a:buChar char="•"/>
            </a:pPr>
            <a:r>
              <a:rPr lang="en-US" dirty="0">
                <a:latin typeface="Quicksand" pitchFamily="2" charset="77"/>
              </a:rPr>
              <a:t>It constructs a computation graph in the background and implements codified rules for calculating derivatives of functions. </a:t>
            </a:r>
          </a:p>
          <a:p>
            <a:pPr marL="628650" lvl="1" indent="-171450">
              <a:buFont typeface="Arial" panose="020B0604020202020204" pitchFamily="34" charset="0"/>
              <a:buChar char="•"/>
            </a:pPr>
            <a:r>
              <a:rPr lang="en-US" dirty="0">
                <a:latin typeface="Quicksand" pitchFamily="2" charset="77"/>
              </a:rPr>
              <a:t>You could technically use gradient tape to implement a gradient descent algorithm for many optimization problems.</a:t>
            </a:r>
          </a:p>
        </p:txBody>
      </p:sp>
      <p:pic>
        <p:nvPicPr>
          <p:cNvPr id="1026" name="Picture 2" descr="Audio Cassette Design Decal image 1">
            <a:extLst>
              <a:ext uri="{FF2B5EF4-FFF2-40B4-BE49-F238E27FC236}">
                <a16:creationId xmlns:a16="http://schemas.microsoft.com/office/drawing/2014/main" id="{F4294563-15FB-7545-BBD5-C166A9EFD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710" b="20000"/>
          <a:stretch/>
        </p:blipFill>
        <p:spPr bwMode="auto">
          <a:xfrm>
            <a:off x="3971983" y="4033340"/>
            <a:ext cx="3853070" cy="232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32</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 but we also have convolutional layers, max-pooling layers, recurrent layers, and so on. There are many pre-defined layers in </a:t>
            </a:r>
            <a:r>
              <a:rPr lang="en-US" dirty="0" err="1">
                <a:latin typeface="Quicksand" pitchFamily="2" charset="77"/>
              </a:rPr>
              <a:t>Keras</a:t>
            </a:r>
            <a:r>
              <a:rPr lang="en-US" dirty="0">
                <a:latin typeface="Quicksand" pitchFamily="2" charset="77"/>
              </a:rPr>
              <a:t>.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in different ways to create different network topologies. </a:t>
            </a:r>
          </a:p>
          <a:p>
            <a:pPr marL="628650" lvl="1" indent="-171450">
              <a:buFont typeface="Arial" panose="020B0604020202020204" pitchFamily="34" charset="0"/>
              <a:buChar char="•"/>
            </a:pPr>
            <a:r>
              <a:rPr lang="en-US" dirty="0">
                <a:latin typeface="Quicksand" pitchFamily="2" charset="77"/>
              </a:rPr>
              <a:t>It is also possible to construct custom layers.</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454180"/>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33</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34</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74" y="1755837"/>
            <a:ext cx="6942651" cy="369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F1741E-7C61-0149-B92A-097C09DEE9D9}"/>
              </a:ext>
            </a:extLst>
          </p:cNvPr>
          <p:cNvSpPr txBox="1"/>
          <p:nvPr/>
        </p:nvSpPr>
        <p:spPr>
          <a:xfrm>
            <a:off x="2983264" y="5832696"/>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What sort of data (give an example) would be stored in a rank-3 tensor? How about a rank-4 tensor?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Which of these values are constants?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Which are trainable parameters?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92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1077218"/>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i="1" dirty="0">
                <a:latin typeface="Calibri" panose="020F0502020204030204" pitchFamily="34" charset="0"/>
                <a:cs typeface="Calibri" panose="020F0502020204030204" pitchFamily="34" charset="0"/>
              </a:rPr>
              <a:t>What rank tensor are x, w and b here?</a:t>
            </a:r>
          </a:p>
          <a:p>
            <a:pPr algn="ctr"/>
            <a:r>
              <a:rPr lang="en-US" sz="2000" i="1" dirty="0">
                <a:latin typeface="Calibri" panose="020F0502020204030204" pitchFamily="34" charset="0"/>
                <a:cs typeface="Calibri" panose="020F0502020204030204" pitchFamily="34" charset="0"/>
              </a:rPr>
              <a:t>What will the shape of y be?</a:t>
            </a:r>
          </a:p>
          <a:p>
            <a:pPr algn="ctr"/>
            <a:r>
              <a:rPr lang="en-US" sz="2000" i="1" dirty="0">
                <a:latin typeface="Calibri" panose="020F0502020204030204" pitchFamily="34" charset="0"/>
                <a:cs typeface="Calibri" panose="020F0502020204030204" pitchFamily="34" charset="0"/>
              </a:rPr>
              <a:t>What is the order of operations in a forward pass?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99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Matrix Addition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Element-wise</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perform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4"/>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7949</TotalTime>
  <Words>3178</Words>
  <Application>Microsoft Macintosh PowerPoint</Application>
  <PresentationFormat>Widescreen</PresentationFormat>
  <Paragraphs>349</Paragraphs>
  <Slides>34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 Math</vt:lpstr>
      <vt:lpstr>Economica</vt:lpstr>
      <vt:lpstr>Garamond</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87</cp:revision>
  <cp:lastPrinted>2020-10-20T21:27:15Z</cp:lastPrinted>
  <dcterms:created xsi:type="dcterms:W3CDTF">2019-12-28T13:51:56Z</dcterms:created>
  <dcterms:modified xsi:type="dcterms:W3CDTF">2022-01-24T18:06:50Z</dcterms:modified>
</cp:coreProperties>
</file>