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414" r:id="rId3"/>
    <p:sldId id="415" r:id="rId4"/>
    <p:sldId id="417" r:id="rId5"/>
    <p:sldId id="418" r:id="rId6"/>
    <p:sldId id="416" r:id="rId7"/>
    <p:sldId id="422" r:id="rId8"/>
    <p:sldId id="420" r:id="rId9"/>
    <p:sldId id="423" r:id="rId10"/>
    <p:sldId id="419" r:id="rId11"/>
    <p:sldId id="424" r:id="rId12"/>
    <p:sldId id="425" r:id="rId13"/>
    <p:sldId id="426" r:id="rId14"/>
    <p:sldId id="431" r:id="rId15"/>
    <p:sldId id="427" r:id="rId16"/>
    <p:sldId id="430" r:id="rId17"/>
    <p:sldId id="428" r:id="rId18"/>
    <p:sldId id="432" r:id="rId19"/>
    <p:sldId id="389" r:id="rId20"/>
    <p:sldId id="398" r:id="rId21"/>
    <p:sldId id="4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3x3 filter * 3x3 input feature segment yield a 3x1 vector??</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83206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24901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3658913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169930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44821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61275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782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42056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281570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77371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one for vertical lines, one for horizontal lines, one for diagonal lines, etc. The output feature maps might then feed into another convolutional layer, with its own filters, (perhaps representing nose, eye, mouth), and so on.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200981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2/6/22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2/6/22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2/6/22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2/6/22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2/6/22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2/6/22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2/6/22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2/6/22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2/6/22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2/6/22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2/6/22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5: Convolutional NNs (</a:t>
            </a:r>
            <a:r>
              <a:rPr lang="en-US" sz="2800" dirty="0" err="1">
                <a:latin typeface="Economica" panose="02000506040000020004" pitchFamily="2" charset="77"/>
              </a:rPr>
              <a:t>ConvNets</a:t>
            </a:r>
            <a:r>
              <a:rPr lang="en-US" sz="2800" dirty="0">
                <a:latin typeface="Economica" panose="02000506040000020004" pitchFamily="2" charset="77"/>
              </a:rPr>
              <a:t>)</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Padding</a:t>
            </a:r>
          </a:p>
        </p:txBody>
      </p:sp>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Padding</a:t>
            </a:r>
          </a:p>
          <a:p>
            <a:pPr marL="285750" indent="-285750">
              <a:buFont typeface="Arial" panose="020B0604020202020204" pitchFamily="34" charset="0"/>
              <a:buChar char="•"/>
            </a:pPr>
            <a:r>
              <a:rPr lang="en-US" dirty="0"/>
              <a:t>To prevent the transformation from down-sampling (reducing the size of the matrix during convolution to output), we can pad the edges of the image with 0’s. </a:t>
            </a:r>
          </a:p>
          <a:p>
            <a:pPr marL="285750" indent="-285750">
              <a:buFont typeface="Arial" panose="020B0604020202020204" pitchFamily="34" charset="0"/>
              <a:buChar char="•"/>
            </a:pPr>
            <a:endParaRPr lang="en-US" dirty="0"/>
          </a:p>
        </p:txBody>
      </p:sp>
      <p:pic>
        <p:nvPicPr>
          <p:cNvPr id="8200" name="Picture 8">
            <a:extLst>
              <a:ext uri="{FF2B5EF4-FFF2-40B4-BE49-F238E27FC236}">
                <a16:creationId xmlns:a16="http://schemas.microsoft.com/office/drawing/2014/main" id="{61BF12E6-DEFE-164D-B6EC-2EAD09303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37" y="3620735"/>
            <a:ext cx="3931423" cy="187686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3BE84B49-40DD-8942-857A-2BE57C9AD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518" y="3569979"/>
            <a:ext cx="5824752" cy="197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9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Strides</a:t>
            </a:r>
          </a:p>
        </p:txBody>
      </p:sp>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954107"/>
          </a:xfrm>
          <a:prstGeom prst="rect">
            <a:avLst/>
          </a:prstGeom>
          <a:noFill/>
        </p:spPr>
        <p:txBody>
          <a:bodyPr wrap="square" rtlCol="0">
            <a:spAutoFit/>
          </a:bodyPr>
          <a:lstStyle/>
          <a:p>
            <a:r>
              <a:rPr lang="en-US" sz="2000" b="1" dirty="0">
                <a:latin typeface="Quicksand" pitchFamily="2" charset="77"/>
              </a:rPr>
              <a:t>Strides</a:t>
            </a:r>
          </a:p>
          <a:p>
            <a:pPr marL="285750" indent="-285750">
              <a:buFont typeface="Arial" panose="020B0604020202020204" pitchFamily="34" charset="0"/>
              <a:buChar char="•"/>
            </a:pPr>
            <a:r>
              <a:rPr lang="en-US" dirty="0"/>
              <a:t>Often, we will pass the filter over every pixel cell, but we don’t have to; we might pass over every other cell. This is what strides refers to (skipping).</a:t>
            </a:r>
          </a:p>
        </p:txBody>
      </p:sp>
      <p:pic>
        <p:nvPicPr>
          <p:cNvPr id="17410" name="Picture 2">
            <a:extLst>
              <a:ext uri="{FF2B5EF4-FFF2-40B4-BE49-F238E27FC236}">
                <a16:creationId xmlns:a16="http://schemas.microsoft.com/office/drawing/2014/main" id="{0E403FCA-0F7D-F54C-A96F-D0F66DA1E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913" y="3553292"/>
            <a:ext cx="5724172" cy="253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7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Padding and Strides</a:t>
            </a:r>
          </a:p>
        </p:txBody>
      </p:sp>
      <p:pic>
        <p:nvPicPr>
          <p:cNvPr id="8196" name="Picture 4">
            <a:extLst>
              <a:ext uri="{FF2B5EF4-FFF2-40B4-BE49-F238E27FC236}">
                <a16:creationId xmlns:a16="http://schemas.microsoft.com/office/drawing/2014/main" id="{44838B17-3809-4944-9E63-B23EF5753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013" y="1660835"/>
            <a:ext cx="5956554" cy="4935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65827F4-8B5C-AC45-A89D-82833862560A}"/>
              </a:ext>
            </a:extLst>
          </p:cNvPr>
          <p:cNvSpPr txBox="1"/>
          <p:nvPr/>
        </p:nvSpPr>
        <p:spPr>
          <a:xfrm>
            <a:off x="890337" y="1940249"/>
            <a:ext cx="10016362" cy="3477875"/>
          </a:xfrm>
          <a:prstGeom prst="rect">
            <a:avLst/>
          </a:prstGeom>
          <a:noFill/>
        </p:spPr>
        <p:txBody>
          <a:bodyPr wrap="square" rtlCol="0">
            <a:spAutoFit/>
          </a:bodyPr>
          <a:lstStyle/>
          <a:p>
            <a:r>
              <a:rPr lang="en-US" sz="2000" b="1" dirty="0">
                <a:latin typeface="Quicksand" pitchFamily="2" charset="77"/>
              </a:rPr>
              <a:t>Padding</a:t>
            </a:r>
          </a:p>
          <a:p>
            <a:pPr marL="285750" indent="-285750">
              <a:buFont typeface="Arial" panose="020B0604020202020204" pitchFamily="34" charset="0"/>
              <a:buChar char="•"/>
            </a:pPr>
            <a:r>
              <a:rPr lang="en-US" dirty="0"/>
              <a:t>To prevent the transformation from</a:t>
            </a:r>
            <a:br>
              <a:rPr lang="en-US" dirty="0"/>
            </a:br>
            <a:r>
              <a:rPr lang="en-US" dirty="0"/>
              <a:t>down-sampling (reducing the size of the</a:t>
            </a:r>
            <a:br>
              <a:rPr lang="en-US" dirty="0"/>
            </a:br>
            <a:r>
              <a:rPr lang="en-US" dirty="0"/>
              <a:t>matrix during convolution to output), </a:t>
            </a:r>
            <a:br>
              <a:rPr lang="en-US" dirty="0"/>
            </a:br>
            <a:r>
              <a:rPr lang="en-US" dirty="0"/>
              <a:t>we can pad the edges of the image with 0’s.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000" b="1" dirty="0">
                <a:latin typeface="Quicksand" pitchFamily="2" charset="77"/>
              </a:rPr>
              <a:t>Strides</a:t>
            </a:r>
          </a:p>
          <a:p>
            <a:pPr marL="285750" indent="-285750">
              <a:buFont typeface="Arial" panose="020B0604020202020204" pitchFamily="34" charset="0"/>
              <a:buChar char="•"/>
            </a:pPr>
            <a:r>
              <a:rPr lang="en-US" dirty="0"/>
              <a:t>Often, we will pass the filter over every</a:t>
            </a:r>
            <a:br>
              <a:rPr lang="en-US" dirty="0"/>
            </a:br>
            <a:r>
              <a:rPr lang="en-US" dirty="0"/>
              <a:t>pixel cell, but we don’t have to; we might </a:t>
            </a:r>
            <a:br>
              <a:rPr lang="en-US" dirty="0"/>
            </a:br>
            <a:r>
              <a:rPr lang="en-US" dirty="0"/>
              <a:t>pass over every other cell.  </a:t>
            </a:r>
          </a:p>
          <a:p>
            <a:pPr marL="285750" indent="-285750">
              <a:buFont typeface="Arial" panose="020B0604020202020204" pitchFamily="34" charset="0"/>
              <a:buChar char="•"/>
            </a:pPr>
            <a:r>
              <a:rPr lang="en-US" dirty="0"/>
              <a:t>This is what strides refers to (skipping).</a:t>
            </a:r>
          </a:p>
        </p:txBody>
      </p:sp>
    </p:spTree>
    <p:extLst>
      <p:ext uri="{BB962C8B-B14F-4D97-AF65-F5344CB8AC3E}">
        <p14:creationId xmlns:p14="http://schemas.microsoft.com/office/powerpoint/2010/main" val="133733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463648"/>
            <a:ext cx="6460957" cy="923330"/>
          </a:xfrm>
          <a:prstGeom prst="rect">
            <a:avLst/>
          </a:prstGeom>
          <a:noFill/>
        </p:spPr>
        <p:txBody>
          <a:bodyPr wrap="square" rtlCol="0">
            <a:spAutoFit/>
          </a:bodyPr>
          <a:lstStyle/>
          <a:p>
            <a:pPr algn="ctr"/>
            <a:r>
              <a:rPr lang="en-US" sz="5400" dirty="0">
                <a:latin typeface="Economica" panose="02000506040000020004" pitchFamily="2" charset="77"/>
              </a:rPr>
              <a:t>What is Pooling?</a:t>
            </a:r>
          </a:p>
        </p:txBody>
      </p:sp>
      <p:sp>
        <p:nvSpPr>
          <p:cNvPr id="5" name="TextBox 4">
            <a:extLst>
              <a:ext uri="{FF2B5EF4-FFF2-40B4-BE49-F238E27FC236}">
                <a16:creationId xmlns:a16="http://schemas.microsoft.com/office/drawing/2014/main" id="{6C346DFB-98B2-0B47-BBC2-97D8482514E6}"/>
              </a:ext>
            </a:extLst>
          </p:cNvPr>
          <p:cNvSpPr txBox="1"/>
          <p:nvPr/>
        </p:nvSpPr>
        <p:spPr>
          <a:xfrm>
            <a:off x="901626" y="1748734"/>
            <a:ext cx="10016362" cy="2339102"/>
          </a:xfrm>
          <a:prstGeom prst="rect">
            <a:avLst/>
          </a:prstGeom>
          <a:noFill/>
        </p:spPr>
        <p:txBody>
          <a:bodyPr wrap="square" rtlCol="0">
            <a:spAutoFit/>
          </a:bodyPr>
          <a:lstStyle/>
          <a:p>
            <a:r>
              <a:rPr lang="en-US" sz="2000" b="1" dirty="0">
                <a:latin typeface="Quicksand" pitchFamily="2" charset="77"/>
              </a:rPr>
              <a:t>Down-sampling Detected Features </a:t>
            </a:r>
          </a:p>
          <a:p>
            <a:pPr marL="285750" indent="-285750">
              <a:buFont typeface="Arial" panose="020B0604020202020204" pitchFamily="34" charset="0"/>
              <a:buChar char="•"/>
            </a:pPr>
            <a:r>
              <a:rPr lang="en-US" dirty="0"/>
              <a:t>The idea is to compress the resulting data down into a coarser representation, to reduce model complexity, and to also force attention toward a broader section of the original image (helps reduce overfitting). </a:t>
            </a:r>
          </a:p>
          <a:p>
            <a:pPr marL="285750" indent="-285750">
              <a:buFont typeface="Arial" panose="020B0604020202020204" pitchFamily="34" charset="0"/>
              <a:buChar char="•"/>
            </a:pPr>
            <a:endParaRPr lang="en-US" dirty="0"/>
          </a:p>
          <a:p>
            <a:r>
              <a:rPr lang="en-US" b="1" dirty="0"/>
              <a:t>Forcing Attention to Larger Blocks of the Original Image</a:t>
            </a:r>
          </a:p>
          <a:p>
            <a:pPr marL="285750" indent="-285750">
              <a:buFont typeface="Arial" panose="020B0604020202020204" pitchFamily="34" charset="0"/>
              <a:buChar char="•"/>
            </a:pPr>
            <a:r>
              <a:rPr lang="en-US" dirty="0"/>
              <a:t>Because we typically use stride = pool width, the pooling output is aggregating over segments of the input. </a:t>
            </a:r>
          </a:p>
        </p:txBody>
      </p:sp>
      <p:pic>
        <p:nvPicPr>
          <p:cNvPr id="1026" name="Picture 2">
            <a:extLst>
              <a:ext uri="{FF2B5EF4-FFF2-40B4-BE49-F238E27FC236}">
                <a16:creationId xmlns:a16="http://schemas.microsoft.com/office/drawing/2014/main" id="{9571A4EA-D2D2-5746-A59B-105CB5A31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711" y="4050152"/>
            <a:ext cx="2565054" cy="234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x Pooling Definition | DeepAI">
            <a:extLst>
              <a:ext uri="{FF2B5EF4-FFF2-40B4-BE49-F238E27FC236}">
                <a16:creationId xmlns:a16="http://schemas.microsoft.com/office/drawing/2014/main" id="{3C4A1EE6-FE40-6245-BB73-8B8B1BD2C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807" y="4449592"/>
            <a:ext cx="4715933" cy="196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3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528711" y="463648"/>
            <a:ext cx="6966163" cy="923330"/>
          </a:xfrm>
          <a:prstGeom prst="rect">
            <a:avLst/>
          </a:prstGeom>
          <a:noFill/>
        </p:spPr>
        <p:txBody>
          <a:bodyPr wrap="square" rtlCol="0">
            <a:spAutoFit/>
          </a:bodyPr>
          <a:lstStyle/>
          <a:p>
            <a:pPr algn="ctr"/>
            <a:r>
              <a:rPr lang="en-US" sz="5400" dirty="0">
                <a:latin typeface="Economica" panose="02000506040000020004" pitchFamily="2" charset="77"/>
              </a:rPr>
              <a:t>What is </a:t>
            </a:r>
            <a:r>
              <a:rPr lang="en-US" sz="5400" dirty="0" err="1">
                <a:latin typeface="Economica" panose="02000506040000020004" pitchFamily="2" charset="77"/>
              </a:rPr>
              <a:t>GlobalAveragePooling</a:t>
            </a:r>
            <a:r>
              <a:rPr lang="en-US" sz="5400" dirty="0">
                <a:latin typeface="Economica" panose="02000506040000020004" pitchFamily="2" charset="77"/>
              </a:rPr>
              <a:t>?</a:t>
            </a:r>
          </a:p>
        </p:txBody>
      </p:sp>
      <p:sp>
        <p:nvSpPr>
          <p:cNvPr id="5" name="TextBox 4">
            <a:extLst>
              <a:ext uri="{FF2B5EF4-FFF2-40B4-BE49-F238E27FC236}">
                <a16:creationId xmlns:a16="http://schemas.microsoft.com/office/drawing/2014/main" id="{6C346DFB-98B2-0B47-BBC2-97D8482514E6}"/>
              </a:ext>
            </a:extLst>
          </p:cNvPr>
          <p:cNvSpPr txBox="1"/>
          <p:nvPr/>
        </p:nvSpPr>
        <p:spPr>
          <a:xfrm>
            <a:off x="901626" y="1748734"/>
            <a:ext cx="10016362" cy="677108"/>
          </a:xfrm>
          <a:prstGeom prst="rect">
            <a:avLst/>
          </a:prstGeom>
          <a:noFill/>
        </p:spPr>
        <p:txBody>
          <a:bodyPr wrap="square" rtlCol="0">
            <a:spAutoFit/>
          </a:bodyPr>
          <a:lstStyle/>
          <a:p>
            <a:r>
              <a:rPr lang="en-US" sz="2000" b="1" dirty="0">
                <a:latin typeface="Quicksand" pitchFamily="2" charset="77"/>
              </a:rPr>
              <a:t>Think About This as Something Like a Global ‘Feature Confidence’ Map</a:t>
            </a:r>
          </a:p>
          <a:p>
            <a:pPr marL="285750" indent="-285750">
              <a:buFont typeface="Arial" panose="020B0604020202020204" pitchFamily="34" charset="0"/>
              <a:buChar char="•"/>
            </a:pPr>
            <a:r>
              <a:rPr lang="en-US" dirty="0"/>
              <a:t>Essentially, this create a map of the whole </a:t>
            </a:r>
          </a:p>
        </p:txBody>
      </p:sp>
    </p:spTree>
    <p:extLst>
      <p:ext uri="{BB962C8B-B14F-4D97-AF65-F5344CB8AC3E}">
        <p14:creationId xmlns:p14="http://schemas.microsoft.com/office/powerpoint/2010/main" val="145659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610206" y="470133"/>
            <a:ext cx="6971585" cy="923330"/>
          </a:xfrm>
          <a:prstGeom prst="rect">
            <a:avLst/>
          </a:prstGeom>
          <a:noFill/>
        </p:spPr>
        <p:txBody>
          <a:bodyPr wrap="square" rtlCol="0">
            <a:spAutoFit/>
          </a:bodyPr>
          <a:lstStyle/>
          <a:p>
            <a:pPr algn="ctr"/>
            <a:r>
              <a:rPr lang="en-US" sz="5400" dirty="0">
                <a:latin typeface="Economica" panose="02000506040000020004" pitchFamily="2" charset="77"/>
              </a:rPr>
              <a:t>Basic Image Labeling Topology</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751977"/>
            <a:ext cx="10016362" cy="2646878"/>
          </a:xfrm>
          <a:prstGeom prst="rect">
            <a:avLst/>
          </a:prstGeom>
          <a:noFill/>
        </p:spPr>
        <p:txBody>
          <a:bodyPr wrap="square" rtlCol="0">
            <a:spAutoFit/>
          </a:bodyPr>
          <a:lstStyle/>
          <a:p>
            <a:r>
              <a:rPr lang="en-US" sz="2000" b="1" dirty="0">
                <a:latin typeface="Quicksand" pitchFamily="2" charset="77"/>
              </a:rPr>
              <a:t>Progressively More Filters</a:t>
            </a:r>
          </a:p>
          <a:p>
            <a:pPr marL="285750" indent="-285750">
              <a:buFont typeface="Arial" panose="020B0604020202020204" pitchFamily="34" charset="0"/>
              <a:buChar char="•"/>
            </a:pPr>
            <a:r>
              <a:rPr lang="en-US" dirty="0"/>
              <a:t>As you move through the network, the number of features rises exponentially.</a:t>
            </a:r>
          </a:p>
          <a:p>
            <a:pPr marL="285750" indent="-285750">
              <a:buFont typeface="Arial" panose="020B0604020202020204" pitchFamily="34" charset="0"/>
              <a:buChar char="•"/>
            </a:pPr>
            <a:r>
              <a:rPr lang="en-US" dirty="0"/>
              <a:t>More filters as you move along means it allows more permutations / combinations </a:t>
            </a:r>
          </a:p>
          <a:p>
            <a:endParaRPr lang="en-US" dirty="0"/>
          </a:p>
          <a:p>
            <a:r>
              <a:rPr lang="en-US" sz="2000" b="1" dirty="0">
                <a:latin typeface="Quicksand" pitchFamily="2" charset="77"/>
              </a:rPr>
              <a:t>Progressively Smaller Filter Maps</a:t>
            </a:r>
          </a:p>
          <a:p>
            <a:pPr marL="285750" indent="-285750">
              <a:buFont typeface="Arial" panose="020B0604020202020204" pitchFamily="34" charset="0"/>
              <a:buChar char="•"/>
            </a:pPr>
            <a:r>
              <a:rPr lang="en-US" dirty="0"/>
              <a:t>Smaller filter map arises from the pooling steps, which means that each element of the final map distills features (high level features, derived from low level features, derived from raw pixels) derived from a larger segment of the original picture.</a:t>
            </a:r>
          </a:p>
          <a:p>
            <a:pPr marL="285750" indent="-285750">
              <a:buFont typeface="Arial" panose="020B0604020202020204" pitchFamily="34" charset="0"/>
              <a:buChar char="•"/>
            </a:pPr>
            <a:endParaRPr lang="en-US" dirty="0"/>
          </a:p>
        </p:txBody>
      </p:sp>
      <p:pic>
        <p:nvPicPr>
          <p:cNvPr id="3074" name="Picture 2" descr="CNN Models - Data Wow blog – Data Science Consultant Thailand | Data Wow in  Bangkok">
            <a:extLst>
              <a:ext uri="{FF2B5EF4-FFF2-40B4-BE49-F238E27FC236}">
                <a16:creationId xmlns:a16="http://schemas.microsoft.com/office/drawing/2014/main" id="{33E825AC-2A60-E24F-89F9-83A35A0D9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250" y="4597355"/>
            <a:ext cx="5639496" cy="16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5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610206" y="470133"/>
            <a:ext cx="6971585" cy="923330"/>
          </a:xfrm>
          <a:prstGeom prst="rect">
            <a:avLst/>
          </a:prstGeom>
          <a:noFill/>
        </p:spPr>
        <p:txBody>
          <a:bodyPr wrap="square" rtlCol="0">
            <a:spAutoFit/>
          </a:bodyPr>
          <a:lstStyle/>
          <a:p>
            <a:pPr algn="ctr"/>
            <a:r>
              <a:rPr lang="en-US" sz="5400" dirty="0">
                <a:latin typeface="Economica" panose="02000506040000020004" pitchFamily="2" charset="77"/>
              </a:rPr>
              <a:t>Residual Connections</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751977"/>
            <a:ext cx="10016362" cy="2062103"/>
          </a:xfrm>
          <a:prstGeom prst="rect">
            <a:avLst/>
          </a:prstGeom>
          <a:noFill/>
        </p:spPr>
        <p:txBody>
          <a:bodyPr wrap="square" rtlCol="0">
            <a:spAutoFit/>
          </a:bodyPr>
          <a:lstStyle/>
          <a:p>
            <a:r>
              <a:rPr lang="en-US" sz="2000" b="1" dirty="0">
                <a:latin typeface="Quicksand" pitchFamily="2" charset="77"/>
              </a:rPr>
              <a:t>Construct Repeating ‘Blocks’ of Layers</a:t>
            </a:r>
          </a:p>
          <a:p>
            <a:pPr marL="285750" indent="-285750">
              <a:buFont typeface="Arial" panose="020B0604020202020204" pitchFamily="34" charset="0"/>
              <a:buChar char="•"/>
            </a:pPr>
            <a:r>
              <a:rPr lang="en-US" dirty="0"/>
              <a:t>Convolution, Pooling, Residual Connection, Convolution, Pooling, Residual Connection…</a:t>
            </a:r>
          </a:p>
          <a:p>
            <a:pPr marL="285750" indent="-285750">
              <a:buFont typeface="Arial" panose="020B0604020202020204" pitchFamily="34" charset="0"/>
              <a:buChar char="•"/>
            </a:pPr>
            <a:r>
              <a:rPr lang="en-US" dirty="0"/>
              <a:t>In deep networks, vanishing gradient problem arises because there is noise in every step, and if we go far enough back the noise overwhelms the signal. The residual connections help ensure we have more signal than noise.</a:t>
            </a:r>
          </a:p>
          <a:p>
            <a:endParaRPr lang="en-US" dirty="0"/>
          </a:p>
          <a:p>
            <a:pPr marL="285750" indent="-285750">
              <a:buFont typeface="Arial" panose="020B0604020202020204" pitchFamily="34" charset="0"/>
              <a:buChar char="•"/>
            </a:pPr>
            <a:endParaRPr lang="en-US" dirty="0"/>
          </a:p>
        </p:txBody>
      </p:sp>
      <p:pic>
        <p:nvPicPr>
          <p:cNvPr id="9218" name="Picture 2">
            <a:extLst>
              <a:ext uri="{FF2B5EF4-FFF2-40B4-BE49-F238E27FC236}">
                <a16:creationId xmlns:a16="http://schemas.microsoft.com/office/drawing/2014/main" id="{13C6595A-EABF-584C-A0D0-1A2ED510D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0630" y="3600905"/>
            <a:ext cx="2882321" cy="2583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B0FD823-0A99-5149-B89C-E67CCA008477}"/>
              </a:ext>
            </a:extLst>
          </p:cNvPr>
          <p:cNvPicPr>
            <a:picLocks noChangeAspect="1"/>
          </p:cNvPicPr>
          <p:nvPr/>
        </p:nvPicPr>
        <p:blipFill>
          <a:blip r:embed="rId4"/>
          <a:stretch>
            <a:fillRect/>
          </a:stretch>
        </p:blipFill>
        <p:spPr>
          <a:xfrm>
            <a:off x="2325510" y="3461050"/>
            <a:ext cx="4696177" cy="2926817"/>
          </a:xfrm>
          <a:prstGeom prst="rect">
            <a:avLst/>
          </a:prstGeom>
        </p:spPr>
      </p:pic>
    </p:spTree>
    <p:extLst>
      <p:ext uri="{BB962C8B-B14F-4D97-AF65-F5344CB8AC3E}">
        <p14:creationId xmlns:p14="http://schemas.microsoft.com/office/powerpoint/2010/main" val="49959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665110" y="421266"/>
            <a:ext cx="8861778" cy="923330"/>
          </a:xfrm>
          <a:prstGeom prst="rect">
            <a:avLst/>
          </a:prstGeom>
          <a:noFill/>
        </p:spPr>
        <p:txBody>
          <a:bodyPr wrap="square" rtlCol="0">
            <a:spAutoFit/>
          </a:bodyPr>
          <a:lstStyle/>
          <a:p>
            <a:pPr algn="ctr"/>
            <a:r>
              <a:rPr lang="en-US" sz="5400" dirty="0">
                <a:latin typeface="Economica" panose="02000506040000020004" pitchFamily="2" charset="77"/>
              </a:rPr>
              <a:t>Pre-Trained Models: Feature Extraction</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643896"/>
            <a:ext cx="10016362" cy="3200876"/>
          </a:xfrm>
          <a:prstGeom prst="rect">
            <a:avLst/>
          </a:prstGeom>
          <a:noFill/>
        </p:spPr>
        <p:txBody>
          <a:bodyPr wrap="square" rtlCol="0">
            <a:spAutoFit/>
          </a:bodyPr>
          <a:lstStyle/>
          <a:p>
            <a:r>
              <a:rPr lang="en-US" sz="2000" dirty="0"/>
              <a:t>Take the convolutional base layers from someone else’s model, then…</a:t>
            </a:r>
          </a:p>
          <a:p>
            <a:endParaRPr lang="en-US" sz="2000" b="1" dirty="0">
              <a:latin typeface="Quicksand" pitchFamily="2" charset="77"/>
            </a:endParaRPr>
          </a:p>
          <a:p>
            <a:r>
              <a:rPr lang="en-US" sz="2000" b="1" dirty="0">
                <a:latin typeface="Quicksand" pitchFamily="2" charset="77"/>
              </a:rPr>
              <a:t>Two Options</a:t>
            </a:r>
          </a:p>
          <a:p>
            <a:pPr marL="285750" indent="-285750">
              <a:buFont typeface="Arial" panose="020B0604020202020204" pitchFamily="34" charset="0"/>
              <a:buChar char="•"/>
            </a:pPr>
            <a:r>
              <a:rPr lang="en-US" i="1" u="sng" dirty="0"/>
              <a:t>Feed Data Through Model Base:</a:t>
            </a:r>
            <a:r>
              <a:rPr lang="en-US" dirty="0"/>
              <a:t> feed your images through convolutional base, take the outputs, and then use those as your predictors, feeding them into a network of dense layers. </a:t>
            </a:r>
          </a:p>
          <a:p>
            <a:pPr marL="285750" indent="-285750">
              <a:buFont typeface="Arial" panose="020B0604020202020204" pitchFamily="34" charset="0"/>
              <a:buChar char="•"/>
            </a:pPr>
            <a:r>
              <a:rPr lang="en-US" i="1" u="sng" dirty="0"/>
              <a:t>Freeze Model Base and Include in Network:</a:t>
            </a:r>
            <a:r>
              <a:rPr lang="en-US" i="1" dirty="0"/>
              <a:t> </a:t>
            </a:r>
            <a:r>
              <a:rPr lang="en-US" dirty="0"/>
              <a:t>Take the convolutional base layers from someone else’s model and freeze them (make parameters non-trainable), then stack your (trainable) Dense layers onto the end. This lets you add data-augmentation to the front of the model. </a:t>
            </a:r>
            <a:endParaRPr lang="en-US"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1EB3DEF3-6084-B645-8960-2C3958C8F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354" y="4202438"/>
            <a:ext cx="3389292" cy="233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4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665110" y="421266"/>
            <a:ext cx="8861778" cy="923330"/>
          </a:xfrm>
          <a:prstGeom prst="rect">
            <a:avLst/>
          </a:prstGeom>
          <a:noFill/>
        </p:spPr>
        <p:txBody>
          <a:bodyPr wrap="square" rtlCol="0">
            <a:spAutoFit/>
          </a:bodyPr>
          <a:lstStyle/>
          <a:p>
            <a:pPr algn="ctr"/>
            <a:r>
              <a:rPr lang="en-US" sz="5400" dirty="0">
                <a:latin typeface="Economica" panose="02000506040000020004" pitchFamily="2" charset="77"/>
              </a:rPr>
              <a:t>Pre-Trained Models: Fine Tuning</a:t>
            </a:r>
          </a:p>
        </p:txBody>
      </p:sp>
      <p:sp>
        <p:nvSpPr>
          <p:cNvPr id="5" name="TextBox 4">
            <a:extLst>
              <a:ext uri="{FF2B5EF4-FFF2-40B4-BE49-F238E27FC236}">
                <a16:creationId xmlns:a16="http://schemas.microsoft.com/office/drawing/2014/main" id="{6C346DFB-98B2-0B47-BBC2-97D8482514E6}"/>
              </a:ext>
            </a:extLst>
          </p:cNvPr>
          <p:cNvSpPr txBox="1"/>
          <p:nvPr/>
        </p:nvSpPr>
        <p:spPr>
          <a:xfrm>
            <a:off x="890337" y="1643896"/>
            <a:ext cx="10016362" cy="2400657"/>
          </a:xfrm>
          <a:prstGeom prst="rect">
            <a:avLst/>
          </a:prstGeom>
          <a:noFill/>
        </p:spPr>
        <p:txBody>
          <a:bodyPr wrap="square" rtlCol="0">
            <a:spAutoFit/>
          </a:bodyPr>
          <a:lstStyle/>
          <a:p>
            <a:r>
              <a:rPr lang="en-US" sz="2000" dirty="0"/>
              <a:t>Take the convolutional base layers from someone else’s model, then…</a:t>
            </a:r>
          </a:p>
          <a:p>
            <a:endParaRPr lang="en-US" sz="2000" b="1" dirty="0">
              <a:latin typeface="Quicksand" pitchFamily="2" charset="77"/>
            </a:endParaRPr>
          </a:p>
          <a:p>
            <a:r>
              <a:rPr lang="en-US" sz="2000" b="1" dirty="0">
                <a:latin typeface="Quicksand" pitchFamily="2" charset="77"/>
              </a:rPr>
              <a:t>Freeze Only the First Several Layers</a:t>
            </a:r>
          </a:p>
          <a:p>
            <a:pPr marL="285750" indent="-285750">
              <a:buFont typeface="Arial" panose="020B0604020202020204" pitchFamily="34" charset="0"/>
              <a:buChar char="•"/>
            </a:pPr>
            <a:r>
              <a:rPr lang="en-US" dirty="0"/>
              <a:t>Allow your network to modify / update the last few convolutional base </a:t>
            </a:r>
            <a:br>
              <a:rPr lang="en-US" dirty="0"/>
            </a:br>
            <a:r>
              <a:rPr lang="en-US" dirty="0"/>
              <a:t>layers as part of training, along with your own Dense layers… </a:t>
            </a:r>
          </a:p>
          <a:p>
            <a:pPr marL="285750" indent="-285750">
              <a:buFont typeface="Arial" panose="020B0604020202020204" pitchFamily="34" charset="0"/>
              <a:buChar char="•"/>
            </a:pPr>
            <a:r>
              <a:rPr lang="en-US" dirty="0"/>
              <a:t>Iterate over the layers in the network and set the last few to be trainable.</a:t>
            </a:r>
          </a:p>
          <a:p>
            <a:endParaRPr lang="en-US" dirty="0"/>
          </a:p>
          <a:p>
            <a:pPr marL="285750" indent="-285750">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F4FA81AE-4175-4744-88BE-4FE0C1B88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788" y="1284269"/>
            <a:ext cx="1304875" cy="49665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4139B31-68B6-7343-BD36-0B02364B6122}"/>
              </a:ext>
            </a:extLst>
          </p:cNvPr>
          <p:cNvPicPr>
            <a:picLocks noChangeAspect="1"/>
          </p:cNvPicPr>
          <p:nvPr/>
        </p:nvPicPr>
        <p:blipFill>
          <a:blip r:embed="rId4"/>
          <a:stretch>
            <a:fillRect/>
          </a:stretch>
        </p:blipFill>
        <p:spPr>
          <a:xfrm>
            <a:off x="2372783" y="4134604"/>
            <a:ext cx="4737100" cy="1079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9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Homework Assignment #2</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4770537"/>
          </a:xfrm>
          <a:prstGeom prst="rect">
            <a:avLst/>
          </a:prstGeom>
          <a:noFill/>
        </p:spPr>
        <p:txBody>
          <a:bodyPr wrap="square" rtlCol="0">
            <a:spAutoFit/>
          </a:bodyPr>
          <a:lstStyle/>
          <a:p>
            <a:r>
              <a:rPr lang="en-US" sz="2000" b="1" dirty="0">
                <a:latin typeface="Quicksand" pitchFamily="2" charset="77"/>
              </a:rPr>
              <a:t>Multi-modal Prediction Exercise</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I am providing you with a sample of real estate data that includes photos of houses (four of each), along with home characteristics as numeric features.</a:t>
            </a:r>
          </a:p>
          <a:p>
            <a:pPr marL="628650" lvl="1" indent="-171450">
              <a:buFont typeface="Arial" panose="020B0604020202020204" pitchFamily="34" charset="0"/>
              <a:buChar char="•"/>
            </a:pPr>
            <a:r>
              <a:rPr lang="en-US" dirty="0">
                <a:latin typeface="Quicksand" pitchFamily="2" charset="77"/>
              </a:rPr>
              <a:t>Your goal is to use this multi-modal data to predict home price.</a:t>
            </a:r>
          </a:p>
          <a:p>
            <a:endParaRPr lang="en-US" b="1" dirty="0">
              <a:latin typeface="Quicksand" pitchFamily="2" charset="77"/>
            </a:endParaRPr>
          </a:p>
          <a:p>
            <a:r>
              <a:rPr lang="en-US" b="1" dirty="0">
                <a:latin typeface="Quicksand" pitchFamily="2" charset="77"/>
              </a:rPr>
              <a:t>Deliverable</a:t>
            </a:r>
          </a:p>
          <a:p>
            <a:pPr marL="635000" lvl="1" indent="-173038">
              <a:buFont typeface="Arial" panose="020B0604020202020204" pitchFamily="34" charset="0"/>
              <a:buChar char="•"/>
            </a:pPr>
            <a:r>
              <a:rPr lang="en-US" dirty="0">
                <a:latin typeface="Quicksand" pitchFamily="2" charset="77"/>
              </a:rPr>
              <a:t>Produce a </a:t>
            </a:r>
            <a:r>
              <a:rPr lang="en-US" dirty="0" err="1">
                <a:latin typeface="Quicksand" pitchFamily="2" charset="77"/>
              </a:rPr>
              <a:t>Jupyter</a:t>
            </a:r>
            <a:r>
              <a:rPr lang="en-US" dirty="0">
                <a:latin typeface="Quicksand" pitchFamily="2" charset="77"/>
              </a:rPr>
              <a:t> notebook documenting your work (include the names of the contributors at the top of your notebook).</a:t>
            </a:r>
          </a:p>
          <a:p>
            <a:pPr marL="635000" lvl="1" indent="-173038">
              <a:buFont typeface="Arial" panose="020B0604020202020204" pitchFamily="34" charset="0"/>
              <a:buChar char="•"/>
            </a:pPr>
            <a:r>
              <a:rPr lang="en-US" dirty="0">
                <a:latin typeface="Quicksand" pitchFamily="2" charset="77"/>
              </a:rPr>
              <a:t>Feel free to incorporate heavy comments so we (the TA and I) are clear what you were trying to do! Feel free to re-use code from class examples, but you should not collaborate with anyone else (outside your pair, if you decide to submit as a pair). </a:t>
            </a:r>
          </a:p>
          <a:p>
            <a:pPr marL="635000" lvl="1" indent="-173038">
              <a:buFont typeface="Arial" panose="020B0604020202020204" pitchFamily="34" charset="0"/>
              <a:buChar char="•"/>
            </a:pPr>
            <a:r>
              <a:rPr lang="en-US" dirty="0">
                <a:latin typeface="Quicksand" pitchFamily="2" charset="77"/>
              </a:rPr>
              <a:t>Pre-process the data as / if necessary; define your models, explain your thought process, e.g., around the choice of loss function, activation functions, network topology, etc.</a:t>
            </a:r>
          </a:p>
          <a:p>
            <a:pPr marL="635000" lvl="1" indent="-173038">
              <a:buFont typeface="Arial" panose="020B0604020202020204" pitchFamily="34" charset="0"/>
              <a:buChar char="•"/>
            </a:pPr>
            <a:r>
              <a:rPr lang="en-US" dirty="0">
                <a:latin typeface="Quicksand" pitchFamily="2" charset="77"/>
              </a:rPr>
              <a:t>Tune the model; describe what ‘experiments’ you ran exploring different configurations and report ultimate performance. You should some sort of validation sample here (e.g., cold be cross-validated).</a:t>
            </a:r>
          </a:p>
          <a:p>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200876"/>
          </a:xfrm>
          <a:prstGeom prst="rect">
            <a:avLst/>
          </a:prstGeom>
          <a:noFill/>
        </p:spPr>
        <p:txBody>
          <a:bodyPr wrap="square" rtlCol="0">
            <a:spAutoFit/>
          </a:bodyPr>
          <a:lstStyle/>
          <a:p>
            <a:r>
              <a:rPr lang="en-US" sz="2000" b="1" dirty="0">
                <a:latin typeface="Quicksand" pitchFamily="2" charset="77"/>
              </a:rPr>
              <a:t>Convolutional Neural Networks (CNNs)</a:t>
            </a:r>
          </a:p>
          <a:p>
            <a:pPr marL="285750" indent="-285750">
              <a:buFont typeface="Arial" panose="020B0604020202020204" pitchFamily="34" charset="0"/>
              <a:buChar char="•"/>
            </a:pPr>
            <a:r>
              <a:rPr lang="en-US" dirty="0"/>
              <a:t>What CNNs try to accomplish</a:t>
            </a:r>
          </a:p>
          <a:p>
            <a:pPr marL="285750" indent="-285750">
              <a:buFont typeface="Arial" panose="020B0604020202020204" pitchFamily="34" charset="0"/>
              <a:buChar char="•"/>
            </a:pPr>
            <a:r>
              <a:rPr lang="en-US" dirty="0"/>
              <a:t>What is a convolution?</a:t>
            </a:r>
          </a:p>
          <a:p>
            <a:pPr marL="742950" lvl="1" indent="-285750">
              <a:buFont typeface="Arial" panose="020B0604020202020204" pitchFamily="34" charset="0"/>
              <a:buChar char="•"/>
            </a:pPr>
            <a:r>
              <a:rPr lang="en-US" dirty="0"/>
              <a:t>Padding, strides, filters</a:t>
            </a:r>
          </a:p>
          <a:p>
            <a:pPr marL="285750" indent="-285750">
              <a:buFont typeface="Arial" panose="020B0604020202020204" pitchFamily="34" charset="0"/>
              <a:buChar char="•"/>
            </a:pPr>
            <a:r>
              <a:rPr lang="en-US" dirty="0"/>
              <a:t>What is pooling? </a:t>
            </a:r>
          </a:p>
          <a:p>
            <a:pPr marL="742950" lvl="1" indent="-285750">
              <a:buFont typeface="Arial" panose="020B0604020202020204" pitchFamily="34" charset="0"/>
              <a:buChar char="•"/>
            </a:pPr>
            <a:r>
              <a:rPr lang="en-US" dirty="0"/>
              <a:t>Max, min, avg pooling. </a:t>
            </a:r>
          </a:p>
          <a:p>
            <a:pPr marL="285750" indent="-285750">
              <a:buFont typeface="Arial" panose="020B0604020202020204" pitchFamily="34" charset="0"/>
              <a:buChar char="•"/>
            </a:pPr>
            <a:endParaRPr lang="en-US" dirty="0"/>
          </a:p>
          <a:p>
            <a:r>
              <a:rPr lang="en-US" sz="2000" b="1" dirty="0">
                <a:latin typeface="Quicksand" pitchFamily="2" charset="77"/>
              </a:rPr>
              <a:t>Other Stuff</a:t>
            </a:r>
          </a:p>
          <a:p>
            <a:pPr marL="285750" indent="-285750">
              <a:buFont typeface="Arial" panose="020B0604020202020204" pitchFamily="34" charset="0"/>
              <a:buChar char="•"/>
            </a:pPr>
            <a:r>
              <a:rPr lang="en-US" dirty="0"/>
              <a:t>CNN specific techniques to avoid overfitting (data augmentation).</a:t>
            </a:r>
          </a:p>
          <a:p>
            <a:pPr marL="285750" indent="-285750">
              <a:buFont typeface="Arial" panose="020B0604020202020204" pitchFamily="34" charset="0"/>
              <a:buChar char="•"/>
            </a:pPr>
            <a:r>
              <a:rPr lang="en-US" dirty="0"/>
              <a:t>Extracting feature representations from your trained model.</a:t>
            </a:r>
          </a:p>
          <a:p>
            <a:pPr marL="285750" indent="-285750">
              <a:buFont typeface="Arial" panose="020B0604020202020204" pitchFamily="34" charset="0"/>
              <a:buChar char="•"/>
            </a:pPr>
            <a:r>
              <a:rPr lang="en-US" dirty="0"/>
              <a:t>Adapting pre-trained models (transfer learning).</a:t>
            </a:r>
          </a:p>
        </p:txBody>
      </p:sp>
    </p:spTree>
    <p:extLst>
      <p:ext uri="{BB962C8B-B14F-4D97-AF65-F5344CB8AC3E}">
        <p14:creationId xmlns:p14="http://schemas.microsoft.com/office/powerpoint/2010/main" val="128461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Homework Rubric</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35385"/>
            <a:ext cx="10016362" cy="5386090"/>
          </a:xfrm>
          <a:prstGeom prst="rect">
            <a:avLst/>
          </a:prstGeom>
          <a:noFill/>
        </p:spPr>
        <p:txBody>
          <a:bodyPr wrap="square" rtlCol="0">
            <a:spAutoFit/>
          </a:bodyPr>
          <a:lstStyle/>
          <a:p>
            <a:r>
              <a:rPr lang="en-US" sz="1600" b="1" dirty="0">
                <a:latin typeface="Quicksand" pitchFamily="2" charset="77"/>
              </a:rPr>
              <a:t>Formatting (5%)</a:t>
            </a:r>
            <a:endParaRPr lang="en-US" sz="1600" dirty="0">
              <a:latin typeface="Quicksand" pitchFamily="2" charset="77"/>
            </a:endParaRPr>
          </a:p>
          <a:p>
            <a:pPr marL="628650" lvl="1" indent="-171450">
              <a:buFont typeface="Arial" panose="020B0604020202020204" pitchFamily="34" charset="0"/>
              <a:buChar char="•"/>
            </a:pPr>
            <a:r>
              <a:rPr lang="en-US" sz="1600" dirty="0">
                <a:latin typeface="Quicksand" pitchFamily="2" charset="77"/>
              </a:rPr>
              <a:t>You should format your notebook, to present results in a clean and sequential way, with heavy commenting and/or textual explanation, as well as visualizations, to make your points clearly.</a:t>
            </a:r>
          </a:p>
          <a:p>
            <a:pPr marL="628650" lvl="1" indent="-171450">
              <a:buFont typeface="Arial" panose="020B0604020202020204" pitchFamily="34" charset="0"/>
              <a:buChar char="•"/>
            </a:pPr>
            <a:endParaRPr lang="en-US" sz="1600" dirty="0">
              <a:latin typeface="Quicksand" pitchFamily="2" charset="77"/>
            </a:endParaRPr>
          </a:p>
          <a:p>
            <a:r>
              <a:rPr lang="en-US" sz="1600" b="1" dirty="0">
                <a:latin typeface="Quicksand" pitchFamily="2" charset="77"/>
              </a:rPr>
              <a:t>Data Processing / Preparation (5%)</a:t>
            </a:r>
          </a:p>
          <a:p>
            <a:pPr marL="635000" lvl="1" indent="-173038">
              <a:buFont typeface="Arial" panose="020B0604020202020204" pitchFamily="34" charset="0"/>
              <a:buChar char="•"/>
            </a:pPr>
            <a:r>
              <a:rPr lang="en-US" sz="1600" dirty="0">
                <a:latin typeface="Quicksand" pitchFamily="2" charset="77"/>
              </a:rPr>
              <a:t>Did you retain all features, or did you rely on a subset? Did you drop any features? If so, why?</a:t>
            </a:r>
          </a:p>
          <a:p>
            <a:pPr marL="635000" lvl="1" indent="-173038">
              <a:buFont typeface="Arial" panose="020B0604020202020204" pitchFamily="34" charset="0"/>
              <a:buChar char="•"/>
            </a:pPr>
            <a:r>
              <a:rPr lang="en-US" sz="1600" dirty="0">
                <a:latin typeface="Quicksand" pitchFamily="2" charset="77"/>
              </a:rPr>
              <a:t>Did you pre-process the data in any way? </a:t>
            </a:r>
          </a:p>
          <a:p>
            <a:pPr marL="635000" lvl="1" indent="-173038">
              <a:buFont typeface="Arial" panose="020B0604020202020204" pitchFamily="34" charset="0"/>
              <a:buChar char="•"/>
            </a:pPr>
            <a:r>
              <a:rPr lang="en-US" sz="1600" dirty="0">
                <a:latin typeface="Quicksand" pitchFamily="2" charset="77"/>
              </a:rPr>
              <a:t>Did you do any feature construction? If so, what did you add? </a:t>
            </a:r>
            <a:r>
              <a:rPr lang="en-US" sz="1600" i="1" dirty="0">
                <a:latin typeface="Quicksand" pitchFamily="2" charset="77"/>
              </a:rPr>
              <a:t>Note: I’m not saying you need to do this, just document it if you did.</a:t>
            </a:r>
          </a:p>
          <a:p>
            <a:pPr marL="171450" indent="-171450">
              <a:buFont typeface="Arial" panose="020B0604020202020204" pitchFamily="34" charset="0"/>
              <a:buChar char="•"/>
            </a:pPr>
            <a:endParaRPr lang="en-US" sz="1200" dirty="0">
              <a:latin typeface="Quicksand" pitchFamily="2" charset="77"/>
            </a:endParaRPr>
          </a:p>
          <a:p>
            <a:r>
              <a:rPr lang="en-US" sz="1600" b="1" dirty="0">
                <a:latin typeface="Quicksand" pitchFamily="2" charset="77"/>
              </a:rPr>
              <a:t>Model Definition &amp; Calibration (10%)</a:t>
            </a:r>
          </a:p>
          <a:p>
            <a:pPr marL="635000" lvl="1" indent="-173038">
              <a:buFont typeface="Arial" panose="020B0604020202020204" pitchFamily="34" charset="0"/>
              <a:buChar char="•"/>
            </a:pPr>
            <a:r>
              <a:rPr lang="en-US" sz="1600" dirty="0">
                <a:latin typeface="Quicksand" pitchFamily="2" charset="77"/>
              </a:rPr>
              <a:t>How did you structure your network? What activation functions did you employ? What loss function did you use and why? (Consider drawing a picture of your network topology). </a:t>
            </a:r>
          </a:p>
          <a:p>
            <a:pPr marL="635000" lvl="1" indent="-173038">
              <a:buFont typeface="Arial" panose="020B0604020202020204" pitchFamily="34" charset="0"/>
              <a:buChar char="•"/>
            </a:pPr>
            <a:r>
              <a:rPr lang="en-US" sz="1600" dirty="0">
                <a:latin typeface="Quicksand" pitchFamily="2" charset="77"/>
              </a:rPr>
              <a:t>What parameters did you tune, if any, and what values did you ultimately select? Note: I don’t expect you to be exhaustive in model tuning; explore a few parameters, e.g., epochs, node volumes, number of layers, different activation functions.  </a:t>
            </a:r>
          </a:p>
          <a:p>
            <a:pPr marL="4762"/>
            <a:endParaRPr lang="en-US" sz="1600" dirty="0">
              <a:latin typeface="Quicksand" pitchFamily="2" charset="77"/>
            </a:endParaRPr>
          </a:p>
          <a:p>
            <a:pPr marL="4762"/>
            <a:r>
              <a:rPr lang="en-US" sz="1600" b="1" dirty="0">
                <a:latin typeface="Quicksand" pitchFamily="2" charset="77"/>
              </a:rPr>
              <a:t>Model Evaluation (5%)</a:t>
            </a:r>
          </a:p>
          <a:p>
            <a:pPr marL="747712" lvl="1" indent="-285750">
              <a:buFont typeface="Arial" panose="020B0604020202020204" pitchFamily="34" charset="0"/>
              <a:buChar char="•"/>
            </a:pPr>
            <a:r>
              <a:rPr lang="en-US" sz="1600" dirty="0">
                <a:latin typeface="Quicksand" pitchFamily="2" charset="77"/>
              </a:rPr>
              <a:t>Did you implement any steps to avoid overfitting? How does your model perform on holdout sample. </a:t>
            </a:r>
          </a:p>
          <a:p>
            <a:pPr marL="747712" lvl="1" indent="-285750">
              <a:buFont typeface="Arial" panose="020B0604020202020204" pitchFamily="34" charset="0"/>
              <a:buChar char="•"/>
            </a:pPr>
            <a:r>
              <a:rPr lang="en-US" sz="1600" dirty="0">
                <a:latin typeface="Quicksand" pitchFamily="2" charset="77"/>
              </a:rPr>
              <a:t>Notes: I am keeping aside a few hundred observations that I will not share with you until after the homework is graded. I will evaluate models based on mean absolute error. </a:t>
            </a:r>
          </a:p>
          <a:p>
            <a:endParaRPr lang="en-US" sz="1200" dirty="0">
              <a:latin typeface="Quicksand" pitchFamily="2" charset="77"/>
            </a:endParaRPr>
          </a:p>
        </p:txBody>
      </p:sp>
    </p:spTree>
    <p:extLst>
      <p:ext uri="{BB962C8B-B14F-4D97-AF65-F5344CB8AC3E}">
        <p14:creationId xmlns:p14="http://schemas.microsoft.com/office/powerpoint/2010/main" val="294471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Inspiration for Convnets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785104"/>
          </a:xfrm>
          <a:prstGeom prst="rect">
            <a:avLst/>
          </a:prstGeom>
          <a:noFill/>
        </p:spPr>
        <p:txBody>
          <a:bodyPr wrap="square" rtlCol="0">
            <a:spAutoFit/>
          </a:bodyPr>
          <a:lstStyle/>
          <a:p>
            <a:r>
              <a:rPr lang="en-US" sz="2000" b="1" dirty="0">
                <a:latin typeface="Quicksand" pitchFamily="2" charset="77"/>
              </a:rPr>
              <a:t>Our Visual System</a:t>
            </a:r>
          </a:p>
          <a:p>
            <a:pPr marL="285750" indent="-285750">
              <a:buFont typeface="Arial" panose="020B0604020202020204" pitchFamily="34" charset="0"/>
              <a:buChar char="•"/>
            </a:pPr>
            <a:r>
              <a:rPr lang="en-US" dirty="0"/>
              <a:t>Human eye is basically a 576-megapixel video camera.</a:t>
            </a:r>
          </a:p>
          <a:p>
            <a:pPr marL="285750" indent="-285750">
              <a:buFont typeface="Arial" panose="020B0604020202020204" pitchFamily="34" charset="0"/>
              <a:buChar char="•"/>
            </a:pPr>
            <a:r>
              <a:rPr lang="en-US" dirty="0"/>
              <a:t>For comparison, the Pixel 6 camera is 50-megapixels.</a:t>
            </a:r>
          </a:p>
          <a:p>
            <a:pPr marL="285750" indent="-285750">
              <a:buFont typeface="Arial" panose="020B0604020202020204" pitchFamily="34" charset="0"/>
              <a:buChar char="•"/>
            </a:pPr>
            <a:r>
              <a:rPr lang="en-US" dirty="0"/>
              <a:t>The human field of vision is not a square; something like </a:t>
            </a:r>
            <a:br>
              <a:rPr lang="en-US" dirty="0"/>
            </a:br>
            <a:r>
              <a:rPr lang="en-US" dirty="0"/>
              <a:t>a video camera that records individual image frames </a:t>
            </a:r>
            <a:br>
              <a:rPr lang="en-US" dirty="0"/>
            </a:br>
            <a:r>
              <a:rPr lang="en-US" dirty="0"/>
              <a:t>comprised of 24,000 x 24,000 pixels.  </a:t>
            </a:r>
          </a:p>
        </p:txBody>
      </p:sp>
      <p:pic>
        <p:nvPicPr>
          <p:cNvPr id="2050" name="Picture 2" descr="This AI Can Create HD Images From Low-Res, Pixelated Pictures -  Enter21st.com">
            <a:extLst>
              <a:ext uri="{FF2B5EF4-FFF2-40B4-BE49-F238E27FC236}">
                <a16:creationId xmlns:a16="http://schemas.microsoft.com/office/drawing/2014/main" id="{9B991150-F85D-E041-B144-3AEA63A8D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243" y="4155334"/>
            <a:ext cx="3492500" cy="2324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15.5 Vision – Anatomy &amp;amp; Physiology">
            <a:extLst>
              <a:ext uri="{FF2B5EF4-FFF2-40B4-BE49-F238E27FC236}">
                <a16:creationId xmlns:a16="http://schemas.microsoft.com/office/drawing/2014/main" id="{3E387011-87DF-F94F-AE32-241800D83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492" y="2021128"/>
            <a:ext cx="2423213" cy="397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0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339102"/>
          </a:xfrm>
          <a:prstGeom prst="rect">
            <a:avLst/>
          </a:prstGeom>
          <a:noFill/>
        </p:spPr>
        <p:txBody>
          <a:bodyPr wrap="square" rtlCol="0">
            <a:spAutoFit/>
          </a:bodyPr>
          <a:lstStyle/>
          <a:p>
            <a:r>
              <a:rPr lang="en-US" sz="2000" b="1" dirty="0">
                <a:latin typeface="Quicksand" pitchFamily="2" charset="77"/>
              </a:rPr>
              <a:t>How Does Your Visual System Work? </a:t>
            </a:r>
          </a:p>
          <a:p>
            <a:pPr marL="285750" indent="-285750">
              <a:buFont typeface="Arial" panose="020B0604020202020204" pitchFamily="34" charset="0"/>
              <a:buChar char="•"/>
            </a:pPr>
            <a:r>
              <a:rPr lang="en-US" dirty="0"/>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p>
          <a:p>
            <a:pPr marL="285750" indent="-285750">
              <a:buFont typeface="Arial" panose="020B0604020202020204" pitchFamily="34" charset="0"/>
              <a:buChar char="•"/>
            </a:pPr>
            <a:r>
              <a:rPr lang="en-US" dirty="0"/>
              <a:t>Those higher-level features are then processed together to yield a face (perhaps someone we know or do not know). Hence why you might have a hard time recognizing someone who has a new haircut, or who is wearing a facemask! </a:t>
            </a:r>
          </a:p>
        </p:txBody>
      </p:sp>
      <p:sp>
        <p:nvSpPr>
          <p:cNvPr id="6" name="TextBox 5">
            <a:extLst>
              <a:ext uri="{FF2B5EF4-FFF2-40B4-BE49-F238E27FC236}">
                <a16:creationId xmlns:a16="http://schemas.microsoft.com/office/drawing/2014/main" id="{DB6B328F-4159-F046-9D54-023D5CDAB4A1}"/>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Feature Detection</a:t>
            </a:r>
          </a:p>
        </p:txBody>
      </p:sp>
      <p:pic>
        <p:nvPicPr>
          <p:cNvPr id="4098" name="Picture 2" descr="The Improved Canny Edge Detection Algorithm Based on an Anisotropic and  Genetic Algorithm | SpringerLink">
            <a:extLst>
              <a:ext uri="{FF2B5EF4-FFF2-40B4-BE49-F238E27FC236}">
                <a16:creationId xmlns:a16="http://schemas.microsoft.com/office/drawing/2014/main" id="{C89F0F8C-4CB5-FD47-9ED1-79143EA280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842"/>
          <a:stretch/>
        </p:blipFill>
        <p:spPr bwMode="auto">
          <a:xfrm>
            <a:off x="4130313" y="4710461"/>
            <a:ext cx="3931374" cy="1608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07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6B328F-4159-F046-9D54-023D5CDAB4A1}"/>
              </a:ext>
            </a:extLst>
          </p:cNvPr>
          <p:cNvSpPr txBox="1"/>
          <p:nvPr/>
        </p:nvSpPr>
        <p:spPr>
          <a:xfrm>
            <a:off x="2403669" y="515019"/>
            <a:ext cx="7384662" cy="923330"/>
          </a:xfrm>
          <a:prstGeom prst="rect">
            <a:avLst/>
          </a:prstGeom>
          <a:noFill/>
        </p:spPr>
        <p:txBody>
          <a:bodyPr wrap="square" rtlCol="0">
            <a:spAutoFit/>
          </a:bodyPr>
          <a:lstStyle/>
          <a:p>
            <a:pPr algn="ctr"/>
            <a:r>
              <a:rPr lang="en-US" sz="5400" dirty="0">
                <a:latin typeface="Economica" panose="02000506040000020004" pitchFamily="2" charset="77"/>
              </a:rPr>
              <a:t>Feature Detection / Aggregation</a:t>
            </a:r>
          </a:p>
        </p:txBody>
      </p:sp>
      <p:pic>
        <p:nvPicPr>
          <p:cNvPr id="6146" name="Picture 2">
            <a:extLst>
              <a:ext uri="{FF2B5EF4-FFF2-40B4-BE49-F238E27FC236}">
                <a16:creationId xmlns:a16="http://schemas.microsoft.com/office/drawing/2014/main" id="{1F448FF3-4689-184C-82FA-5723630D7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995" y="2005360"/>
            <a:ext cx="5240010" cy="433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What is Convolution?</a:t>
            </a:r>
          </a:p>
        </p:txBody>
      </p:sp>
      <p:pic>
        <p:nvPicPr>
          <p:cNvPr id="1026" name="Picture 2">
            <a:extLst>
              <a:ext uri="{FF2B5EF4-FFF2-40B4-BE49-F238E27FC236}">
                <a16:creationId xmlns:a16="http://schemas.microsoft.com/office/drawing/2014/main" id="{9CAEF6B3-BA29-5848-ACB1-2B8777242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368" y="3448354"/>
            <a:ext cx="2407263" cy="30754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Hone-in On Sub-sections of the Image</a:t>
            </a:r>
          </a:p>
          <a:p>
            <a:pPr marL="285750" indent="-285750">
              <a:buFont typeface="Arial" panose="020B0604020202020204" pitchFamily="34" charset="0"/>
              <a:buChar char="•"/>
            </a:pPr>
            <a:r>
              <a:rPr lang="en-US" dirty="0"/>
              <a:t>So, if we have a 28x28 image, we might separately consider 3x3 pixel subsection of that image. Each subsection (they can be overlapping) is represented by its own node in the first hidden layer. </a:t>
            </a:r>
          </a:p>
          <a:p>
            <a:pPr marL="285750" indent="-285750">
              <a:buFont typeface="Arial" panose="020B0604020202020204" pitchFamily="34" charset="0"/>
              <a:buChar char="•"/>
            </a:pPr>
            <a:r>
              <a:rPr lang="en-US" dirty="0"/>
              <a:t>That local input matrix (subfield) is considered in tandem with a ‘filter’ a matrix of weights. A filter might be something like </a:t>
            </a:r>
          </a:p>
        </p:txBody>
      </p:sp>
    </p:spTree>
    <p:extLst>
      <p:ext uri="{BB962C8B-B14F-4D97-AF65-F5344CB8AC3E}">
        <p14:creationId xmlns:p14="http://schemas.microsoft.com/office/powerpoint/2010/main" val="387751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The Convolution Operation</a:t>
            </a:r>
          </a:p>
        </p:txBody>
      </p:sp>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2062103"/>
          </a:xfrm>
          <a:prstGeom prst="rect">
            <a:avLst/>
          </a:prstGeom>
          <a:noFill/>
        </p:spPr>
        <p:txBody>
          <a:bodyPr wrap="square" rtlCol="0">
            <a:spAutoFit/>
          </a:bodyPr>
          <a:lstStyle/>
          <a:p>
            <a:r>
              <a:rPr lang="en-US" sz="2000" b="1" dirty="0">
                <a:latin typeface="Quicksand" pitchFamily="2" charset="77"/>
              </a:rPr>
              <a:t>Consider in Matrix Representation</a:t>
            </a:r>
          </a:p>
          <a:p>
            <a:pPr marL="285750" indent="-285750">
              <a:buFont typeface="Arial" panose="020B0604020202020204" pitchFamily="34" charset="0"/>
              <a:buChar char="•"/>
            </a:pPr>
            <a:r>
              <a:rPr lang="en-US" dirty="0"/>
              <a:t>We have the raw image data (a.k.a. input feature map), the filter, and the result of passing our filter over our image (a.k.a. output feature map). We will have one output feature map for a given image, per filter (each filter is intended to detect a different type of feature). </a:t>
            </a:r>
          </a:p>
          <a:p>
            <a:pPr marL="285750" indent="-285750">
              <a:buFont typeface="Arial" panose="020B0604020202020204" pitchFamily="34" charset="0"/>
              <a:buChar char="•"/>
            </a:pPr>
            <a:r>
              <a:rPr lang="en-US" dirty="0"/>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p>
        </p:txBody>
      </p:sp>
      <p:pic>
        <p:nvPicPr>
          <p:cNvPr id="5" name="Picture 4" descr="003 CNN More On Edge Detection - Master Data Science">
            <a:extLst>
              <a:ext uri="{FF2B5EF4-FFF2-40B4-BE49-F238E27FC236}">
                <a16:creationId xmlns:a16="http://schemas.microsoft.com/office/drawing/2014/main" id="{F4F3A604-9481-4F4A-A7D9-F2C011375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178" y="4156462"/>
            <a:ext cx="6027642" cy="249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The Convolution Operation</a:t>
            </a:r>
          </a:p>
        </p:txBody>
      </p:sp>
      <p:sp>
        <p:nvSpPr>
          <p:cNvPr id="6" name="TextBox 5">
            <a:extLst>
              <a:ext uri="{FF2B5EF4-FFF2-40B4-BE49-F238E27FC236}">
                <a16:creationId xmlns:a16="http://schemas.microsoft.com/office/drawing/2014/main" id="{5A58742D-8F8D-D048-8C70-662D75CE1957}"/>
              </a:ext>
            </a:extLst>
          </p:cNvPr>
          <p:cNvSpPr txBox="1"/>
          <p:nvPr/>
        </p:nvSpPr>
        <p:spPr>
          <a:xfrm>
            <a:off x="890337" y="1940249"/>
            <a:ext cx="10016362" cy="2062103"/>
          </a:xfrm>
          <a:prstGeom prst="rect">
            <a:avLst/>
          </a:prstGeom>
          <a:noFill/>
        </p:spPr>
        <p:txBody>
          <a:bodyPr wrap="square" rtlCol="0">
            <a:spAutoFit/>
          </a:bodyPr>
          <a:lstStyle/>
          <a:p>
            <a:r>
              <a:rPr lang="en-US" sz="2000" b="1" dirty="0">
                <a:latin typeface="Quicksand" pitchFamily="2" charset="77"/>
              </a:rPr>
              <a:t>Consider in Matrix Representation</a:t>
            </a:r>
          </a:p>
          <a:p>
            <a:pPr marL="285750" indent="-285750">
              <a:buFont typeface="Arial" panose="020B0604020202020204" pitchFamily="34" charset="0"/>
              <a:buChar char="•"/>
            </a:pPr>
            <a:r>
              <a:rPr lang="en-US" dirty="0"/>
              <a:t>We have the raw image data (a.k.a. input feature map), the filter, and the result of passing our filter over our image (a.k.a. output feature map). We will have one output feature map for a given image, per filter (each filter is intended to detect a different type of feature). </a:t>
            </a:r>
          </a:p>
          <a:p>
            <a:pPr marL="285750" indent="-285750">
              <a:buFont typeface="Arial" panose="020B0604020202020204" pitchFamily="34" charset="0"/>
              <a:buChar char="•"/>
            </a:pPr>
            <a:r>
              <a:rPr lang="en-US" dirty="0"/>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p>
        </p:txBody>
      </p:sp>
      <p:pic>
        <p:nvPicPr>
          <p:cNvPr id="7" name="Picture 2">
            <a:extLst>
              <a:ext uri="{FF2B5EF4-FFF2-40B4-BE49-F238E27FC236}">
                <a16:creationId xmlns:a16="http://schemas.microsoft.com/office/drawing/2014/main" id="{0D2E9422-71FA-3646-80AC-89B61F2E4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32" y="4194155"/>
            <a:ext cx="4619733" cy="224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63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857956" y="384864"/>
            <a:ext cx="10487377" cy="923330"/>
          </a:xfrm>
          <a:prstGeom prst="rect">
            <a:avLst/>
          </a:prstGeom>
          <a:noFill/>
        </p:spPr>
        <p:txBody>
          <a:bodyPr wrap="square" rtlCol="0">
            <a:spAutoFit/>
          </a:bodyPr>
          <a:lstStyle/>
          <a:p>
            <a:pPr algn="ctr"/>
            <a:r>
              <a:rPr lang="en-US" sz="5400" dirty="0">
                <a:latin typeface="Economica" panose="02000506040000020004" pitchFamily="2" charset="77"/>
              </a:rPr>
              <a:t>Depth of Output = Filter #, !Color Channels</a:t>
            </a:r>
          </a:p>
        </p:txBody>
      </p:sp>
      <p:pic>
        <p:nvPicPr>
          <p:cNvPr id="5" name="Picture 6">
            <a:extLst>
              <a:ext uri="{FF2B5EF4-FFF2-40B4-BE49-F238E27FC236}">
                <a16:creationId xmlns:a16="http://schemas.microsoft.com/office/drawing/2014/main" id="{EEF10DCA-129D-FA4D-A7E5-4FF0B6EC4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735" y="1799985"/>
            <a:ext cx="4016529" cy="467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14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9342</TotalTime>
  <Words>2185</Words>
  <Application>Microsoft Macintosh PowerPoint</Application>
  <PresentationFormat>Widescreen</PresentationFormat>
  <Paragraphs>139</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105</cp:revision>
  <cp:lastPrinted>2020-10-20T21:27:15Z</cp:lastPrinted>
  <dcterms:created xsi:type="dcterms:W3CDTF">2019-12-28T13:51:56Z</dcterms:created>
  <dcterms:modified xsi:type="dcterms:W3CDTF">2022-02-07T03:16:26Z</dcterms:modified>
</cp:coreProperties>
</file>