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sldIdLst>
    <p:sldId id="256" r:id="rId2"/>
    <p:sldId id="369" r:id="rId3"/>
    <p:sldId id="375" r:id="rId4"/>
    <p:sldId id="370" r:id="rId5"/>
    <p:sldId id="377" r:id="rId6"/>
    <p:sldId id="378" r:id="rId7"/>
    <p:sldId id="363" r:id="rId8"/>
    <p:sldId id="374" r:id="rId9"/>
    <p:sldId id="371" r:id="rId10"/>
    <p:sldId id="381" r:id="rId11"/>
    <p:sldId id="372" r:id="rId12"/>
    <p:sldId id="383" r:id="rId13"/>
    <p:sldId id="382" r:id="rId14"/>
    <p:sldId id="404" r:id="rId15"/>
    <p:sldId id="379" r:id="rId16"/>
    <p:sldId id="384" r:id="rId17"/>
    <p:sldId id="386" r:id="rId18"/>
    <p:sldId id="385" r:id="rId19"/>
    <p:sldId id="387" r:id="rId20"/>
    <p:sldId id="388" r:id="rId21"/>
    <p:sldId id="391" r:id="rId22"/>
    <p:sldId id="392" r:id="rId23"/>
    <p:sldId id="393" r:id="rId24"/>
    <p:sldId id="394" r:id="rId25"/>
    <p:sldId id="395" r:id="rId26"/>
    <p:sldId id="397" r:id="rId27"/>
    <p:sldId id="398" r:id="rId28"/>
    <p:sldId id="399" r:id="rId29"/>
    <p:sldId id="403" r:id="rId30"/>
    <p:sldId id="400" r:id="rId31"/>
    <p:sldId id="401" r:id="rId32"/>
    <p:sldId id="402" r:id="rId33"/>
    <p:sldId id="389"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FBFBFB"/>
    <a:srgbClr val="F1F5F9"/>
    <a:srgbClr val="FDFDFD"/>
    <a:srgbClr val="F2F5FA"/>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9864"/>
  </p:normalViewPr>
  <p:slideViewPr>
    <p:cSldViewPr snapToGrid="0" snapToObjects="1">
      <p:cViewPr varScale="1">
        <p:scale>
          <a:sx n="96" d="100"/>
          <a:sy n="96"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59FB-0419-C24D-A6C0-9A1B475B1E65}" type="datetimeFigureOut">
              <a:rPr lang="en-US" smtClean="0"/>
              <a:t>1/22/22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07AF2C-A832-324A-A13C-3791A9476477}" type="slidenum">
              <a:rPr lang="en-US" smtClean="0"/>
              <a:t>‹#›</a:t>
            </a:fld>
            <a:endParaRPr lang="en-US"/>
          </a:p>
        </p:txBody>
      </p:sp>
    </p:spTree>
    <p:extLst>
      <p:ext uri="{BB962C8B-B14F-4D97-AF65-F5344CB8AC3E}">
        <p14:creationId xmlns:p14="http://schemas.microsoft.com/office/powerpoint/2010/main" val="181518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define the network structure (layers / nodes / edges) and the activate functions (within each node). Our data, X and Y (inputs and labels) are given. Our goal is then to “learn” the remaining parameters, i.e., the w’s and b’s.</a:t>
            </a:r>
          </a:p>
        </p:txBody>
      </p:sp>
      <p:sp>
        <p:nvSpPr>
          <p:cNvPr id="4" name="Slide Number Placeholder 3"/>
          <p:cNvSpPr>
            <a:spLocks noGrp="1"/>
          </p:cNvSpPr>
          <p:nvPr>
            <p:ph type="sldNum" sz="quarter" idx="5"/>
          </p:nvPr>
        </p:nvSpPr>
        <p:spPr/>
        <p:txBody>
          <a:bodyPr/>
          <a:lstStyle/>
          <a:p>
            <a:fld id="{E707AF2C-A832-324A-A13C-3791A9476477}" type="slidenum">
              <a:rPr lang="en-US" smtClean="0"/>
              <a:t>5</a:t>
            </a:fld>
            <a:endParaRPr lang="en-US"/>
          </a:p>
        </p:txBody>
      </p:sp>
    </p:spTree>
    <p:extLst>
      <p:ext uri="{BB962C8B-B14F-4D97-AF65-F5344CB8AC3E}">
        <p14:creationId xmlns:p14="http://schemas.microsoft.com/office/powerpoint/2010/main" val="2096046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a:p>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17</a:t>
            </a:fld>
            <a:endParaRPr lang="en-US"/>
          </a:p>
        </p:txBody>
      </p:sp>
    </p:spTree>
    <p:extLst>
      <p:ext uri="{BB962C8B-B14F-4D97-AF65-F5344CB8AC3E}">
        <p14:creationId xmlns:p14="http://schemas.microsoft.com/office/powerpoint/2010/main" val="6000070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gradient is just a higher dimensional derivative (e.g., we figure out derivative of y with respect to its two inputs, the gradient is the derivative in that two-dimensional space. We would want to find the direction in that two-dimensional space where the gradient is steepest (most positive) and then go in the opposite direction. </a:t>
            </a:r>
          </a:p>
        </p:txBody>
      </p:sp>
      <p:sp>
        <p:nvSpPr>
          <p:cNvPr id="4" name="Slide Number Placeholder 3"/>
          <p:cNvSpPr>
            <a:spLocks noGrp="1"/>
          </p:cNvSpPr>
          <p:nvPr>
            <p:ph type="sldNum" sz="quarter" idx="5"/>
          </p:nvPr>
        </p:nvSpPr>
        <p:spPr/>
        <p:txBody>
          <a:bodyPr/>
          <a:lstStyle/>
          <a:p>
            <a:fld id="{E707AF2C-A832-324A-A13C-3791A9476477}" type="slidenum">
              <a:rPr lang="en-US" smtClean="0"/>
              <a:t>18</a:t>
            </a:fld>
            <a:endParaRPr lang="en-US"/>
          </a:p>
        </p:txBody>
      </p:sp>
    </p:spTree>
    <p:extLst>
      <p:ext uri="{BB962C8B-B14F-4D97-AF65-F5344CB8AC3E}">
        <p14:creationId xmlns:p14="http://schemas.microsoft.com/office/powerpoint/2010/main" val="4907298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20</a:t>
            </a:fld>
            <a:endParaRPr lang="en-US"/>
          </a:p>
        </p:txBody>
      </p:sp>
    </p:spTree>
    <p:extLst>
      <p:ext uri="{BB962C8B-B14F-4D97-AF65-F5344CB8AC3E}">
        <p14:creationId xmlns:p14="http://schemas.microsoft.com/office/powerpoint/2010/main" val="42816514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21</a:t>
            </a:fld>
            <a:endParaRPr lang="en-US"/>
          </a:p>
        </p:txBody>
      </p:sp>
    </p:spTree>
    <p:extLst>
      <p:ext uri="{BB962C8B-B14F-4D97-AF65-F5344CB8AC3E}">
        <p14:creationId xmlns:p14="http://schemas.microsoft.com/office/powerpoint/2010/main" val="2887316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22</a:t>
            </a:fld>
            <a:endParaRPr lang="en-US"/>
          </a:p>
        </p:txBody>
      </p:sp>
    </p:spTree>
    <p:extLst>
      <p:ext uri="{BB962C8B-B14F-4D97-AF65-F5344CB8AC3E}">
        <p14:creationId xmlns:p14="http://schemas.microsoft.com/office/powerpoint/2010/main" val="3054779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23</a:t>
            </a:fld>
            <a:endParaRPr lang="en-US"/>
          </a:p>
        </p:txBody>
      </p:sp>
    </p:spTree>
    <p:extLst>
      <p:ext uri="{BB962C8B-B14F-4D97-AF65-F5344CB8AC3E}">
        <p14:creationId xmlns:p14="http://schemas.microsoft.com/office/powerpoint/2010/main" val="1656618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24</a:t>
            </a:fld>
            <a:endParaRPr lang="en-US"/>
          </a:p>
        </p:txBody>
      </p:sp>
    </p:spTree>
    <p:extLst>
      <p:ext uri="{BB962C8B-B14F-4D97-AF65-F5344CB8AC3E}">
        <p14:creationId xmlns:p14="http://schemas.microsoft.com/office/powerpoint/2010/main" val="1629378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Computation graphs are implemented in TensorFlow using ‘Tape’</a:t>
            </a:r>
          </a:p>
        </p:txBody>
      </p:sp>
      <p:sp>
        <p:nvSpPr>
          <p:cNvPr id="4" name="Slide Number Placeholder 3"/>
          <p:cNvSpPr>
            <a:spLocks noGrp="1"/>
          </p:cNvSpPr>
          <p:nvPr>
            <p:ph type="sldNum" sz="quarter" idx="5"/>
          </p:nvPr>
        </p:nvSpPr>
        <p:spPr/>
        <p:txBody>
          <a:bodyPr/>
          <a:lstStyle/>
          <a:p>
            <a:fld id="{E707AF2C-A832-324A-A13C-3791A9476477}" type="slidenum">
              <a:rPr lang="en-US" smtClean="0"/>
              <a:t>25</a:t>
            </a:fld>
            <a:endParaRPr lang="en-US"/>
          </a:p>
        </p:txBody>
      </p:sp>
    </p:spTree>
    <p:extLst>
      <p:ext uri="{BB962C8B-B14F-4D97-AF65-F5344CB8AC3E}">
        <p14:creationId xmlns:p14="http://schemas.microsoft.com/office/powerpoint/2010/main" val="733678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Loss function here is binary cross-entropy loss. Can prove that the derivative of cross entropy loss function with respect to prediction is what I </a:t>
            </a:r>
            <a:r>
              <a:rPr lang="en-US"/>
              <a:t>have written here.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26</a:t>
            </a:fld>
            <a:endParaRPr lang="en-US"/>
          </a:p>
        </p:txBody>
      </p:sp>
    </p:spTree>
    <p:extLst>
      <p:ext uri="{BB962C8B-B14F-4D97-AF65-F5344CB8AC3E}">
        <p14:creationId xmlns:p14="http://schemas.microsoft.com/office/powerpoint/2010/main" val="3182301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sigmoid derivative… </a:t>
            </a:r>
          </a:p>
        </p:txBody>
      </p:sp>
      <p:sp>
        <p:nvSpPr>
          <p:cNvPr id="4" name="Slide Number Placeholder 3"/>
          <p:cNvSpPr>
            <a:spLocks noGrp="1"/>
          </p:cNvSpPr>
          <p:nvPr>
            <p:ph type="sldNum" sz="quarter" idx="5"/>
          </p:nvPr>
        </p:nvSpPr>
        <p:spPr/>
        <p:txBody>
          <a:bodyPr/>
          <a:lstStyle/>
          <a:p>
            <a:fld id="{E707AF2C-A832-324A-A13C-3791A9476477}" type="slidenum">
              <a:rPr lang="en-US" smtClean="0"/>
              <a:t>27</a:t>
            </a:fld>
            <a:endParaRPr lang="en-US"/>
          </a:p>
        </p:txBody>
      </p:sp>
    </p:spTree>
    <p:extLst>
      <p:ext uri="{BB962C8B-B14F-4D97-AF65-F5344CB8AC3E}">
        <p14:creationId xmlns:p14="http://schemas.microsoft.com/office/powerpoint/2010/main" val="337195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particular node, the forward pass amounts to y = phi(x*</a:t>
            </a:r>
            <a:r>
              <a:rPr lang="en-US" dirty="0" err="1"/>
              <a:t>w+b</a:t>
            </a:r>
            <a:r>
              <a:rPr lang="en-US" dirty="0"/>
              <a:t>). That means we need to be able to do addition and multiplication. This is straightforward with vectors and scalars (dot product of x and w, then add the scalar b. However, we have a layer of nodes, and we will want to vectorize the calculations, so we won’t do this for each node one at a time; we do them in tandem, via matrix multiplication and addition. So, let’s quickly refresh matrix multiplication and addition. We will then talk about phi (activation function). </a:t>
            </a:r>
          </a:p>
        </p:txBody>
      </p:sp>
      <p:sp>
        <p:nvSpPr>
          <p:cNvPr id="4" name="Slide Number Placeholder 3"/>
          <p:cNvSpPr>
            <a:spLocks noGrp="1"/>
          </p:cNvSpPr>
          <p:nvPr>
            <p:ph type="sldNum" sz="quarter" idx="5"/>
          </p:nvPr>
        </p:nvSpPr>
        <p:spPr/>
        <p:txBody>
          <a:bodyPr/>
          <a:lstStyle/>
          <a:p>
            <a:fld id="{E707AF2C-A832-324A-A13C-3791A9476477}" type="slidenum">
              <a:rPr lang="en-US" smtClean="0"/>
              <a:t>6</a:t>
            </a:fld>
            <a:endParaRPr lang="en-US"/>
          </a:p>
        </p:txBody>
      </p:sp>
    </p:spTree>
    <p:extLst>
      <p:ext uri="{BB962C8B-B14F-4D97-AF65-F5344CB8AC3E}">
        <p14:creationId xmlns:p14="http://schemas.microsoft.com/office/powerpoint/2010/main" val="3578304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rearrange to show the final step in </a:t>
            </a:r>
            <a:r>
              <a:rPr lang="en-US"/>
              <a:t>sigmoid derivative… </a:t>
            </a:r>
            <a:endParaRPr lang="en-US" dirty="0"/>
          </a:p>
        </p:txBody>
      </p:sp>
      <p:sp>
        <p:nvSpPr>
          <p:cNvPr id="4" name="Slide Number Placeholder 3"/>
          <p:cNvSpPr>
            <a:spLocks noGrp="1"/>
          </p:cNvSpPr>
          <p:nvPr>
            <p:ph type="sldNum" sz="quarter" idx="5"/>
          </p:nvPr>
        </p:nvSpPr>
        <p:spPr/>
        <p:txBody>
          <a:bodyPr/>
          <a:lstStyle/>
          <a:p>
            <a:fld id="{E707AF2C-A832-324A-A13C-3791A9476477}" type="slidenum">
              <a:rPr lang="en-US" smtClean="0"/>
              <a:t>28</a:t>
            </a:fld>
            <a:endParaRPr lang="en-US"/>
          </a:p>
        </p:txBody>
      </p:sp>
    </p:spTree>
    <p:extLst>
      <p:ext uri="{BB962C8B-B14F-4D97-AF65-F5344CB8AC3E}">
        <p14:creationId xmlns:p14="http://schemas.microsoft.com/office/powerpoint/2010/main" val="10878483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I don’t expect you to implement a neural network from scratch. This is just to give you an understanding of how they work. </a:t>
            </a:r>
          </a:p>
        </p:txBody>
      </p:sp>
      <p:sp>
        <p:nvSpPr>
          <p:cNvPr id="4" name="Slide Number Placeholder 3"/>
          <p:cNvSpPr>
            <a:spLocks noGrp="1"/>
          </p:cNvSpPr>
          <p:nvPr>
            <p:ph type="sldNum" sz="quarter" idx="5"/>
          </p:nvPr>
        </p:nvSpPr>
        <p:spPr/>
        <p:txBody>
          <a:bodyPr/>
          <a:lstStyle/>
          <a:p>
            <a:fld id="{E707AF2C-A832-324A-A13C-3791A9476477}" type="slidenum">
              <a:rPr lang="en-US" smtClean="0"/>
              <a:t>33</a:t>
            </a:fld>
            <a:endParaRPr lang="en-US"/>
          </a:p>
        </p:txBody>
      </p:sp>
    </p:spTree>
    <p:extLst>
      <p:ext uri="{BB962C8B-B14F-4D97-AF65-F5344CB8AC3E}">
        <p14:creationId xmlns:p14="http://schemas.microsoft.com/office/powerpoint/2010/main" val="12397345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7</a:t>
            </a:fld>
            <a:endParaRPr lang="en-US"/>
          </a:p>
        </p:txBody>
      </p:sp>
    </p:spTree>
    <p:extLst>
      <p:ext uri="{BB962C8B-B14F-4D97-AF65-F5344CB8AC3E}">
        <p14:creationId xmlns:p14="http://schemas.microsoft.com/office/powerpoint/2010/main" val="344462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final step in the calculation at each neuron is applying an activation function. These are implemented elementwise to a matrix (representing a layer in the network). A single layer will generally use a common activation function. </a:t>
            </a:r>
          </a:p>
          <a:p>
            <a:endParaRPr lang="en-US" dirty="0"/>
          </a:p>
          <a:p>
            <a:r>
              <a:rPr lang="en-US" dirty="0"/>
              <a:t>When people first started out, they used step functions, e.g., pass a 1 if the x*</a:t>
            </a:r>
            <a:r>
              <a:rPr lang="en-US" dirty="0" err="1"/>
              <a:t>w+b</a:t>
            </a:r>
            <a:r>
              <a:rPr lang="en-US" dirty="0"/>
              <a:t> surpasses a threshold, like 0, else return 0. This resulted in a very unstable network. Small changes in the inputs could have massive effects on the output. This makes the ‘learning’ (optimization) very difficult. </a:t>
            </a:r>
          </a:p>
          <a:p>
            <a:endParaRPr lang="en-US" dirty="0"/>
          </a:p>
          <a:p>
            <a:r>
              <a:rPr lang="en-US" dirty="0"/>
              <a:t>Accordingly, we saw introduction of the sigmoid function, which still nicely bounds output between 0 and 1, but is smooth in its transition, and where the outputs are loosely interpretable as probabilities for binary outcomes taking on a value of 1. However, sigmoid also has problems; it has trouble ‘learning’ when the affine transformations get too positive or negative, because the gradient goes to 0, resulting in what’s known as the vanishing gradient problem, and its output values are strictly non-negative, which means gradients are always strictly positive or strictly negative with respect to inputs (again, presents challenges for the optimization process. </a:t>
            </a:r>
          </a:p>
          <a:p>
            <a:endParaRPr lang="en-US" dirty="0"/>
          </a:p>
          <a:p>
            <a:r>
              <a:rPr lang="en-US" dirty="0"/>
              <a:t>Tanh addresses the issue of gradients being of common sign, by centering the distribution around 0 (outputs range from -1 to 1), but it still has the issue of vanishing gradients for values of large magnitude. </a:t>
            </a:r>
          </a:p>
          <a:p>
            <a:endParaRPr lang="en-US" dirty="0"/>
          </a:p>
          <a:p>
            <a:r>
              <a:rPr lang="en-US" dirty="0" err="1"/>
              <a:t>ReLU</a:t>
            </a:r>
            <a:r>
              <a:rPr lang="en-US" dirty="0"/>
              <a:t> doesn’t suffer from the vanishing gradient problem if values are positive, though it doesn’t enable any sort of learning if outputs are negative. Leaky </a:t>
            </a:r>
            <a:r>
              <a:rPr lang="en-US" dirty="0" err="1"/>
              <a:t>ReLU</a:t>
            </a:r>
            <a:r>
              <a:rPr lang="en-US" dirty="0"/>
              <a:t> addresses this by allowing some gradient for negative values. </a:t>
            </a:r>
          </a:p>
          <a:p>
            <a:endParaRPr lang="en-US" dirty="0"/>
          </a:p>
          <a:p>
            <a:r>
              <a:rPr lang="en-US" dirty="0"/>
              <a:t>A final, common activation function not shown here is </a:t>
            </a:r>
            <a:r>
              <a:rPr lang="en-US" dirty="0" err="1"/>
              <a:t>Softmax</a:t>
            </a:r>
            <a:r>
              <a:rPr lang="en-US" dirty="0"/>
              <a:t>, which is a multinomial generalization of sigmoid (think multinomial logistic vs. logistic regression). </a:t>
            </a:r>
            <a:r>
              <a:rPr lang="en-US" dirty="0" err="1"/>
              <a:t>Softmax</a:t>
            </a:r>
            <a:r>
              <a:rPr lang="en-US" dirty="0"/>
              <a:t> activation will output multiple positive values between 0 and 1, loosely interpretable as multi-category probabilities. We can’t draw this one because it’s high-dimensional in the output (not unidimensional). </a:t>
            </a:r>
          </a:p>
        </p:txBody>
      </p:sp>
      <p:sp>
        <p:nvSpPr>
          <p:cNvPr id="4" name="Slide Number Placeholder 3"/>
          <p:cNvSpPr>
            <a:spLocks noGrp="1"/>
          </p:cNvSpPr>
          <p:nvPr>
            <p:ph type="sldNum" sz="quarter" idx="5"/>
          </p:nvPr>
        </p:nvSpPr>
        <p:spPr/>
        <p:txBody>
          <a:bodyPr/>
          <a:lstStyle/>
          <a:p>
            <a:fld id="{E707AF2C-A832-324A-A13C-3791A9476477}" type="slidenum">
              <a:rPr lang="en-US" smtClean="0"/>
              <a:t>10</a:t>
            </a:fld>
            <a:endParaRPr lang="en-US"/>
          </a:p>
        </p:txBody>
      </p:sp>
    </p:spTree>
    <p:extLst>
      <p:ext uri="{BB962C8B-B14F-4D97-AF65-F5344CB8AC3E}">
        <p14:creationId xmlns:p14="http://schemas.microsoft.com/office/powerpoint/2010/main" val="3362207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11</a:t>
            </a:fld>
            <a:endParaRPr lang="en-US"/>
          </a:p>
        </p:txBody>
      </p:sp>
    </p:spTree>
    <p:extLst>
      <p:ext uri="{BB962C8B-B14F-4D97-AF65-F5344CB8AC3E}">
        <p14:creationId xmlns:p14="http://schemas.microsoft.com/office/powerpoint/2010/main" val="1406350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implement the learning (optimization)? Gradient descent. We identify where we are on the loss curve, figure out a first derivative along all available dimensions (i.e., along all parameters), and proceed where the gradient is most negative (i.e., where the loss function progresses most rapidly toward zero. For this to work, we need to be able to figure out the gradient along each dimension (for each parameter) in a computationally efficient way (remember, some of the biggest models have thousands or millions of parameters!). </a:t>
            </a:r>
          </a:p>
        </p:txBody>
      </p:sp>
      <p:sp>
        <p:nvSpPr>
          <p:cNvPr id="4" name="Slide Number Placeholder 3"/>
          <p:cNvSpPr>
            <a:spLocks noGrp="1"/>
          </p:cNvSpPr>
          <p:nvPr>
            <p:ph type="sldNum" sz="quarter" idx="5"/>
          </p:nvPr>
        </p:nvSpPr>
        <p:spPr/>
        <p:txBody>
          <a:bodyPr/>
          <a:lstStyle/>
          <a:p>
            <a:fld id="{E707AF2C-A832-324A-A13C-3791A9476477}" type="slidenum">
              <a:rPr lang="en-US" smtClean="0"/>
              <a:t>12</a:t>
            </a:fld>
            <a:endParaRPr lang="en-US"/>
          </a:p>
        </p:txBody>
      </p:sp>
    </p:spTree>
    <p:extLst>
      <p:ext uri="{BB962C8B-B14F-4D97-AF65-F5344CB8AC3E}">
        <p14:creationId xmlns:p14="http://schemas.microsoft.com/office/powerpoint/2010/main" val="249030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for initial forward pass, we initialize w’s and b’s to small random values (not zero – if we set them all to the same value, e.g., zero, the optimization will fail, because small changes to parameters will have the same effect on the loss for every parameter, meaning the optimizer will update all of the parameters identically, and the optimizer will get stuck). </a:t>
            </a:r>
          </a:p>
        </p:txBody>
      </p:sp>
      <p:sp>
        <p:nvSpPr>
          <p:cNvPr id="4" name="Slide Number Placeholder 3"/>
          <p:cNvSpPr>
            <a:spLocks noGrp="1"/>
          </p:cNvSpPr>
          <p:nvPr>
            <p:ph type="sldNum" sz="quarter" idx="5"/>
          </p:nvPr>
        </p:nvSpPr>
        <p:spPr/>
        <p:txBody>
          <a:bodyPr/>
          <a:lstStyle/>
          <a:p>
            <a:fld id="{E707AF2C-A832-324A-A13C-3791A9476477}" type="slidenum">
              <a:rPr lang="en-US" smtClean="0"/>
              <a:t>13</a:t>
            </a:fld>
            <a:endParaRPr lang="en-US"/>
          </a:p>
        </p:txBody>
      </p:sp>
    </p:spTree>
    <p:extLst>
      <p:ext uri="{BB962C8B-B14F-4D97-AF65-F5344CB8AC3E}">
        <p14:creationId xmlns:p14="http://schemas.microsoft.com/office/powerpoint/2010/main" val="1665894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for the magic, where we propagate performance backward through the network to update our weight and bias parameters. The goal here is to figure how how we should bump all the parameters (and in what direction), to reduce the error (loss). </a:t>
            </a:r>
          </a:p>
        </p:txBody>
      </p:sp>
      <p:sp>
        <p:nvSpPr>
          <p:cNvPr id="4" name="Slide Number Placeholder 3"/>
          <p:cNvSpPr>
            <a:spLocks noGrp="1"/>
          </p:cNvSpPr>
          <p:nvPr>
            <p:ph type="sldNum" sz="quarter" idx="5"/>
          </p:nvPr>
        </p:nvSpPr>
        <p:spPr/>
        <p:txBody>
          <a:bodyPr/>
          <a:lstStyle/>
          <a:p>
            <a:fld id="{E707AF2C-A832-324A-A13C-3791A9476477}" type="slidenum">
              <a:rPr lang="en-US" smtClean="0"/>
              <a:t>15</a:t>
            </a:fld>
            <a:endParaRPr lang="en-US"/>
          </a:p>
        </p:txBody>
      </p:sp>
    </p:spTree>
    <p:extLst>
      <p:ext uri="{BB962C8B-B14F-4D97-AF65-F5344CB8AC3E}">
        <p14:creationId xmlns:p14="http://schemas.microsoft.com/office/powerpoint/2010/main" val="995508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to know how our loss function output will change for small increases in every parameter value. This is what a derivative tells us. For a small change in x from its current value (e.g., w_1+0.001), how will the value of y change relative to its current value (e.g., how will the loss value shift)? </a:t>
            </a:r>
          </a:p>
        </p:txBody>
      </p:sp>
      <p:sp>
        <p:nvSpPr>
          <p:cNvPr id="4" name="Slide Number Placeholder 3"/>
          <p:cNvSpPr>
            <a:spLocks noGrp="1"/>
          </p:cNvSpPr>
          <p:nvPr>
            <p:ph type="sldNum" sz="quarter" idx="5"/>
          </p:nvPr>
        </p:nvSpPr>
        <p:spPr/>
        <p:txBody>
          <a:bodyPr/>
          <a:lstStyle/>
          <a:p>
            <a:fld id="{E707AF2C-A832-324A-A13C-3791A9476477}" type="slidenum">
              <a:rPr lang="en-US" smtClean="0"/>
              <a:t>16</a:t>
            </a:fld>
            <a:endParaRPr lang="en-US"/>
          </a:p>
        </p:txBody>
      </p:sp>
    </p:spTree>
    <p:extLst>
      <p:ext uri="{BB962C8B-B14F-4D97-AF65-F5344CB8AC3E}">
        <p14:creationId xmlns:p14="http://schemas.microsoft.com/office/powerpoint/2010/main" val="3793452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58EB1-4315-0B45-BC48-6834F7A498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293AC9-FE44-6D4E-9E9B-DFF2BAE100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526815C1-30B0-FC43-A054-A3236120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992BD1-5BF6-D549-B796-A6913C4E0FE0}"/>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8B916AB2-FE7E-054B-A1E4-563D250382B5}"/>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17799906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97417-9B7B-844A-B49C-CAAA2D59A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D692F6-A4DE-C74C-8AE6-7C38A4A471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ACD1C-1D19-5349-999A-B14395D03AF4}"/>
              </a:ext>
            </a:extLst>
          </p:cNvPr>
          <p:cNvSpPr>
            <a:spLocks noGrp="1"/>
          </p:cNvSpPr>
          <p:nvPr>
            <p:ph type="dt" sz="half" idx="10"/>
          </p:nvPr>
        </p:nvSpPr>
        <p:spPr/>
        <p:txBody>
          <a:bodyPr/>
          <a:lstStyle/>
          <a:p>
            <a:fld id="{87C2F797-6DFD-C74C-BA29-8B3CE1E6C725}" type="datetime1">
              <a:rPr lang="en-US" smtClean="0"/>
              <a:t>1/22/22</a:t>
            </a:fld>
            <a:endParaRPr lang="en-US"/>
          </a:p>
        </p:txBody>
      </p:sp>
      <p:sp>
        <p:nvSpPr>
          <p:cNvPr id="5" name="Footer Placeholder 4">
            <a:extLst>
              <a:ext uri="{FF2B5EF4-FFF2-40B4-BE49-F238E27FC236}">
                <a16:creationId xmlns:a16="http://schemas.microsoft.com/office/drawing/2014/main" id="{32BBBDE9-A684-5A47-B60C-F699106312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8FE0AE-B20F-8B41-96B0-E5CBBC790ABC}"/>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369104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A52D7A-39F3-0646-84E5-8D5969D7786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ED3037-E8B5-F145-8A69-D2D1C03A01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82DFD-5D33-5144-BAFE-C0E9C2671842}"/>
              </a:ext>
            </a:extLst>
          </p:cNvPr>
          <p:cNvSpPr>
            <a:spLocks noGrp="1"/>
          </p:cNvSpPr>
          <p:nvPr>
            <p:ph type="dt" sz="half" idx="10"/>
          </p:nvPr>
        </p:nvSpPr>
        <p:spPr/>
        <p:txBody>
          <a:bodyPr/>
          <a:lstStyle/>
          <a:p>
            <a:fld id="{64FE1960-B74B-0949-9DEF-CBE661CB7825}" type="datetime1">
              <a:rPr lang="en-US" smtClean="0"/>
              <a:t>1/22/22</a:t>
            </a:fld>
            <a:endParaRPr lang="en-US"/>
          </a:p>
        </p:txBody>
      </p:sp>
      <p:sp>
        <p:nvSpPr>
          <p:cNvPr id="5" name="Footer Placeholder 4">
            <a:extLst>
              <a:ext uri="{FF2B5EF4-FFF2-40B4-BE49-F238E27FC236}">
                <a16:creationId xmlns:a16="http://schemas.microsoft.com/office/drawing/2014/main" id="{7C6AE351-4EF4-7F46-A9EB-2ED3776522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4C3F3-83CA-0A4C-9768-CBD10E30D3C7}"/>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567448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A3E46-908A-C04D-9981-8A3084417B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6089C4-435B-C74A-A233-FC3069A076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4D541-FAFD-8942-86AB-278DC2D9A8D5}"/>
              </a:ext>
            </a:extLst>
          </p:cNvPr>
          <p:cNvSpPr>
            <a:spLocks noGrp="1"/>
          </p:cNvSpPr>
          <p:nvPr>
            <p:ph type="dt" sz="half" idx="10"/>
          </p:nvPr>
        </p:nvSpPr>
        <p:spPr/>
        <p:txBody>
          <a:bodyPr/>
          <a:lstStyle/>
          <a:p>
            <a:fld id="{91871F70-41C7-F44D-9284-EB301E270CC7}" type="datetime1">
              <a:rPr lang="en-US" smtClean="0"/>
              <a:t>1/22/22</a:t>
            </a:fld>
            <a:endParaRPr lang="en-US"/>
          </a:p>
        </p:txBody>
      </p:sp>
      <p:sp>
        <p:nvSpPr>
          <p:cNvPr id="5" name="Footer Placeholder 4">
            <a:extLst>
              <a:ext uri="{FF2B5EF4-FFF2-40B4-BE49-F238E27FC236}">
                <a16:creationId xmlns:a16="http://schemas.microsoft.com/office/drawing/2014/main" id="{6F6AA10F-22F0-3349-A613-9AAA7D618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9A220-6975-B245-BB1A-A220197A105B}"/>
              </a:ext>
            </a:extLst>
          </p:cNvPr>
          <p:cNvSpPr>
            <a:spLocks noGrp="1"/>
          </p:cNvSpPr>
          <p:nvPr>
            <p:ph type="sldNum" sz="quarter" idx="12"/>
          </p:nvPr>
        </p:nvSpPr>
        <p:spPr/>
        <p:txBody>
          <a:bodyPr/>
          <a:lstStyle/>
          <a:p>
            <a:fld id="{5F85BDAF-76E7-5E4A-80A9-F732B06DC713}" type="slidenum">
              <a:rPr lang="en-US" smtClean="0"/>
              <a:t>‹#›</a:t>
            </a:fld>
            <a:endParaRPr lang="en-US"/>
          </a:p>
        </p:txBody>
      </p:sp>
      <p:sp>
        <p:nvSpPr>
          <p:cNvPr id="7" name="TextBox 6">
            <a:extLst>
              <a:ext uri="{FF2B5EF4-FFF2-40B4-BE49-F238E27FC236}">
                <a16:creationId xmlns:a16="http://schemas.microsoft.com/office/drawing/2014/main" id="{7D6162B0-E279-9541-8146-AD5BCEB90953}"/>
              </a:ext>
            </a:extLst>
          </p:cNvPr>
          <p:cNvSpPr txBox="1"/>
          <p:nvPr userDrawn="1"/>
        </p:nvSpPr>
        <p:spPr>
          <a:xfrm>
            <a:off x="168440" y="6349018"/>
            <a:ext cx="1695083" cy="338554"/>
          </a:xfrm>
          <a:prstGeom prst="rect">
            <a:avLst/>
          </a:prstGeom>
          <a:noFill/>
        </p:spPr>
        <p:txBody>
          <a:bodyPr wrap="square" rtlCol="0">
            <a:spAutoFit/>
          </a:bodyPr>
          <a:lstStyle/>
          <a:p>
            <a:pPr algn="ctr"/>
            <a:r>
              <a:rPr lang="en-US" sz="1600" dirty="0">
                <a:latin typeface="Economica" panose="02000506040000020004" pitchFamily="2" charset="77"/>
              </a:rPr>
              <a:t>© Gordon Burtch, 2022</a:t>
            </a:r>
          </a:p>
        </p:txBody>
      </p:sp>
    </p:spTree>
    <p:extLst>
      <p:ext uri="{BB962C8B-B14F-4D97-AF65-F5344CB8AC3E}">
        <p14:creationId xmlns:p14="http://schemas.microsoft.com/office/powerpoint/2010/main" val="2142451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2A2A-922B-0346-B7EA-75D7B10DCF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B95D8E8-28AA-D948-A636-339D3F2A0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A2ABFB-F394-B943-9456-37EA53A894EB}"/>
              </a:ext>
            </a:extLst>
          </p:cNvPr>
          <p:cNvSpPr>
            <a:spLocks noGrp="1"/>
          </p:cNvSpPr>
          <p:nvPr>
            <p:ph type="dt" sz="half" idx="10"/>
          </p:nvPr>
        </p:nvSpPr>
        <p:spPr/>
        <p:txBody>
          <a:bodyPr/>
          <a:lstStyle/>
          <a:p>
            <a:fld id="{E33F645A-02C2-AF41-9FDB-389E34E8B990}" type="datetime1">
              <a:rPr lang="en-US" smtClean="0"/>
              <a:t>1/22/22</a:t>
            </a:fld>
            <a:endParaRPr lang="en-US"/>
          </a:p>
        </p:txBody>
      </p:sp>
      <p:sp>
        <p:nvSpPr>
          <p:cNvPr id="5" name="Footer Placeholder 4">
            <a:extLst>
              <a:ext uri="{FF2B5EF4-FFF2-40B4-BE49-F238E27FC236}">
                <a16:creationId xmlns:a16="http://schemas.microsoft.com/office/drawing/2014/main" id="{C02C9EEB-C178-3D4E-B208-AD5046C8D3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621868-B995-9742-85D5-45B98C9EC85A}"/>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48174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34BF-EFF7-0C4A-ACC3-61E8A7BF3E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E8BC29-A056-D841-BF2D-AB3FD80A8A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E858A7-1C7A-AA45-BB8D-392648E63B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9F041C-0C80-0748-B32E-22CF1B3DBA36}"/>
              </a:ext>
            </a:extLst>
          </p:cNvPr>
          <p:cNvSpPr>
            <a:spLocks noGrp="1"/>
          </p:cNvSpPr>
          <p:nvPr>
            <p:ph type="dt" sz="half" idx="10"/>
          </p:nvPr>
        </p:nvSpPr>
        <p:spPr/>
        <p:txBody>
          <a:bodyPr/>
          <a:lstStyle/>
          <a:p>
            <a:fld id="{AB873A4C-DE8A-2F49-8ABE-1735EE515528}" type="datetime1">
              <a:rPr lang="en-US" smtClean="0"/>
              <a:t>1/22/22</a:t>
            </a:fld>
            <a:endParaRPr lang="en-US"/>
          </a:p>
        </p:txBody>
      </p:sp>
      <p:sp>
        <p:nvSpPr>
          <p:cNvPr id="6" name="Footer Placeholder 5">
            <a:extLst>
              <a:ext uri="{FF2B5EF4-FFF2-40B4-BE49-F238E27FC236}">
                <a16:creationId xmlns:a16="http://schemas.microsoft.com/office/drawing/2014/main" id="{92322579-B479-A844-9E52-D5FD9A1E4D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4C21B5-4359-4543-8FF3-3066A40C341E}"/>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430917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9874-FD7D-2A4D-AEBD-677AE09D74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21CEBE-0E6C-7047-9C5C-4AA0A105DC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09BD-DF02-CD4C-90A2-920DE5C2A4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C726810-D033-9F43-B547-D777D2908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C29DDC-1456-3643-A06F-B75412DAAE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18370D-F984-7247-A9DD-3EA91612DDEF}"/>
              </a:ext>
            </a:extLst>
          </p:cNvPr>
          <p:cNvSpPr>
            <a:spLocks noGrp="1"/>
          </p:cNvSpPr>
          <p:nvPr>
            <p:ph type="dt" sz="half" idx="10"/>
          </p:nvPr>
        </p:nvSpPr>
        <p:spPr/>
        <p:txBody>
          <a:bodyPr/>
          <a:lstStyle/>
          <a:p>
            <a:fld id="{7DA13BA6-E929-9643-AF0C-C0B90BC6EAC0}" type="datetime1">
              <a:rPr lang="en-US" smtClean="0"/>
              <a:t>1/22/22</a:t>
            </a:fld>
            <a:endParaRPr lang="en-US"/>
          </a:p>
        </p:txBody>
      </p:sp>
      <p:sp>
        <p:nvSpPr>
          <p:cNvPr id="8" name="Footer Placeholder 7">
            <a:extLst>
              <a:ext uri="{FF2B5EF4-FFF2-40B4-BE49-F238E27FC236}">
                <a16:creationId xmlns:a16="http://schemas.microsoft.com/office/drawing/2014/main" id="{2DDE8A36-46FF-5F4B-BFC9-260F45EE21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285DF5-2269-4B42-8F8D-D3D35078438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75163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87EAE-0662-C14D-8647-164620F738D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31AD01-E0D8-DA48-8558-4DB1DF379804}"/>
              </a:ext>
            </a:extLst>
          </p:cNvPr>
          <p:cNvSpPr>
            <a:spLocks noGrp="1"/>
          </p:cNvSpPr>
          <p:nvPr>
            <p:ph type="dt" sz="half" idx="10"/>
          </p:nvPr>
        </p:nvSpPr>
        <p:spPr/>
        <p:txBody>
          <a:bodyPr/>
          <a:lstStyle/>
          <a:p>
            <a:fld id="{1062371E-C5A0-7448-8CF8-A797D242C61D}" type="datetime1">
              <a:rPr lang="en-US" smtClean="0"/>
              <a:t>1/22/22</a:t>
            </a:fld>
            <a:endParaRPr lang="en-US"/>
          </a:p>
        </p:txBody>
      </p:sp>
      <p:sp>
        <p:nvSpPr>
          <p:cNvPr id="4" name="Footer Placeholder 3">
            <a:extLst>
              <a:ext uri="{FF2B5EF4-FFF2-40B4-BE49-F238E27FC236}">
                <a16:creationId xmlns:a16="http://schemas.microsoft.com/office/drawing/2014/main" id="{E3B3CB74-66EB-2E41-B429-DD059CC534C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22CEDC-6830-A146-947E-074B58A7025B}"/>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175211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33039-B3F1-E74E-A3E9-B768C3091465}"/>
              </a:ext>
            </a:extLst>
          </p:cNvPr>
          <p:cNvSpPr>
            <a:spLocks noGrp="1"/>
          </p:cNvSpPr>
          <p:nvPr>
            <p:ph type="dt" sz="half" idx="10"/>
          </p:nvPr>
        </p:nvSpPr>
        <p:spPr/>
        <p:txBody>
          <a:bodyPr/>
          <a:lstStyle/>
          <a:p>
            <a:fld id="{33C9D714-59A4-C649-915B-E960BF4AC878}" type="datetime1">
              <a:rPr lang="en-US" smtClean="0"/>
              <a:t>1/22/22</a:t>
            </a:fld>
            <a:endParaRPr lang="en-US"/>
          </a:p>
        </p:txBody>
      </p:sp>
      <p:sp>
        <p:nvSpPr>
          <p:cNvPr id="3" name="Footer Placeholder 2">
            <a:extLst>
              <a:ext uri="{FF2B5EF4-FFF2-40B4-BE49-F238E27FC236}">
                <a16:creationId xmlns:a16="http://schemas.microsoft.com/office/drawing/2014/main" id="{3F780AF2-CA80-244F-BE35-6B5FF47AE3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9DB4EA-64DE-0D4F-BE60-622C9072E8CD}"/>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95331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A010-AEC3-5D4B-8BA4-6DB5AA5C05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650F6E-166D-394A-A4DF-0BF69EE7C5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0294C6-7668-514F-9ADF-59DD93528F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F1B62-A79B-4F4F-9C11-251DDA4B15DF}"/>
              </a:ext>
            </a:extLst>
          </p:cNvPr>
          <p:cNvSpPr>
            <a:spLocks noGrp="1"/>
          </p:cNvSpPr>
          <p:nvPr>
            <p:ph type="dt" sz="half" idx="10"/>
          </p:nvPr>
        </p:nvSpPr>
        <p:spPr/>
        <p:txBody>
          <a:bodyPr/>
          <a:lstStyle/>
          <a:p>
            <a:fld id="{3951679C-160D-1F41-A3C3-54837256FB50}" type="datetime1">
              <a:rPr lang="en-US" smtClean="0"/>
              <a:t>1/22/22</a:t>
            </a:fld>
            <a:endParaRPr lang="en-US"/>
          </a:p>
        </p:txBody>
      </p:sp>
      <p:sp>
        <p:nvSpPr>
          <p:cNvPr id="6" name="Footer Placeholder 5">
            <a:extLst>
              <a:ext uri="{FF2B5EF4-FFF2-40B4-BE49-F238E27FC236}">
                <a16:creationId xmlns:a16="http://schemas.microsoft.com/office/drawing/2014/main" id="{D59C6139-119E-1243-8678-0D6DECFEE9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D2BB8-C6D1-F34F-9734-96F70F3DB939}"/>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1678938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D4A61-1A2E-434A-9278-ACDA96E694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67D8D5-8B98-684D-9163-2D5DEB3D11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EBCCB4-2032-5B45-999F-A76892504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26A2A-6E59-394B-803A-59F399580C66}"/>
              </a:ext>
            </a:extLst>
          </p:cNvPr>
          <p:cNvSpPr>
            <a:spLocks noGrp="1"/>
          </p:cNvSpPr>
          <p:nvPr>
            <p:ph type="dt" sz="half" idx="10"/>
          </p:nvPr>
        </p:nvSpPr>
        <p:spPr/>
        <p:txBody>
          <a:bodyPr/>
          <a:lstStyle/>
          <a:p>
            <a:fld id="{296B5A14-0E14-114B-AA5F-546D4BF7B2DC}" type="datetime1">
              <a:rPr lang="en-US" smtClean="0"/>
              <a:t>1/22/22</a:t>
            </a:fld>
            <a:endParaRPr lang="en-US"/>
          </a:p>
        </p:txBody>
      </p:sp>
      <p:sp>
        <p:nvSpPr>
          <p:cNvPr id="6" name="Footer Placeholder 5">
            <a:extLst>
              <a:ext uri="{FF2B5EF4-FFF2-40B4-BE49-F238E27FC236}">
                <a16:creationId xmlns:a16="http://schemas.microsoft.com/office/drawing/2014/main" id="{39B1C336-1AE0-7045-BDF2-568A43D366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F2202E-F342-6842-99C7-956BB873C444}"/>
              </a:ext>
            </a:extLst>
          </p:cNvPr>
          <p:cNvSpPr>
            <a:spLocks noGrp="1"/>
          </p:cNvSpPr>
          <p:nvPr>
            <p:ph type="sldNum" sz="quarter" idx="12"/>
          </p:nvPr>
        </p:nvSpPr>
        <p:spPr/>
        <p:txBody>
          <a:bodyPr/>
          <a:lstStyle/>
          <a:p>
            <a:fld id="{5F85BDAF-76E7-5E4A-80A9-F732B06DC713}" type="slidenum">
              <a:rPr lang="en-US" smtClean="0"/>
              <a:t>‹#›</a:t>
            </a:fld>
            <a:endParaRPr lang="en-US"/>
          </a:p>
        </p:txBody>
      </p:sp>
    </p:spTree>
    <p:extLst>
      <p:ext uri="{BB962C8B-B14F-4D97-AF65-F5344CB8AC3E}">
        <p14:creationId xmlns:p14="http://schemas.microsoft.com/office/powerpoint/2010/main" val="4256318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042191-EF6B-3343-99DF-6B82683DEF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E3975D-F94C-154E-84C0-8D927243E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362666-B677-AB4B-8949-CF467A4BA0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75E9CF-B19A-3C42-99C1-DBC4AFBA0816}" type="datetime1">
              <a:rPr lang="en-US" smtClean="0"/>
              <a:t>1/22/22</a:t>
            </a:fld>
            <a:endParaRPr lang="en-US"/>
          </a:p>
        </p:txBody>
      </p:sp>
      <p:sp>
        <p:nvSpPr>
          <p:cNvPr id="5" name="Footer Placeholder 4">
            <a:extLst>
              <a:ext uri="{FF2B5EF4-FFF2-40B4-BE49-F238E27FC236}">
                <a16:creationId xmlns:a16="http://schemas.microsoft.com/office/drawing/2014/main" id="{85221357-DB2A-EA44-A099-F307BF6C72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E3B370-F7FF-B042-B96A-54615DF18D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5BDAF-76E7-5E4A-80A9-F732B06DC713}" type="slidenum">
              <a:rPr lang="en-US" smtClean="0"/>
              <a:t>‹#›</a:t>
            </a:fld>
            <a:endParaRPr lang="en-US"/>
          </a:p>
        </p:txBody>
      </p:sp>
    </p:spTree>
    <p:extLst>
      <p:ext uri="{BB962C8B-B14F-4D97-AF65-F5344CB8AC3E}">
        <p14:creationId xmlns:p14="http://schemas.microsoft.com/office/powerpoint/2010/main" val="2754881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xml"/><Relationship Id="rId11" Type="http://schemas.openxmlformats.org/officeDocument/2006/relationships/image" Target="../media/image20.png"/><Relationship Id="rId10" Type="http://schemas.openxmlformats.org/officeDocument/2006/relationships/image" Target="../media/image15.png"/><Relationship Id="rId4" Type="http://schemas.openxmlformats.org/officeDocument/2006/relationships/image" Target="../media/image12.png"/><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5.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38.png"/><Relationship Id="rId4" Type="http://schemas.openxmlformats.org/officeDocument/2006/relationships/image" Target="../media/image31.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2.png"/><Relationship Id="rId4" Type="http://schemas.openxmlformats.org/officeDocument/2006/relationships/image" Target="../media/image31.png"/><Relationship Id="rId9" Type="http://schemas.openxmlformats.org/officeDocument/2006/relationships/image" Target="../media/image35.png"/></Relationships>
</file>

<file path=ppt/slides/_rels/slide25.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9.png"/><Relationship Id="rId5" Type="http://schemas.openxmlformats.org/officeDocument/2006/relationships/image" Target="../media/image32.png"/><Relationship Id="rId10" Type="http://schemas.openxmlformats.org/officeDocument/2006/relationships/image" Target="../media/image44.png"/><Relationship Id="rId4" Type="http://schemas.openxmlformats.org/officeDocument/2006/relationships/image" Target="../media/image31.png"/><Relationship Id="rId9" Type="http://schemas.openxmlformats.org/officeDocument/2006/relationships/image" Target="../media/image35.png"/><Relationship Id="rId14" Type="http://schemas.openxmlformats.org/officeDocument/2006/relationships/image" Target="../media/image45.png"/></Relationships>
</file>

<file path=ppt/slides/_rels/slide26.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27.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60.png"/><Relationship Id="rId17" Type="http://schemas.openxmlformats.org/officeDocument/2006/relationships/image" Target="../media/image65.png"/><Relationship Id="rId2" Type="http://schemas.openxmlformats.org/officeDocument/2006/relationships/notesSlide" Target="../notesSlides/notesSlide19.xml"/><Relationship Id="rId16"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59.png"/><Relationship Id="rId5" Type="http://schemas.openxmlformats.org/officeDocument/2006/relationships/image" Target="../media/image48.png"/><Relationship Id="rId15" Type="http://schemas.openxmlformats.org/officeDocument/2006/relationships/image" Target="../media/image63.png"/><Relationship Id="rId10" Type="http://schemas.openxmlformats.org/officeDocument/2006/relationships/image" Target="../media/image58.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62.png"/></Relationships>
</file>

<file path=ppt/slides/_rels/slide28.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46.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openxmlformats.org/officeDocument/2006/relationships/image" Target="../media/image70.png"/><Relationship Id="rId4" Type="http://schemas.openxmlformats.org/officeDocument/2006/relationships/image" Target="../media/image47.png"/><Relationship Id="rId9" Type="http://schemas.openxmlformats.org/officeDocument/2006/relationships/image" Target="../media/image52.png"/></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hyperlink" Target="https://keras.io/api/layer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C3165B02-2A88-DE4B-AC06-284B72A4B57B}"/>
              </a:ext>
            </a:extLst>
          </p:cNvPr>
          <p:cNvGrpSpPr/>
          <p:nvPr/>
        </p:nvGrpSpPr>
        <p:grpSpPr>
          <a:xfrm>
            <a:off x="2865521" y="1385048"/>
            <a:ext cx="6460957" cy="1657524"/>
            <a:chOff x="2971800" y="2588206"/>
            <a:chExt cx="6460957" cy="1657524"/>
          </a:xfrm>
        </p:grpSpPr>
        <p:sp>
          <p:nvSpPr>
            <p:cNvPr id="4" name="TextBox 3">
              <a:extLst>
                <a:ext uri="{FF2B5EF4-FFF2-40B4-BE49-F238E27FC236}">
                  <a16:creationId xmlns:a16="http://schemas.microsoft.com/office/drawing/2014/main" id="{2E4ACB90-5B23-AE45-9404-FED4FB5128EF}"/>
                </a:ext>
              </a:extLst>
            </p:cNvPr>
            <p:cNvSpPr txBox="1"/>
            <p:nvPr/>
          </p:nvSpPr>
          <p:spPr>
            <a:xfrm>
              <a:off x="2971800" y="2828835"/>
              <a:ext cx="6460957" cy="1200329"/>
            </a:xfrm>
            <a:prstGeom prst="rect">
              <a:avLst/>
            </a:prstGeom>
            <a:noFill/>
          </p:spPr>
          <p:txBody>
            <a:bodyPr wrap="square" rtlCol="0">
              <a:spAutoFit/>
            </a:bodyPr>
            <a:lstStyle/>
            <a:p>
              <a:pPr algn="ctr"/>
              <a:r>
                <a:rPr lang="en-US" sz="7200" dirty="0">
                  <a:latin typeface="Economica" panose="02000506040000020004" pitchFamily="2" charset="77"/>
                </a:rPr>
                <a:t>Intro to Neural Nets</a:t>
              </a:r>
            </a:p>
          </p:txBody>
        </p:sp>
        <p:grpSp>
          <p:nvGrpSpPr>
            <p:cNvPr id="10" name="Group 9">
              <a:extLst>
                <a:ext uri="{FF2B5EF4-FFF2-40B4-BE49-F238E27FC236}">
                  <a16:creationId xmlns:a16="http://schemas.microsoft.com/office/drawing/2014/main" id="{3F485ADF-3A53-0F48-9D99-408DA599988A}"/>
                </a:ext>
              </a:extLst>
            </p:cNvPr>
            <p:cNvGrpSpPr/>
            <p:nvPr/>
          </p:nvGrpSpPr>
          <p:grpSpPr>
            <a:xfrm>
              <a:off x="3164307" y="2588206"/>
              <a:ext cx="1213182" cy="661736"/>
              <a:chOff x="3132555" y="2419542"/>
              <a:chExt cx="1651279" cy="1070810"/>
            </a:xfrm>
          </p:grpSpPr>
          <p:cxnSp>
            <p:nvCxnSpPr>
              <p:cNvPr id="6" name="Straight Connector 5">
                <a:extLst>
                  <a:ext uri="{FF2B5EF4-FFF2-40B4-BE49-F238E27FC236}">
                    <a16:creationId xmlns:a16="http://schemas.microsoft.com/office/drawing/2014/main" id="{5E04A1CC-3A4A-E24E-AD6A-0C37C23D3269}"/>
                  </a:ext>
                </a:extLst>
              </p:cNvPr>
              <p:cNvCxnSpPr>
                <a:cxnSpLocks/>
              </p:cNvCxnSpPr>
              <p:nvPr/>
            </p:nvCxnSpPr>
            <p:spPr>
              <a:xfrm>
                <a:off x="3132555" y="2419542"/>
                <a:ext cx="165127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87476A-5402-4B48-A8D1-6B591EC025DE}"/>
                  </a:ext>
                </a:extLst>
              </p:cNvPr>
              <p:cNvCxnSpPr>
                <a:cxnSpLocks/>
              </p:cNvCxnSpPr>
              <p:nvPr/>
            </p:nvCxnSpPr>
            <p:spPr>
              <a:xfrm flipV="1">
                <a:off x="3132555" y="241954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857DA1FF-C51C-A44C-9239-89948FF3CEE3}"/>
                </a:ext>
              </a:extLst>
            </p:cNvPr>
            <p:cNvGrpSpPr/>
            <p:nvPr/>
          </p:nvGrpSpPr>
          <p:grpSpPr>
            <a:xfrm rot="10800000">
              <a:off x="8071184" y="3583994"/>
              <a:ext cx="1092868" cy="661736"/>
              <a:chOff x="3269088" y="2458482"/>
              <a:chExt cx="1388919" cy="1070810"/>
            </a:xfrm>
          </p:grpSpPr>
          <p:cxnSp>
            <p:nvCxnSpPr>
              <p:cNvPr id="12" name="Straight Connector 11">
                <a:extLst>
                  <a:ext uri="{FF2B5EF4-FFF2-40B4-BE49-F238E27FC236}">
                    <a16:creationId xmlns:a16="http://schemas.microsoft.com/office/drawing/2014/main" id="{93994943-A3ED-A942-B61B-40FE6939ABFE}"/>
                  </a:ext>
                </a:extLst>
              </p:cNvPr>
              <p:cNvCxnSpPr>
                <a:cxnSpLocks/>
              </p:cNvCxnSpPr>
              <p:nvPr/>
            </p:nvCxnSpPr>
            <p:spPr>
              <a:xfrm rot="10800000" flipH="1">
                <a:off x="3269088" y="2458484"/>
                <a:ext cx="1388919"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BEB4C39-2C94-F74D-8598-5A09DB056D8F}"/>
                  </a:ext>
                </a:extLst>
              </p:cNvPr>
              <p:cNvCxnSpPr>
                <a:cxnSpLocks/>
              </p:cNvCxnSpPr>
              <p:nvPr/>
            </p:nvCxnSpPr>
            <p:spPr>
              <a:xfrm flipV="1">
                <a:off x="3269088" y="2458482"/>
                <a:ext cx="0" cy="107081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grpSp>
      <p:sp>
        <p:nvSpPr>
          <p:cNvPr id="16" name="TextBox 15">
            <a:extLst>
              <a:ext uri="{FF2B5EF4-FFF2-40B4-BE49-F238E27FC236}">
                <a16:creationId xmlns:a16="http://schemas.microsoft.com/office/drawing/2014/main" id="{3BE2CD3D-4831-B048-A136-C32271A7FF72}"/>
              </a:ext>
            </a:extLst>
          </p:cNvPr>
          <p:cNvSpPr txBox="1"/>
          <p:nvPr/>
        </p:nvSpPr>
        <p:spPr>
          <a:xfrm>
            <a:off x="3598446" y="3429000"/>
            <a:ext cx="4995106" cy="954107"/>
          </a:xfrm>
          <a:prstGeom prst="rect">
            <a:avLst/>
          </a:prstGeom>
          <a:noFill/>
        </p:spPr>
        <p:txBody>
          <a:bodyPr wrap="square" rtlCol="0">
            <a:spAutoFit/>
          </a:bodyPr>
          <a:lstStyle/>
          <a:p>
            <a:pPr algn="ctr"/>
            <a:r>
              <a:rPr lang="en-US" sz="2800" dirty="0">
                <a:latin typeface="Economica" panose="02000506040000020004" pitchFamily="2" charset="77"/>
              </a:rPr>
              <a:t>Week 2: Mathematical Building Blocks &amp; Working with </a:t>
            </a:r>
            <a:r>
              <a:rPr lang="en-US" sz="2800" dirty="0" err="1">
                <a:latin typeface="Economica" panose="02000506040000020004" pitchFamily="2" charset="77"/>
              </a:rPr>
              <a:t>Keras</a:t>
            </a:r>
            <a:r>
              <a:rPr lang="en-US" sz="2800" dirty="0">
                <a:latin typeface="Economica" panose="02000506040000020004" pitchFamily="2" charset="77"/>
              </a:rPr>
              <a:t> API</a:t>
            </a:r>
          </a:p>
        </p:txBody>
      </p:sp>
    </p:spTree>
    <p:extLst>
      <p:ext uri="{BB962C8B-B14F-4D97-AF65-F5344CB8AC3E}">
        <p14:creationId xmlns:p14="http://schemas.microsoft.com/office/powerpoint/2010/main" val="2888926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Activation Functions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4BD8E3-21BC-714E-B036-3291E21FCB33}"/>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rgbClr val="FF0000"/>
                          </a:solidFill>
                          <a:latin typeface="Cambria Math" panose="02040503050406030204" pitchFamily="18" charset="0"/>
                          <a:ea typeface="Cambria Math" panose="02040503050406030204" pitchFamily="18" charset="0"/>
                        </a:rPr>
                        <m:t>𝜑</m:t>
                      </m:r>
                      <m:r>
                        <a:rPr lang="en-US" sz="1400" b="0" i="1" smtClean="0">
                          <a:solidFill>
                            <a:srgbClr val="FF0000"/>
                          </a:solidFill>
                          <a:latin typeface="Cambria Math" panose="02040503050406030204" pitchFamily="18" charset="0"/>
                        </a:rPr>
                        <m:t> (</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oMath>
                  </m:oMathPara>
                </a14:m>
                <a:endParaRPr lang="en-US" sz="1400" dirty="0">
                  <a:latin typeface="Quicksand" pitchFamily="2" charset="77"/>
                </a:endParaRPr>
              </a:p>
            </p:txBody>
          </p:sp>
        </mc:Choice>
        <mc:Fallback xmlns="">
          <p:sp>
            <p:nvSpPr>
              <p:cNvPr id="9" name="TextBox 8">
                <a:extLst>
                  <a:ext uri="{FF2B5EF4-FFF2-40B4-BE49-F238E27FC236}">
                    <a16:creationId xmlns:a16="http://schemas.microsoft.com/office/drawing/2014/main" id="{1D4BD8E3-21BC-714E-B036-3291E21FCB33}"/>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pic>
        <p:nvPicPr>
          <p:cNvPr id="15364" name="Picture 4" descr="Commonly used activation functions: (a) Sigmoid, (b) Tanh, (c) ReLU,... |  Download Scientific Diagram">
            <a:extLst>
              <a:ext uri="{FF2B5EF4-FFF2-40B4-BE49-F238E27FC236}">
                <a16:creationId xmlns:a16="http://schemas.microsoft.com/office/drawing/2014/main" id="{01E2233B-59C7-CF46-A080-CDE7E45972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459" y="2127466"/>
            <a:ext cx="6378161" cy="3954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576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We Know Enough for a Forward Pass</a:t>
            </a:r>
          </a:p>
        </p:txBody>
      </p:sp>
      <p:pic>
        <p:nvPicPr>
          <p:cNvPr id="3" name="Picture 8" descr="The structure of a simple Multi-Layer Feedfoward Neural Network | Download  Scientific Diagram">
            <a:extLst>
              <a:ext uri="{FF2B5EF4-FFF2-40B4-BE49-F238E27FC236}">
                <a16:creationId xmlns:a16="http://schemas.microsoft.com/office/drawing/2014/main" id="{DE12A368-C465-AF41-91C4-AC023CBE849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09" t="1950" r="2209" b="1954"/>
          <a:stretch/>
        </p:blipFill>
        <p:spPr bwMode="auto">
          <a:xfrm>
            <a:off x="6094529" y="2255870"/>
            <a:ext cx="4979867" cy="361202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15F0E56-F714-A146-8F15-5B92C2EC7202}"/>
                  </a:ext>
                </a:extLst>
              </p:cNvPr>
              <p:cNvSpPr txBox="1"/>
              <p:nvPr/>
            </p:nvSpPr>
            <p:spPr>
              <a:xfrm>
                <a:off x="603699" y="314220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5" name="TextBox 4">
                <a:extLst>
                  <a:ext uri="{FF2B5EF4-FFF2-40B4-BE49-F238E27FC236}">
                    <a16:creationId xmlns:a16="http://schemas.microsoft.com/office/drawing/2014/main" id="{215F0E56-F714-A146-8F15-5B92C2EC7202}"/>
                  </a:ext>
                </a:extLst>
              </p:cNvPr>
              <p:cNvSpPr txBox="1">
                <a:spLocks noRot="1" noChangeAspect="1" noMove="1" noResize="1" noEditPoints="1" noAdjustHandles="1" noChangeArrowheads="1" noChangeShapeType="1" noTextEdit="1"/>
              </p:cNvSpPr>
              <p:nvPr/>
            </p:nvSpPr>
            <p:spPr>
              <a:xfrm>
                <a:off x="603699" y="3142200"/>
                <a:ext cx="3869553" cy="317203"/>
              </a:xfrm>
              <a:prstGeom prst="rect">
                <a:avLst/>
              </a:prstGeom>
              <a:blipFill>
                <a:blip r:embed="rId4"/>
                <a:stretch>
                  <a:fillRect b="-7692"/>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25CC6B70-BD0E-B446-BE96-2CC532C07923}"/>
              </a:ext>
            </a:extLst>
          </p:cNvPr>
          <p:cNvSpPr txBox="1"/>
          <p:nvPr/>
        </p:nvSpPr>
        <p:spPr>
          <a:xfrm>
            <a:off x="10734260" y="3245054"/>
            <a:ext cx="569843" cy="1790772"/>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9E2B0BA3-07DF-CD43-9EC1-C9BF8CE7BA08}"/>
              </a:ext>
            </a:extLst>
          </p:cNvPr>
          <p:cNvSpPr txBox="1"/>
          <p:nvPr/>
        </p:nvSpPr>
        <p:spPr>
          <a:xfrm>
            <a:off x="6109252" y="3631096"/>
            <a:ext cx="901148" cy="2093843"/>
          </a:xfrm>
          <a:prstGeom prst="rect">
            <a:avLst/>
          </a:prstGeom>
          <a:solidFill>
            <a:schemeClr val="bg1"/>
          </a:solidFill>
        </p:spPr>
        <p:txBody>
          <a:bodyPr wrap="square" rtlCol="0">
            <a:spAutoFit/>
          </a:bodyPr>
          <a:lstStyle/>
          <a:p>
            <a:endParaRPr lang="en-US"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CA6D299-BEB1-D941-9859-C5B5ADC5ECFA}"/>
                  </a:ext>
                </a:extLst>
              </p:cNvPr>
              <p:cNvSpPr txBox="1"/>
              <p:nvPr/>
            </p:nvSpPr>
            <p:spPr>
              <a:xfrm>
                <a:off x="6262780" y="2938559"/>
                <a:ext cx="251791" cy="276999"/>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11" name="TextBox 10">
                <a:extLst>
                  <a:ext uri="{FF2B5EF4-FFF2-40B4-BE49-F238E27FC236}">
                    <a16:creationId xmlns:a16="http://schemas.microsoft.com/office/drawing/2014/main" id="{BCA6D299-BEB1-D941-9859-C5B5ADC5ECFA}"/>
                  </a:ext>
                </a:extLst>
              </p:cNvPr>
              <p:cNvSpPr txBox="1">
                <a:spLocks noRot="1" noChangeAspect="1" noMove="1" noResize="1" noEditPoints="1" noAdjustHandles="1" noChangeArrowheads="1" noChangeShapeType="1" noTextEdit="1"/>
              </p:cNvSpPr>
              <p:nvPr/>
            </p:nvSpPr>
            <p:spPr>
              <a:xfrm>
                <a:off x="6262780" y="2938559"/>
                <a:ext cx="251791" cy="276999"/>
              </a:xfrm>
              <a:prstGeom prst="rect">
                <a:avLst/>
              </a:prstGeom>
              <a:blipFill>
                <a:blip r:embed="rId7"/>
                <a:stretch>
                  <a:fillRect r="-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2A5438-C64E-0B48-8A9A-F36E5235637F}"/>
                  </a:ext>
                </a:extLst>
              </p:cNvPr>
              <p:cNvSpPr txBox="1"/>
              <p:nvPr/>
            </p:nvSpPr>
            <p:spPr>
              <a:xfrm>
                <a:off x="9213937" y="2738564"/>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𝑦</m:t>
                          </m:r>
                        </m:e>
                        <m:sub>
                          <m:r>
                            <a:rPr lang="en-US" sz="1200" b="0" i="1" smtClean="0">
                              <a:latin typeface="Cambria Math" panose="02040503050406030204" pitchFamily="18" charset="0"/>
                            </a:rPr>
                            <m:t>1</m:t>
                          </m:r>
                        </m:sub>
                      </m:sSub>
                    </m:oMath>
                  </m:oMathPara>
                </a14:m>
                <a:endParaRPr lang="en-US" sz="1200" dirty="0"/>
              </a:p>
            </p:txBody>
          </p:sp>
        </mc:Choice>
        <mc:Fallback xmlns="">
          <p:sp>
            <p:nvSpPr>
              <p:cNvPr id="12" name="TextBox 11">
                <a:extLst>
                  <a:ext uri="{FF2B5EF4-FFF2-40B4-BE49-F238E27FC236}">
                    <a16:creationId xmlns:a16="http://schemas.microsoft.com/office/drawing/2014/main" id="{632A5438-C64E-0B48-8A9A-F36E5235637F}"/>
                  </a:ext>
                </a:extLst>
              </p:cNvPr>
              <p:cNvSpPr txBox="1">
                <a:spLocks noRot="1" noChangeAspect="1" noMove="1" noResize="1" noEditPoints="1" noAdjustHandles="1" noChangeArrowheads="1" noChangeShapeType="1" noTextEdit="1"/>
              </p:cNvSpPr>
              <p:nvPr/>
            </p:nvSpPr>
            <p:spPr>
              <a:xfrm>
                <a:off x="9213937" y="2738564"/>
                <a:ext cx="410818" cy="276999"/>
              </a:xfrm>
              <a:prstGeom prst="rect">
                <a:avLst/>
              </a:prstGeom>
              <a:blipFill>
                <a:blip r:embed="rId8"/>
                <a:stretch>
                  <a:fillRect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0038AD-5E57-5D4D-9E19-CF90BCC1CA3E}"/>
                  </a:ext>
                </a:extLst>
              </p:cNvPr>
              <p:cNvSpPr txBox="1"/>
              <p:nvPr/>
            </p:nvSpPr>
            <p:spPr>
              <a:xfrm>
                <a:off x="8518561" y="2788068"/>
                <a:ext cx="410818"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𝑊</m:t>
                      </m:r>
                      <m:r>
                        <a:rPr lang="en-US" sz="1200" b="0" i="1" smtClean="0">
                          <a:latin typeface="Cambria Math" panose="02040503050406030204" pitchFamily="18" charset="0"/>
                        </a:rPr>
                        <m:t>,</m:t>
                      </m:r>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𝑏</m:t>
                          </m:r>
                        </m:e>
                        <m:sub>
                          <m:r>
                            <a:rPr lang="en-US" sz="1200" b="0" i="1" smtClean="0">
                              <a:latin typeface="Cambria Math" panose="02040503050406030204" pitchFamily="18" charset="0"/>
                            </a:rPr>
                            <m:t>1</m:t>
                          </m:r>
                        </m:sub>
                      </m:sSub>
                    </m:oMath>
                  </m:oMathPara>
                </a14:m>
                <a:endParaRPr lang="en-US" sz="1200" dirty="0"/>
              </a:p>
            </p:txBody>
          </p:sp>
        </mc:Choice>
        <mc:Fallback xmlns="">
          <p:sp>
            <p:nvSpPr>
              <p:cNvPr id="13" name="TextBox 12">
                <a:extLst>
                  <a:ext uri="{FF2B5EF4-FFF2-40B4-BE49-F238E27FC236}">
                    <a16:creationId xmlns:a16="http://schemas.microsoft.com/office/drawing/2014/main" id="{130038AD-5E57-5D4D-9E19-CF90BCC1CA3E}"/>
                  </a:ext>
                </a:extLst>
              </p:cNvPr>
              <p:cNvSpPr txBox="1">
                <a:spLocks noRot="1" noChangeAspect="1" noMove="1" noResize="1" noEditPoints="1" noAdjustHandles="1" noChangeArrowheads="1" noChangeShapeType="1" noTextEdit="1"/>
              </p:cNvSpPr>
              <p:nvPr/>
            </p:nvSpPr>
            <p:spPr>
              <a:xfrm>
                <a:off x="8518561" y="2788068"/>
                <a:ext cx="410818" cy="276999"/>
              </a:xfrm>
              <a:prstGeom prst="rect">
                <a:avLst/>
              </a:prstGeom>
              <a:blipFill>
                <a:blip r:embed="rId9"/>
                <a:stretch>
                  <a:fillRect l="-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B14EBCE-3A43-9A41-A342-84DD3A408274}"/>
                  </a:ext>
                </a:extLst>
              </p:cNvPr>
              <p:cNvSpPr txBox="1"/>
              <p:nvPr/>
            </p:nvSpPr>
            <p:spPr>
              <a:xfrm>
                <a:off x="603699" y="354329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B14EBCE-3A43-9A41-A342-84DD3A408274}"/>
                  </a:ext>
                </a:extLst>
              </p:cNvPr>
              <p:cNvSpPr txBox="1">
                <a:spLocks noRot="1" noChangeAspect="1" noMove="1" noResize="1" noEditPoints="1" noAdjustHandles="1" noChangeArrowheads="1" noChangeShapeType="1" noTextEdit="1"/>
              </p:cNvSpPr>
              <p:nvPr/>
            </p:nvSpPr>
            <p:spPr>
              <a:xfrm>
                <a:off x="603699" y="3543294"/>
                <a:ext cx="3869553" cy="335476"/>
              </a:xfrm>
              <a:prstGeom prst="rect">
                <a:avLst/>
              </a:prstGeom>
              <a:blipFill>
                <a:blip r:embed="rId10"/>
                <a:stretch>
                  <a:fillRect b="-10714"/>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76C29C33-734F-7B42-81CE-46FACA145E78}"/>
              </a:ext>
            </a:extLst>
          </p:cNvPr>
          <p:cNvSpPr txBox="1"/>
          <p:nvPr/>
        </p:nvSpPr>
        <p:spPr>
          <a:xfrm>
            <a:off x="974196" y="2410356"/>
            <a:ext cx="3869553" cy="707886"/>
          </a:xfrm>
          <a:prstGeom prst="rect">
            <a:avLst/>
          </a:prstGeom>
          <a:noFill/>
        </p:spPr>
        <p:txBody>
          <a:bodyPr wrap="square" rtlCol="0">
            <a:spAutoFit/>
          </a:bodyPr>
          <a:lstStyle/>
          <a:p>
            <a:r>
              <a:rPr lang="en-US" sz="2000" b="1" dirty="0">
                <a:latin typeface="Quicksand" pitchFamily="2" charset="77"/>
              </a:rPr>
              <a:t>Calculate Output of Each Node Sequentially</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9D7F4F5-843C-C449-B4DF-9E5E13FCD82D}"/>
                  </a:ext>
                </a:extLst>
              </p:cNvPr>
              <p:cNvSpPr txBox="1"/>
              <p:nvPr/>
            </p:nvSpPr>
            <p:spPr>
              <a:xfrm>
                <a:off x="603699" y="393561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9" name="TextBox 18">
                <a:extLst>
                  <a:ext uri="{FF2B5EF4-FFF2-40B4-BE49-F238E27FC236}">
                    <a16:creationId xmlns:a16="http://schemas.microsoft.com/office/drawing/2014/main" id="{49D7F4F5-843C-C449-B4DF-9E5E13FCD82D}"/>
                  </a:ext>
                </a:extLst>
              </p:cNvPr>
              <p:cNvSpPr txBox="1">
                <a:spLocks noRot="1" noChangeAspect="1" noMove="1" noResize="1" noEditPoints="1" noAdjustHandles="1" noChangeArrowheads="1" noChangeShapeType="1" noTextEdit="1"/>
              </p:cNvSpPr>
              <p:nvPr/>
            </p:nvSpPr>
            <p:spPr>
              <a:xfrm>
                <a:off x="603699" y="3935617"/>
                <a:ext cx="3869553" cy="307777"/>
              </a:xfrm>
              <a:prstGeom prst="rect">
                <a:avLst/>
              </a:prstGeom>
              <a:blipFill>
                <a:blip r:embed="rId11"/>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44F328D2-6EC4-0343-8480-E872B69ECE4D}"/>
              </a:ext>
            </a:extLst>
          </p:cNvPr>
          <p:cNvSpPr txBox="1"/>
          <p:nvPr/>
        </p:nvSpPr>
        <p:spPr>
          <a:xfrm>
            <a:off x="974195" y="4327940"/>
            <a:ext cx="3869553" cy="707886"/>
          </a:xfrm>
          <a:prstGeom prst="rect">
            <a:avLst/>
          </a:prstGeom>
          <a:noFill/>
        </p:spPr>
        <p:txBody>
          <a:bodyPr wrap="square" rtlCol="0">
            <a:spAutoFit/>
          </a:bodyPr>
          <a:lstStyle/>
          <a:p>
            <a:r>
              <a:rPr lang="en-US" sz="2000" b="1" dirty="0">
                <a:latin typeface="Quicksand" pitchFamily="2" charset="77"/>
              </a:rPr>
              <a:t>Eventually We Obtain Model’s Predictions</a:t>
            </a:r>
          </a:p>
        </p:txBody>
      </p:sp>
    </p:spTree>
    <p:extLst>
      <p:ext uri="{BB962C8B-B14F-4D97-AF65-F5344CB8AC3E}">
        <p14:creationId xmlns:p14="http://schemas.microsoft.com/office/powerpoint/2010/main" val="13476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12</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Calculate Loss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5208104" y="392540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65411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Loss Functions</a:t>
            </a:r>
          </a:p>
        </p:txBody>
      </p:sp>
      <p:pic>
        <p:nvPicPr>
          <p:cNvPr id="17410" name="Picture 2">
            <a:extLst>
              <a:ext uri="{FF2B5EF4-FFF2-40B4-BE49-F238E27FC236}">
                <a16:creationId xmlns:a16="http://schemas.microsoft.com/office/drawing/2014/main" id="{5C165F26-6CBE-154E-A0BD-ACB29E8C7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615" y="2856856"/>
            <a:ext cx="3267133" cy="47099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B081A554-86EC-8643-9CCD-62C8AB134530}"/>
              </a:ext>
            </a:extLst>
          </p:cNvPr>
          <p:cNvSpPr txBox="1"/>
          <p:nvPr/>
        </p:nvSpPr>
        <p:spPr>
          <a:xfrm>
            <a:off x="974196" y="2410356"/>
            <a:ext cx="4353178" cy="3170099"/>
          </a:xfrm>
          <a:prstGeom prst="rect">
            <a:avLst/>
          </a:prstGeom>
          <a:noFill/>
        </p:spPr>
        <p:txBody>
          <a:bodyPr wrap="square" rtlCol="0">
            <a:spAutoFit/>
          </a:bodyPr>
          <a:lstStyle/>
          <a:p>
            <a:r>
              <a:rPr lang="en-US" sz="2000" b="1" u="sng" dirty="0">
                <a:latin typeface="Quicksand" pitchFamily="2" charset="77"/>
              </a:rPr>
              <a:t>Cross-Entropy / Log-Loss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binary outcomes. Value grows exponentially larger as the predicted probability moves away from the true 0,1 label.</a:t>
            </a:r>
          </a:p>
          <a:p>
            <a:pPr marL="171450" indent="-171450">
              <a:buFont typeface="Arial" panose="020B0604020202020204" pitchFamily="34" charset="0"/>
              <a:buChar char="•"/>
            </a:pPr>
            <a:r>
              <a:rPr lang="en-US" sz="2000" dirty="0">
                <a:latin typeface="Quicksand" pitchFamily="2" charset="77"/>
              </a:rPr>
              <a:t>Multi-category outcomes have an analogous loss function known as multi-class cross-entropy.</a:t>
            </a:r>
            <a:endParaRPr lang="en-US" sz="1400" dirty="0">
              <a:latin typeface="Quicksand" pitchFamily="2" charset="77"/>
            </a:endParaRPr>
          </a:p>
        </p:txBody>
      </p:sp>
      <p:sp>
        <p:nvSpPr>
          <p:cNvPr id="22" name="TextBox 21">
            <a:extLst>
              <a:ext uri="{FF2B5EF4-FFF2-40B4-BE49-F238E27FC236}">
                <a16:creationId xmlns:a16="http://schemas.microsoft.com/office/drawing/2014/main" id="{423C1AC5-9DD4-C849-8EE6-FCAD129AC885}"/>
              </a:ext>
            </a:extLst>
          </p:cNvPr>
          <p:cNvSpPr txBox="1"/>
          <p:nvPr/>
        </p:nvSpPr>
        <p:spPr>
          <a:xfrm>
            <a:off x="6626248" y="4566834"/>
            <a:ext cx="4353178" cy="1938992"/>
          </a:xfrm>
          <a:prstGeom prst="rect">
            <a:avLst/>
          </a:prstGeom>
          <a:noFill/>
        </p:spPr>
        <p:txBody>
          <a:bodyPr wrap="square" rtlCol="0">
            <a:spAutoFit/>
          </a:bodyPr>
          <a:lstStyle/>
          <a:p>
            <a:r>
              <a:rPr lang="en-US" sz="2000" b="1" u="sng" dirty="0">
                <a:latin typeface="Quicksand" pitchFamily="2" charset="77"/>
              </a:rPr>
              <a:t>MSE / Quadratic / L2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larger errors penalized exponentially more. This should look familiar!</a:t>
            </a:r>
            <a:endParaRPr lang="en-US" sz="1400" dirty="0">
              <a:latin typeface="Quicksand" pitchFamily="2" charset="77"/>
            </a:endParaRPr>
          </a:p>
        </p:txBody>
      </p:sp>
      <p:pic>
        <p:nvPicPr>
          <p:cNvPr id="17412" name="Picture 4">
            <a:extLst>
              <a:ext uri="{FF2B5EF4-FFF2-40B4-BE49-F238E27FC236}">
                <a16:creationId xmlns:a16="http://schemas.microsoft.com/office/drawing/2014/main" id="{4AFA1031-AD7A-084B-AC8A-FC6AE51959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5892" y="5117512"/>
            <a:ext cx="1608338" cy="366814"/>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70F1F266-8EAF-D04E-9DBA-E5D2077F8217}"/>
              </a:ext>
            </a:extLst>
          </p:cNvPr>
          <p:cNvSpPr txBox="1"/>
          <p:nvPr/>
        </p:nvSpPr>
        <p:spPr>
          <a:xfrm>
            <a:off x="6657641" y="1968967"/>
            <a:ext cx="4353178" cy="2246769"/>
          </a:xfrm>
          <a:prstGeom prst="rect">
            <a:avLst/>
          </a:prstGeom>
          <a:noFill/>
        </p:spPr>
        <p:txBody>
          <a:bodyPr wrap="square" rtlCol="0">
            <a:spAutoFit/>
          </a:bodyPr>
          <a:lstStyle/>
          <a:p>
            <a:r>
              <a:rPr lang="en-US" sz="2000" b="1" u="sng" dirty="0">
                <a:latin typeface="Quicksand" pitchFamily="2" charset="77"/>
              </a:rPr>
              <a:t>MAE / L1 Loss</a:t>
            </a:r>
          </a:p>
          <a:p>
            <a:pPr marL="171450" indent="-171450">
              <a:buFont typeface="Arial" panose="020B0604020202020204" pitchFamily="34" charset="0"/>
              <a:buChar char="•"/>
            </a:pPr>
            <a:endParaRPr lang="en-US" sz="2000" b="1" dirty="0">
              <a:latin typeface="Quicksand" pitchFamily="2" charset="77"/>
            </a:endParaRPr>
          </a:p>
          <a:p>
            <a:endParaRPr lang="en-US" sz="2000" b="1" dirty="0">
              <a:latin typeface="Quicksand" pitchFamily="2" charset="77"/>
            </a:endParaRPr>
          </a:p>
          <a:p>
            <a:pPr marL="171450" indent="-171450">
              <a:buFont typeface="Arial" panose="020B0604020202020204" pitchFamily="34" charset="0"/>
              <a:buChar char="•"/>
            </a:pPr>
            <a:r>
              <a:rPr lang="en-US" sz="2000" dirty="0">
                <a:latin typeface="Quicksand" pitchFamily="2" charset="77"/>
              </a:rPr>
              <a:t>Typical for continuous outcomes. Errors are penalized homogenously, in magnitude and direction. This should look familiar!</a:t>
            </a:r>
            <a:endParaRPr lang="en-US" sz="1400" dirty="0">
              <a:latin typeface="Quicksand" pitchFamily="2" charset="77"/>
            </a:endParaRPr>
          </a:p>
        </p:txBody>
      </p:sp>
      <p:pic>
        <p:nvPicPr>
          <p:cNvPr id="17414" name="Picture 6">
            <a:extLst>
              <a:ext uri="{FF2B5EF4-FFF2-40B4-BE49-F238E27FC236}">
                <a16:creationId xmlns:a16="http://schemas.microsoft.com/office/drawing/2014/main" id="{82C193EF-1C27-CF48-9101-FB941B97BE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5892" y="2510440"/>
            <a:ext cx="1767574" cy="37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064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BDC5D06-1C2C-C847-BC45-10984F0A0D39}"/>
              </a:ext>
            </a:extLst>
          </p:cNvPr>
          <p:cNvSpPr>
            <a:spLocks noGrp="1"/>
          </p:cNvSpPr>
          <p:nvPr>
            <p:ph type="sldNum" sz="quarter" idx="12"/>
          </p:nvPr>
        </p:nvSpPr>
        <p:spPr/>
        <p:txBody>
          <a:bodyPr/>
          <a:lstStyle/>
          <a:p>
            <a:fld id="{5F85BDAF-76E7-5E4A-80A9-F732B06DC713}" type="slidenum">
              <a:rPr lang="en-US" smtClean="0"/>
              <a:t>14</a:t>
            </a:fld>
            <a:endParaRPr lang="en-US"/>
          </a:p>
        </p:txBody>
      </p:sp>
      <p:sp>
        <p:nvSpPr>
          <p:cNvPr id="5" name="TextBox 4">
            <a:extLst>
              <a:ext uri="{FF2B5EF4-FFF2-40B4-BE49-F238E27FC236}">
                <a16:creationId xmlns:a16="http://schemas.microsoft.com/office/drawing/2014/main" id="{60CD6845-6BAF-0A47-9CAE-ECCB93CD2E26}"/>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Binary Cross-Entropy Loss</a:t>
            </a:r>
          </a:p>
        </p:txBody>
      </p:sp>
      <p:pic>
        <p:nvPicPr>
          <p:cNvPr id="2050" name="Picture 2">
            <a:extLst>
              <a:ext uri="{FF2B5EF4-FFF2-40B4-BE49-F238E27FC236}">
                <a16:creationId xmlns:a16="http://schemas.microsoft.com/office/drawing/2014/main" id="{C44084E8-9764-A049-8555-3E6F6810821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1" b="3664"/>
          <a:stretch/>
        </p:blipFill>
        <p:spPr bwMode="auto">
          <a:xfrm>
            <a:off x="1758950" y="4004937"/>
            <a:ext cx="8674100" cy="249140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8F65071-9A7F-C44A-A286-9CFCC929406C}"/>
              </a:ext>
            </a:extLst>
          </p:cNvPr>
          <p:cNvSpPr txBox="1"/>
          <p:nvPr/>
        </p:nvSpPr>
        <p:spPr>
          <a:xfrm>
            <a:off x="929424" y="1976448"/>
            <a:ext cx="10136141" cy="1846659"/>
          </a:xfrm>
          <a:prstGeom prst="rect">
            <a:avLst/>
          </a:prstGeom>
          <a:noFill/>
        </p:spPr>
        <p:txBody>
          <a:bodyPr wrap="square" rtlCol="0">
            <a:spAutoFit/>
          </a:bodyPr>
          <a:lstStyle/>
          <a:p>
            <a:r>
              <a:rPr lang="en-US" sz="2000" b="1" dirty="0">
                <a:latin typeface="Quicksand" pitchFamily="2" charset="77"/>
              </a:rPr>
              <a:t>Piecemeal Function:</a:t>
            </a:r>
          </a:p>
          <a:p>
            <a:pPr marL="688975" lvl="1" indent="-230188">
              <a:buFont typeface="Arial" panose="020B0604020202020204" pitchFamily="34" charset="0"/>
              <a:buChar char="•"/>
            </a:pPr>
            <a:r>
              <a:rPr lang="en-US" sz="2000" dirty="0">
                <a:latin typeface="Quicksand" pitchFamily="2" charset="77"/>
              </a:rPr>
              <a:t>If ground truth is 1, then loss is -1*log(</a:t>
            </a:r>
            <a:r>
              <a:rPr lang="en-US" sz="2000" i="1" dirty="0">
                <a:latin typeface="Quicksand" pitchFamily="2" charset="77"/>
              </a:rPr>
              <a:t>p</a:t>
            </a:r>
            <a:r>
              <a:rPr lang="en-US" sz="2000" dirty="0">
                <a:latin typeface="Quicksand" pitchFamily="2" charset="77"/>
              </a:rPr>
              <a:t>). As prediction approaches 1, loss approaches 0. As prediction approaches 0, loss grows exponentially.</a:t>
            </a:r>
          </a:p>
          <a:p>
            <a:pPr marL="688975" lvl="1" indent="-230188">
              <a:buFont typeface="Arial" panose="020B0604020202020204" pitchFamily="34" charset="0"/>
              <a:buChar char="•"/>
            </a:pPr>
            <a:r>
              <a:rPr lang="en-US" sz="2000" dirty="0">
                <a:latin typeface="Quicksand" pitchFamily="2" charset="77"/>
              </a:rPr>
              <a:t>If ground truth is 0, then loss is -1*log(1-</a:t>
            </a:r>
            <a:r>
              <a:rPr lang="en-US" sz="2000" i="1" dirty="0">
                <a:latin typeface="Quicksand" pitchFamily="2" charset="77"/>
              </a:rPr>
              <a:t>p</a:t>
            </a:r>
            <a:r>
              <a:rPr lang="en-US" sz="2000" dirty="0">
                <a:latin typeface="Quicksand" pitchFamily="2" charset="77"/>
              </a:rPr>
              <a:t>). As prediction approaches 1, loss rises exponentially. As prediction approaches 0, loss approaches 0. </a:t>
            </a:r>
          </a:p>
          <a:p>
            <a:pPr marL="171450" indent="-171450">
              <a:buFont typeface="Arial" panose="020B0604020202020204" pitchFamily="34" charset="0"/>
              <a:buChar char="•"/>
            </a:pPr>
            <a:endParaRPr lang="en-US" sz="1400" dirty="0">
              <a:latin typeface="Quicksand" pitchFamily="2" charset="77"/>
            </a:endParaRPr>
          </a:p>
        </p:txBody>
      </p:sp>
      <p:pic>
        <p:nvPicPr>
          <p:cNvPr id="8" name="Picture 2">
            <a:extLst>
              <a:ext uri="{FF2B5EF4-FFF2-40B4-BE49-F238E27FC236}">
                <a16:creationId xmlns:a16="http://schemas.microsoft.com/office/drawing/2014/main" id="{567C652F-7811-CE49-BFDE-9E37FC9683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8633" y="1727961"/>
            <a:ext cx="3267133" cy="470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7923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Backpropagation</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98706A19-F6CF-A64C-BA43-506F2F0CFFE4}"/>
              </a:ext>
            </a:extLst>
          </p:cNvPr>
          <p:cNvSpPr/>
          <p:nvPr/>
        </p:nvSpPr>
        <p:spPr>
          <a:xfrm>
            <a:off x="2862470" y="3975652"/>
            <a:ext cx="2464904" cy="1990587"/>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727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Derivative = “Rate” of Change</a:t>
            </a:r>
          </a:p>
        </p:txBody>
      </p:sp>
      <p:pic>
        <p:nvPicPr>
          <p:cNvPr id="18434" name="Picture 2">
            <a:extLst>
              <a:ext uri="{FF2B5EF4-FFF2-40B4-BE49-F238E27FC236}">
                <a16:creationId xmlns:a16="http://schemas.microsoft.com/office/drawing/2014/main" id="{81BE6F6C-26B8-F847-9B25-163C83924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3563" y="2883195"/>
            <a:ext cx="3733800" cy="2171700"/>
          </a:xfrm>
          <a:prstGeom prst="rect">
            <a:avLst/>
          </a:prstGeom>
          <a:noFill/>
          <a:extLst>
            <a:ext uri="{909E8E84-426E-40DD-AFC4-6F175D3DCCD1}">
              <a14:hiddenFill xmlns:a14="http://schemas.microsoft.com/office/drawing/2010/main">
                <a:solidFill>
                  <a:srgbClr val="FFFFFF"/>
                </a:solidFill>
              </a14:hiddenFill>
            </a:ext>
          </a:extLst>
        </p:spPr>
      </p:pic>
      <p:pic>
        <p:nvPicPr>
          <p:cNvPr id="18436" name="Picture 4">
            <a:extLst>
              <a:ext uri="{FF2B5EF4-FFF2-40B4-BE49-F238E27FC236}">
                <a16:creationId xmlns:a16="http://schemas.microsoft.com/office/drawing/2014/main" id="{1CA33533-C4AB-6643-92D3-937FA8D73B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5248" y="2438695"/>
            <a:ext cx="3733800" cy="2616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671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17</a:t>
            </a:fld>
            <a:endParaRPr lang="en-US"/>
          </a:p>
        </p:txBody>
      </p:sp>
      <p:pic>
        <p:nvPicPr>
          <p:cNvPr id="21506" name="Picture 2" descr="15: Stochastic gradient descent with a two-dimensional error function... |  Download Scientific Diagram">
            <a:extLst>
              <a:ext uri="{FF2B5EF4-FFF2-40B4-BE49-F238E27FC236}">
                <a16:creationId xmlns:a16="http://schemas.microsoft.com/office/drawing/2014/main" id="{DA602D45-41BE-6140-B064-FE9D4722D6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496" y="1627551"/>
            <a:ext cx="10795000" cy="4305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5103CA-D69D-7B4A-8581-338BF267898D}"/>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Gradient = Derivative in Multiple Dimensions</a:t>
            </a:r>
          </a:p>
        </p:txBody>
      </p:sp>
    </p:spTree>
    <p:extLst>
      <p:ext uri="{BB962C8B-B14F-4D97-AF65-F5344CB8AC3E}">
        <p14:creationId xmlns:p14="http://schemas.microsoft.com/office/powerpoint/2010/main" val="18792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18</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539315" y="419870"/>
            <a:ext cx="7113363" cy="923330"/>
          </a:xfrm>
          <a:prstGeom prst="rect">
            <a:avLst/>
          </a:prstGeom>
          <a:noFill/>
        </p:spPr>
        <p:txBody>
          <a:bodyPr wrap="square" rtlCol="0">
            <a:spAutoFit/>
          </a:bodyPr>
          <a:lstStyle/>
          <a:p>
            <a:pPr algn="ctr"/>
            <a:r>
              <a:rPr lang="en-US" sz="5400" dirty="0">
                <a:latin typeface="Economica" panose="02000506040000020004" pitchFamily="2" charset="77"/>
              </a:rPr>
              <a:t>Gradient Descent</a:t>
            </a:r>
          </a:p>
        </p:txBody>
      </p:sp>
      <p:pic>
        <p:nvPicPr>
          <p:cNvPr id="7" name="Picture 6">
            <a:extLst>
              <a:ext uri="{FF2B5EF4-FFF2-40B4-BE49-F238E27FC236}">
                <a16:creationId xmlns:a16="http://schemas.microsoft.com/office/drawing/2014/main" id="{C75DA0D0-C971-C046-BC50-F1D2B2816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766" y="1894922"/>
            <a:ext cx="4038468" cy="3923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7001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19</a:t>
            </a:fld>
            <a:endParaRPr lang="en-US"/>
          </a:p>
        </p:txBody>
      </p:sp>
      <p:sp>
        <p:nvSpPr>
          <p:cNvPr id="8" name="TextBox 7">
            <a:extLst>
              <a:ext uri="{FF2B5EF4-FFF2-40B4-BE49-F238E27FC236}">
                <a16:creationId xmlns:a16="http://schemas.microsoft.com/office/drawing/2014/main" id="{7B9B5F50-BB70-3541-8FFE-7A90CE27BC3D}"/>
              </a:ext>
            </a:extLst>
          </p:cNvPr>
          <p:cNvSpPr txBox="1"/>
          <p:nvPr/>
        </p:nvSpPr>
        <p:spPr>
          <a:xfrm>
            <a:off x="1572035" y="1730756"/>
            <a:ext cx="3869553" cy="1231106"/>
          </a:xfrm>
          <a:prstGeom prst="rect">
            <a:avLst/>
          </a:prstGeom>
          <a:noFill/>
        </p:spPr>
        <p:txBody>
          <a:bodyPr wrap="square" rtlCol="0">
            <a:spAutoFit/>
          </a:bodyPr>
          <a:lstStyle/>
          <a:p>
            <a:r>
              <a:rPr lang="en-US" sz="2000" b="1" dirty="0">
                <a:latin typeface="Quicksand" pitchFamily="2" charset="77"/>
              </a:rPr>
              <a:t>Recall that Each Node’s Output Can be Expressed as a Function of the Prior Nodes’ Outputs</a:t>
            </a:r>
          </a:p>
          <a:p>
            <a:pPr marL="171450" indent="-171450">
              <a:buFont typeface="Arial" panose="020B0604020202020204" pitchFamily="34" charset="0"/>
              <a:buChar char="•"/>
            </a:pPr>
            <a:endParaRPr lang="en-US" sz="1400" dirty="0">
              <a:latin typeface="Quicksand" pitchFamily="2" charset="77"/>
            </a:endParaRPr>
          </a:p>
        </p:txBody>
      </p:sp>
      <p:sp>
        <p:nvSpPr>
          <p:cNvPr id="9" name="TextBox 8">
            <a:extLst>
              <a:ext uri="{FF2B5EF4-FFF2-40B4-BE49-F238E27FC236}">
                <a16:creationId xmlns:a16="http://schemas.microsoft.com/office/drawing/2014/main" id="{4ABFC8D7-0D1F-354C-BFB5-C32540C56518}"/>
              </a:ext>
            </a:extLst>
          </p:cNvPr>
          <p:cNvSpPr txBox="1"/>
          <p:nvPr/>
        </p:nvSpPr>
        <p:spPr>
          <a:xfrm>
            <a:off x="6311510" y="1713517"/>
            <a:ext cx="4613246" cy="2554545"/>
          </a:xfrm>
          <a:prstGeom prst="rect">
            <a:avLst/>
          </a:prstGeom>
          <a:noFill/>
        </p:spPr>
        <p:txBody>
          <a:bodyPr wrap="square" rtlCol="0">
            <a:spAutoFit/>
          </a:bodyPr>
          <a:lstStyle/>
          <a:p>
            <a:r>
              <a:rPr lang="en-US" sz="2000" b="1" dirty="0">
                <a:latin typeface="Quicksand" pitchFamily="2" charset="77"/>
              </a:rPr>
              <a:t>Start at the final nodes in the network and work backwards </a:t>
            </a:r>
          </a:p>
          <a:p>
            <a:pPr marL="342900" indent="-342900">
              <a:buFont typeface="Arial" panose="020B0604020202020204" pitchFamily="34" charset="0"/>
              <a:buChar char="•"/>
            </a:pPr>
            <a:r>
              <a:rPr lang="en-US" sz="2000" dirty="0">
                <a:latin typeface="Quicksand" pitchFamily="2" charset="77"/>
              </a:rPr>
              <a:t>We calculate partial derivatives </a:t>
            </a:r>
            <a:r>
              <a:rPr lang="en-US" sz="2000" dirty="0" err="1">
                <a:latin typeface="Quicksand" pitchFamily="2" charset="77"/>
              </a:rPr>
              <a:t>w.r.t.</a:t>
            </a:r>
            <a:r>
              <a:rPr lang="en-US" sz="2000" dirty="0">
                <a:latin typeface="Quicksand" pitchFamily="2" charset="77"/>
              </a:rPr>
              <a:t> their inputs / weights. </a:t>
            </a:r>
          </a:p>
          <a:p>
            <a:pPr marL="342900" indent="-342900">
              <a:buFont typeface="Arial" panose="020B0604020202020204" pitchFamily="34" charset="0"/>
              <a:buChar char="•"/>
            </a:pPr>
            <a:r>
              <a:rPr lang="en-US" sz="2000" dirty="0">
                <a:latin typeface="Quicksand" pitchFamily="2" charset="77"/>
              </a:rPr>
              <a:t>Then, use those partial derivatives and work backward into earlier layers to get partial derivatives </a:t>
            </a:r>
            <a:r>
              <a:rPr lang="en-US" sz="2000" dirty="0" err="1">
                <a:latin typeface="Quicksand" pitchFamily="2" charset="77"/>
              </a:rPr>
              <a:t>w.r.t.</a:t>
            </a:r>
            <a:r>
              <a:rPr lang="en-US" sz="2000" dirty="0">
                <a:latin typeface="Quicksand" pitchFamily="2" charset="77"/>
              </a:rPr>
              <a:t> </a:t>
            </a:r>
            <a:r>
              <a:rPr lang="en-US" sz="2000" i="1" dirty="0">
                <a:latin typeface="Quicksand" pitchFamily="2" charset="77"/>
              </a:rPr>
              <a:t>their </a:t>
            </a:r>
            <a:r>
              <a:rPr lang="en-US" sz="2000" dirty="0">
                <a:latin typeface="Quicksand" pitchFamily="2" charset="77"/>
              </a:rPr>
              <a:t>inputs / weights, and so on. </a:t>
            </a:r>
            <a:endParaRPr lang="en-US" sz="1400" dirty="0">
              <a:latin typeface="Quicksand" pitchFamily="2" charset="77"/>
            </a:endParaRPr>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Derivatives of Loss </a:t>
            </a:r>
            <a:r>
              <a:rPr lang="en-US" sz="5400" dirty="0" err="1">
                <a:latin typeface="Economica" panose="02000506040000020004" pitchFamily="2" charset="77"/>
              </a:rPr>
              <a:t>w.r.t</a:t>
            </a:r>
            <a:r>
              <a:rPr lang="en-US" sz="5400" dirty="0">
                <a:latin typeface="Economica" panose="02000506040000020004" pitchFamily="2" charset="77"/>
              </a:rPr>
              <a:t> All Parameters</a:t>
            </a:r>
          </a:p>
        </p:txBody>
      </p:sp>
      <p:pic>
        <p:nvPicPr>
          <p:cNvPr id="13" name="Picture 8" descr="The structure of a simple Multi-Layer Feedfoward Neural Network | Download  Scientific Diagram">
            <a:extLst>
              <a:ext uri="{FF2B5EF4-FFF2-40B4-BE49-F238E27FC236}">
                <a16:creationId xmlns:a16="http://schemas.microsoft.com/office/drawing/2014/main" id="{E48FB55A-2267-B348-A8D8-BA27C09E88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09" t="1950" r="2209" b="1954"/>
          <a:stretch/>
        </p:blipFill>
        <p:spPr bwMode="auto">
          <a:xfrm>
            <a:off x="2477300" y="4260581"/>
            <a:ext cx="3141113" cy="227833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A8C56A04-08CB-CF45-8E1A-2114CDE0FEA6}"/>
              </a:ext>
            </a:extLst>
          </p:cNvPr>
          <p:cNvCxnSpPr/>
          <p:nvPr/>
        </p:nvCxnSpPr>
        <p:spPr>
          <a:xfrm flipH="1">
            <a:off x="2751670" y="4068417"/>
            <a:ext cx="2592371"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CBB258D-4D5D-7740-B4B4-065B295BD81D}"/>
                  </a:ext>
                </a:extLst>
              </p:cNvPr>
              <p:cNvSpPr txBox="1"/>
              <p:nvPr/>
            </p:nvSpPr>
            <p:spPr>
              <a:xfrm>
                <a:off x="1267235" y="2775060"/>
                <a:ext cx="3869553" cy="31720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1,</m:t>
                          </m:r>
                          <m:r>
                            <a:rPr lang="en-US" sz="1400" i="1">
                              <a:latin typeface="Cambria Math" panose="02040503050406030204" pitchFamily="18" charset="0"/>
                            </a:rPr>
                            <m:t>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b="0" i="1" smtClean="0">
                              <a:latin typeface="Cambria Math" panose="02040503050406030204" pitchFamily="18" charset="0"/>
                            </a:rPr>
                            <m:t>1,2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10" name="TextBox 9">
                <a:extLst>
                  <a:ext uri="{FF2B5EF4-FFF2-40B4-BE49-F238E27FC236}">
                    <a16:creationId xmlns:a16="http://schemas.microsoft.com/office/drawing/2014/main" id="{3CBB258D-4D5D-7740-B4B4-065B295BD81D}"/>
                  </a:ext>
                </a:extLst>
              </p:cNvPr>
              <p:cNvSpPr txBox="1">
                <a:spLocks noRot="1" noChangeAspect="1" noMove="1" noResize="1" noEditPoints="1" noAdjustHandles="1" noChangeArrowheads="1" noChangeShapeType="1" noTextEdit="1"/>
              </p:cNvSpPr>
              <p:nvPr/>
            </p:nvSpPr>
            <p:spPr>
              <a:xfrm>
                <a:off x="1267235" y="2775060"/>
                <a:ext cx="3869553" cy="317203"/>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FB83DA0-DCA0-F747-A491-6811B19FA65C}"/>
                  </a:ext>
                </a:extLst>
              </p:cNvPr>
              <p:cNvSpPr txBox="1"/>
              <p:nvPr/>
            </p:nvSpPr>
            <p:spPr>
              <a:xfrm>
                <a:off x="1267235" y="3176154"/>
                <a:ext cx="3869553" cy="33547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2</m:t>
                          </m:r>
                        </m:sub>
                      </m:sSub>
                      <m:r>
                        <a:rPr lang="en-US" sz="1400" b="0" i="1" smtClean="0">
                          <a:latin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𝜑</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sSub>
                            <m:sSubPr>
                              <m:ctrlPr>
                                <a:rPr lang="en-US" sz="1400" i="1">
                                  <a:latin typeface="Cambria Math" panose="02040503050406030204" pitchFamily="18" charset="0"/>
                                </a:rPr>
                              </m:ctrlPr>
                            </m:sSubPr>
                            <m:e>
                              <m:r>
                                <a:rPr lang="en-US" sz="1400" b="0" i="1" smtClean="0">
                                  <a:latin typeface="Cambria Math" panose="02040503050406030204" pitchFamily="18" charset="0"/>
                                </a:rPr>
                                <m:t>𝑥</m:t>
                              </m:r>
                            </m:e>
                            <m:sub>
                              <m:r>
                                <a:rPr lang="en-US" sz="1400" i="1">
                                  <a:latin typeface="Cambria Math" panose="02040503050406030204" pitchFamily="18" charset="0"/>
                                </a:rPr>
                                <m:t>1</m:t>
                              </m:r>
                            </m:sub>
                          </m:sSub>
                          <m:r>
                            <a:rPr lang="en-US" sz="1400" i="1"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b="0" i="1" smtClean="0">
                                  <a:latin typeface="Cambria Math" panose="02040503050406030204" pitchFamily="18" charset="0"/>
                                </a:rPr>
                                <m:t>𝑤</m:t>
                              </m:r>
                            </m:e>
                            <m:sub>
                              <m:r>
                                <a:rPr lang="en-US" sz="1400" b="0" i="1" smtClean="0">
                                  <a:latin typeface="Cambria Math" panose="02040503050406030204" pitchFamily="18" charset="0"/>
                                </a:rPr>
                                <m:t>2,1</m:t>
                              </m:r>
                            </m:sub>
                          </m:sSub>
                          <m:r>
                            <a:rPr lang="en-US" sz="1400" b="0" i="1" smtClean="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𝑥</m:t>
                              </m:r>
                            </m:e>
                            <m:sub>
                              <m:r>
                                <a:rPr lang="en-US" sz="1400" b="0" i="1" smtClean="0">
                                  <a:latin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𝑤</m:t>
                              </m:r>
                            </m:e>
                            <m:sub>
                              <m:r>
                                <a:rPr lang="en-US" sz="1400" i="1">
                                  <a:latin typeface="Cambria Math" panose="02040503050406030204" pitchFamily="18" charset="0"/>
                                </a:rPr>
                                <m:t>2,</m:t>
                              </m:r>
                              <m:r>
                                <a:rPr lang="en-US" sz="1400" b="0" i="1" smtClean="0">
                                  <a:latin typeface="Cambria Math" panose="02040503050406030204" pitchFamily="18" charset="0"/>
                                </a:rPr>
                                <m:t>2</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𝑏</m:t>
                              </m:r>
                            </m:e>
                            <m:sub>
                              <m:r>
                                <a:rPr lang="en-US" sz="1400" b="0" i="1" smtClean="0">
                                  <a:latin typeface="Cambria Math" panose="02040503050406030204" pitchFamily="18" charset="0"/>
                                </a:rPr>
                                <m:t>2</m:t>
                              </m:r>
                            </m:sub>
                          </m:sSub>
                        </m:e>
                      </m:d>
                    </m:oMath>
                  </m:oMathPara>
                </a14:m>
                <a:endParaRPr lang="en-US" sz="1400" b="0" dirty="0">
                  <a:latin typeface="Quicksand" pitchFamily="2" charset="77"/>
                </a:endParaRPr>
              </a:p>
            </p:txBody>
          </p:sp>
        </mc:Choice>
        <mc:Fallback xmlns="">
          <p:sp>
            <p:nvSpPr>
              <p:cNvPr id="11" name="TextBox 10">
                <a:extLst>
                  <a:ext uri="{FF2B5EF4-FFF2-40B4-BE49-F238E27FC236}">
                    <a16:creationId xmlns:a16="http://schemas.microsoft.com/office/drawing/2014/main" id="{9FB83DA0-DCA0-F747-A491-6811B19FA65C}"/>
                  </a:ext>
                </a:extLst>
              </p:cNvPr>
              <p:cNvSpPr txBox="1">
                <a:spLocks noRot="1" noChangeAspect="1" noMove="1" noResize="1" noEditPoints="1" noAdjustHandles="1" noChangeArrowheads="1" noChangeShapeType="1" noTextEdit="1"/>
              </p:cNvSpPr>
              <p:nvPr/>
            </p:nvSpPr>
            <p:spPr>
              <a:xfrm>
                <a:off x="1267235" y="3176154"/>
                <a:ext cx="3869553" cy="335476"/>
              </a:xfrm>
              <a:prstGeom prst="rect">
                <a:avLst/>
              </a:prstGeom>
              <a:blipFill>
                <a:blip r:embed="rId4"/>
                <a:stretch>
                  <a:fillRect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100C5BF-05B9-3943-A94E-9B80624B690A}"/>
                  </a:ext>
                </a:extLst>
              </p:cNvPr>
              <p:cNvSpPr txBox="1"/>
              <p:nvPr/>
            </p:nvSpPr>
            <p:spPr>
              <a:xfrm>
                <a:off x="1267235" y="3568477"/>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b="0" dirty="0">
                  <a:latin typeface="Quicksand" pitchFamily="2" charset="77"/>
                </a:endParaRPr>
              </a:p>
            </p:txBody>
          </p:sp>
        </mc:Choice>
        <mc:Fallback xmlns="">
          <p:sp>
            <p:nvSpPr>
              <p:cNvPr id="14" name="TextBox 13">
                <a:extLst>
                  <a:ext uri="{FF2B5EF4-FFF2-40B4-BE49-F238E27FC236}">
                    <a16:creationId xmlns:a16="http://schemas.microsoft.com/office/drawing/2014/main" id="{D100C5BF-05B9-3943-A94E-9B80624B690A}"/>
                  </a:ext>
                </a:extLst>
              </p:cNvPr>
              <p:cNvSpPr txBox="1">
                <a:spLocks noRot="1" noChangeAspect="1" noMove="1" noResize="1" noEditPoints="1" noAdjustHandles="1" noChangeArrowheads="1" noChangeShapeType="1" noTextEdit="1"/>
              </p:cNvSpPr>
              <p:nvPr/>
            </p:nvSpPr>
            <p:spPr>
              <a:xfrm>
                <a:off x="1267235" y="3568477"/>
                <a:ext cx="3869553" cy="307777"/>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14932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Today’s Agenda</a:t>
            </a:r>
          </a:p>
        </p:txBody>
      </p:sp>
      <p:sp>
        <p:nvSpPr>
          <p:cNvPr id="5" name="TextBox 4">
            <a:extLst>
              <a:ext uri="{FF2B5EF4-FFF2-40B4-BE49-F238E27FC236}">
                <a16:creationId xmlns:a16="http://schemas.microsoft.com/office/drawing/2014/main" id="{21B2E298-9F21-FF4E-96E1-1B758B6D7AC7}"/>
              </a:ext>
            </a:extLst>
          </p:cNvPr>
          <p:cNvSpPr txBox="1"/>
          <p:nvPr/>
        </p:nvSpPr>
        <p:spPr>
          <a:xfrm>
            <a:off x="890337" y="1940249"/>
            <a:ext cx="10016362" cy="3046988"/>
          </a:xfrm>
          <a:prstGeom prst="rect">
            <a:avLst/>
          </a:prstGeom>
          <a:noFill/>
        </p:spPr>
        <p:txBody>
          <a:bodyPr wrap="square" rtlCol="0">
            <a:spAutoFit/>
          </a:bodyPr>
          <a:lstStyle/>
          <a:p>
            <a:r>
              <a:rPr lang="en-US" sz="2000" b="1" dirty="0">
                <a:latin typeface="Quicksand" pitchFamily="2" charset="77"/>
              </a:rPr>
              <a:t>1. 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relevant mathematical operations)</a:t>
            </a:r>
          </a:p>
          <a:p>
            <a:pPr marL="628650" lvl="1" indent="-171450">
              <a:buFont typeface="Arial" panose="020B0604020202020204" pitchFamily="34" charset="0"/>
              <a:buChar char="•"/>
            </a:pPr>
            <a:r>
              <a:rPr lang="en-US" dirty="0">
                <a:latin typeface="Quicksand" pitchFamily="2" charset="77"/>
              </a:rPr>
              <a:t>Activation and 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 (with examples)</a:t>
            </a:r>
          </a:p>
          <a:p>
            <a:endParaRPr lang="en-US" sz="2000" b="1" dirty="0">
              <a:latin typeface="Quicksand" pitchFamily="2" charset="77"/>
            </a:endParaRPr>
          </a:p>
          <a:p>
            <a:r>
              <a:rPr lang="en-US" sz="2000" b="1" dirty="0">
                <a:latin typeface="Quicksand" pitchFamily="2" charset="77"/>
              </a:rPr>
              <a:t>2. Building a Linear Classifier</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Overview of </a:t>
            </a:r>
            <a:r>
              <a:rPr lang="en-US" dirty="0" err="1">
                <a:latin typeface="Quicksand" pitchFamily="2" charset="77"/>
              </a:rPr>
              <a:t>Keras</a:t>
            </a:r>
            <a:r>
              <a:rPr lang="en-US" dirty="0">
                <a:latin typeface="Quicksand" pitchFamily="2" charset="77"/>
              </a:rPr>
              <a:t> and </a:t>
            </a:r>
            <a:r>
              <a:rPr lang="en-US" dirty="0" err="1">
                <a:latin typeface="Quicksand" pitchFamily="2" charset="77"/>
              </a:rPr>
              <a:t>Tensorflow</a:t>
            </a:r>
            <a:r>
              <a:rPr lang="en-US" dirty="0">
                <a:latin typeface="Quicksand" pitchFamily="2" charset="77"/>
              </a:rPr>
              <a:t>.</a:t>
            </a:r>
          </a:p>
          <a:p>
            <a:pPr marL="628650" lvl="1" indent="-171450">
              <a:buFont typeface="Arial" panose="020B0604020202020204" pitchFamily="34" charset="0"/>
              <a:buChar char="•"/>
            </a:pPr>
            <a:r>
              <a:rPr lang="en-US" dirty="0">
                <a:latin typeface="Quicksand" pitchFamily="2" charset="77"/>
              </a:rPr>
              <a:t>Implementing a linear classifier in </a:t>
            </a:r>
            <a:r>
              <a:rPr lang="en-US" dirty="0" err="1">
                <a:latin typeface="Quicksand" pitchFamily="2" charset="77"/>
              </a:rPr>
              <a:t>Keras</a:t>
            </a:r>
            <a:r>
              <a:rPr lang="en-US" dirty="0">
                <a:latin typeface="Quicksand" pitchFamily="2" charset="77"/>
              </a:rPr>
              <a:t> (now that we know the components).</a:t>
            </a: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2398758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20</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Simplifying Gradients: Computation Graph</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28E4DC2-FAAE-4A47-93BF-5B8D61BF437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4" name="TextBox 13">
                <a:extLst>
                  <a:ext uri="{FF2B5EF4-FFF2-40B4-BE49-F238E27FC236}">
                    <a16:creationId xmlns:a16="http://schemas.microsoft.com/office/drawing/2014/main" id="{728E4DC2-FAAE-4A47-93BF-5B8D61BF437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9"/>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8073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21</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Working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8610600" y="299499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9003190" y="4441006"/>
                <a:ext cx="1921566" cy="618246"/>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9003190" y="4441006"/>
                <a:ext cx="1921566" cy="618246"/>
              </a:xfrm>
              <a:prstGeom prst="rect">
                <a:avLst/>
              </a:prstGeom>
              <a:blipFill>
                <a:blip r:embed="rId10"/>
                <a:stretch>
                  <a:fillRect b="-6000"/>
                </a:stretch>
              </a:blipFill>
              <a:ln>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13870347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22</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8717"/>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𝑑𝑢</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𝑢</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𝑑𝑢</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8717"/>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23556710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23</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6499775" y="4289515"/>
                <a:ext cx="2661610" cy="2224263"/>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𝑑𝑐</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𝑧</m:t>
                          </m:r>
                        </m:num>
                        <m:den>
                          <m:r>
                            <a:rPr lang="en-US" i="1">
                              <a:latin typeface="Cambria Math" panose="02040503050406030204" pitchFamily="18" charset="0"/>
                            </a:rPr>
                            <m:t>𝑑</m:t>
                          </m:r>
                          <m:r>
                            <a:rPr lang="en-US" b="0" i="1" smtClean="0">
                              <a:latin typeface="Cambria Math" panose="02040503050406030204" pitchFamily="18" charset="0"/>
                            </a:rPr>
                            <m:t>𝑐</m:t>
                          </m:r>
                        </m:den>
                      </m:f>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𝑑𝑐</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1=3</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6499775" y="4289515"/>
                <a:ext cx="2661610" cy="2224263"/>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1877089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24</a:t>
            </a:fld>
            <a:endParaRPr lang="en-US"/>
          </a:p>
        </p:txBody>
      </p:sp>
      <p:sp>
        <p:nvSpPr>
          <p:cNvPr id="12" name="TextBox 11">
            <a:extLst>
              <a:ext uri="{FF2B5EF4-FFF2-40B4-BE49-F238E27FC236}">
                <a16:creationId xmlns:a16="http://schemas.microsoft.com/office/drawing/2014/main" id="{D0BBA5C1-C96E-4D4C-834D-BE23832FB033}"/>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𝑑𝑎</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𝑎</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𝑎</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4=12</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p:spTree>
    <p:extLst>
      <p:ext uri="{BB962C8B-B14F-4D97-AF65-F5344CB8AC3E}">
        <p14:creationId xmlns:p14="http://schemas.microsoft.com/office/powerpoint/2010/main" val="802075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A60041-5C75-604F-BD27-950E6EF99D5D}"/>
              </a:ext>
            </a:extLst>
          </p:cNvPr>
          <p:cNvSpPr>
            <a:spLocks noGrp="1"/>
          </p:cNvSpPr>
          <p:nvPr>
            <p:ph type="sldNum" sz="quarter" idx="12"/>
          </p:nvPr>
        </p:nvSpPr>
        <p:spPr/>
        <p:txBody>
          <a:bodyPr/>
          <a:lstStyle/>
          <a:p>
            <a:fld id="{5F85BDAF-76E7-5E4A-80A9-F732B06DC713}" type="slidenum">
              <a:rPr lang="en-US" smtClean="0"/>
              <a:t>25</a:t>
            </a:fld>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DECE068-8620-3445-9A36-D2B682EA36B6}"/>
                  </a:ext>
                </a:extLst>
              </p:cNvPr>
              <p:cNvSpPr txBox="1"/>
              <p:nvPr/>
            </p:nvSpPr>
            <p:spPr>
              <a:xfrm>
                <a:off x="1987778" y="1712027"/>
                <a:ext cx="209881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𝑐</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3" name="TextBox 2">
                <a:extLst>
                  <a:ext uri="{FF2B5EF4-FFF2-40B4-BE49-F238E27FC236}">
                    <a16:creationId xmlns:a16="http://schemas.microsoft.com/office/drawing/2014/main" id="{EDECE068-8620-3445-9A36-D2B682EA36B6}"/>
                  </a:ext>
                </a:extLst>
              </p:cNvPr>
              <p:cNvSpPr txBox="1">
                <a:spLocks noRot="1" noChangeAspect="1" noMove="1" noResize="1" noEditPoints="1" noAdjustHandles="1" noChangeArrowheads="1" noChangeShapeType="1" noTextEdit="1"/>
              </p:cNvSpPr>
              <p:nvPr/>
            </p:nvSpPr>
            <p:spPr>
              <a:xfrm>
                <a:off x="1987778" y="1712027"/>
                <a:ext cx="2098817" cy="400110"/>
              </a:xfrm>
              <a:prstGeom prst="rect">
                <a:avLst/>
              </a:prstGeom>
              <a:blipFill>
                <a:blip r:embed="rId3"/>
                <a:stretch>
                  <a:fillRect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E61A45-54B4-5B4B-9B32-8D21E3FA5E61}"/>
                  </a:ext>
                </a:extLst>
              </p:cNvPr>
              <p:cNvSpPr txBox="1"/>
              <p:nvPr/>
            </p:nvSpPr>
            <p:spPr>
              <a:xfrm>
                <a:off x="8932791"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𝐽</m:t>
                      </m:r>
                      <m:r>
                        <a:rPr lang="en-US" sz="2000" b="0" i="1" smtClean="0">
                          <a:latin typeface="Cambria Math" panose="02040503050406030204" pitchFamily="18" charset="0"/>
                        </a:rPr>
                        <m:t>=3(</m:t>
                      </m:r>
                      <m:r>
                        <a:rPr lang="en-US" sz="2000" b="0" i="1" smtClean="0">
                          <a:latin typeface="Cambria Math" panose="02040503050406030204" pitchFamily="18" charset="0"/>
                        </a:rPr>
                        <m:t>𝑧</m:t>
                      </m:r>
                      <m:r>
                        <a:rPr lang="en-US" sz="2000" b="0" i="1" smtClean="0">
                          <a:latin typeface="Cambria Math" panose="02040503050406030204" pitchFamily="18" charset="0"/>
                          <a:ea typeface="Cambria Math" panose="02040503050406030204" pitchFamily="18" charset="0"/>
                        </a:rPr>
                        <m:t>)</m:t>
                      </m:r>
                    </m:oMath>
                  </m:oMathPara>
                </a14:m>
                <a:endParaRPr lang="en-US" sz="2000" dirty="0"/>
              </a:p>
            </p:txBody>
          </p:sp>
        </mc:Choice>
        <mc:Fallback xmlns="">
          <p:sp>
            <p:nvSpPr>
              <p:cNvPr id="7" name="TextBox 6">
                <a:extLst>
                  <a:ext uri="{FF2B5EF4-FFF2-40B4-BE49-F238E27FC236}">
                    <a16:creationId xmlns:a16="http://schemas.microsoft.com/office/drawing/2014/main" id="{64E61A45-54B4-5B4B-9B32-8D21E3FA5E61}"/>
                  </a:ext>
                </a:extLst>
              </p:cNvPr>
              <p:cNvSpPr txBox="1">
                <a:spLocks noRot="1" noChangeAspect="1" noMove="1" noResize="1" noEditPoints="1" noAdjustHandles="1" noChangeArrowheads="1" noChangeShapeType="1" noTextEdit="1"/>
              </p:cNvSpPr>
              <p:nvPr/>
            </p:nvSpPr>
            <p:spPr>
              <a:xfrm>
                <a:off x="8932791" y="3228945"/>
                <a:ext cx="2098817" cy="400110"/>
              </a:xfrm>
              <a:prstGeom prst="rect">
                <a:avLst/>
              </a:prstGeom>
              <a:blipFill>
                <a:blip r:embed="rId4"/>
                <a:stretch>
                  <a:fillRect b="-88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79C0C3F-BF30-4248-8050-F46D640951C5}"/>
                  </a:ext>
                </a:extLst>
              </p:cNvPr>
              <p:cNvSpPr txBox="1"/>
              <p:nvPr/>
            </p:nvSpPr>
            <p:spPr>
              <a:xfrm>
                <a:off x="5811900" y="3237612"/>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𝑧</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u</m:t>
                      </m:r>
                      <m:r>
                        <a:rPr lang="en-US" sz="2000" b="0" i="0" smtClean="0">
                          <a:latin typeface="Cambria Math" panose="02040503050406030204" pitchFamily="18" charset="0"/>
                        </a:rPr>
                        <m:t>+</m:t>
                      </m:r>
                      <m:r>
                        <m:rPr>
                          <m:sty m:val="p"/>
                        </m:rPr>
                        <a:rPr lang="en-US" sz="2000" b="0" i="0" smtClean="0">
                          <a:latin typeface="Cambria Math" panose="02040503050406030204" pitchFamily="18" charset="0"/>
                        </a:rPr>
                        <m:t>c</m:t>
                      </m:r>
                    </m:oMath>
                  </m:oMathPara>
                </a14:m>
                <a:endParaRPr lang="en-US" sz="2000" dirty="0"/>
              </a:p>
            </p:txBody>
          </p:sp>
        </mc:Choice>
        <mc:Fallback xmlns="">
          <p:sp>
            <p:nvSpPr>
              <p:cNvPr id="8" name="TextBox 7">
                <a:extLst>
                  <a:ext uri="{FF2B5EF4-FFF2-40B4-BE49-F238E27FC236}">
                    <a16:creationId xmlns:a16="http://schemas.microsoft.com/office/drawing/2014/main" id="{979C0C3F-BF30-4248-8050-F46D640951C5}"/>
                  </a:ext>
                </a:extLst>
              </p:cNvPr>
              <p:cNvSpPr txBox="1">
                <a:spLocks noRot="1" noChangeAspect="1" noMove="1" noResize="1" noEditPoints="1" noAdjustHandles="1" noChangeArrowheads="1" noChangeShapeType="1" noTextEdit="1"/>
              </p:cNvSpPr>
              <p:nvPr/>
            </p:nvSpPr>
            <p:spPr>
              <a:xfrm>
                <a:off x="5811900" y="3237612"/>
                <a:ext cx="2098817" cy="400110"/>
              </a:xfrm>
              <a:prstGeom prst="rect">
                <a:avLst/>
              </a:prstGeom>
              <a:blipFill>
                <a:blip r:embed="rId5"/>
                <a:stretch>
                  <a:fillRect/>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46CAC7C-4A8B-9649-A3ED-61E7FB441F1F}"/>
                  </a:ext>
                </a:extLst>
              </p:cNvPr>
              <p:cNvSpPr txBox="1"/>
              <p:nvPr/>
            </p:nvSpPr>
            <p:spPr>
              <a:xfrm>
                <a:off x="2691009" y="3228945"/>
                <a:ext cx="2098817" cy="400110"/>
              </a:xfrm>
              <a:prstGeom prst="rect">
                <a:avLst/>
              </a:prstGeom>
              <a:solidFill>
                <a:schemeClr val="bg1"/>
              </a:solidFill>
              <a:ln>
                <a:solidFill>
                  <a:schemeClr val="tx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𝑏</m:t>
                      </m:r>
                    </m:oMath>
                  </m:oMathPara>
                </a14:m>
                <a:endParaRPr lang="en-US" sz="2000" dirty="0"/>
              </a:p>
            </p:txBody>
          </p:sp>
        </mc:Choice>
        <mc:Fallback xmlns="">
          <p:sp>
            <p:nvSpPr>
              <p:cNvPr id="9" name="TextBox 8">
                <a:extLst>
                  <a:ext uri="{FF2B5EF4-FFF2-40B4-BE49-F238E27FC236}">
                    <a16:creationId xmlns:a16="http://schemas.microsoft.com/office/drawing/2014/main" id="{D46CAC7C-4A8B-9649-A3ED-61E7FB441F1F}"/>
                  </a:ext>
                </a:extLst>
              </p:cNvPr>
              <p:cNvSpPr txBox="1">
                <a:spLocks noRot="1" noChangeAspect="1" noMove="1" noResize="1" noEditPoints="1" noAdjustHandles="1" noChangeArrowheads="1" noChangeShapeType="1" noTextEdit="1"/>
              </p:cNvSpPr>
              <p:nvPr/>
            </p:nvSpPr>
            <p:spPr>
              <a:xfrm>
                <a:off x="2691009" y="3228945"/>
                <a:ext cx="2098817" cy="400110"/>
              </a:xfrm>
              <a:prstGeom prst="rect">
                <a:avLst/>
              </a:prstGeom>
              <a:blipFill>
                <a:blip r:embed="rId6"/>
                <a:stretch>
                  <a:fillRect/>
                </a:stretch>
              </a:blipFill>
              <a:ln>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2482B039-877D-3541-A8F5-831EAB72D2D5}"/>
              </a:ext>
            </a:extLst>
          </p:cNvPr>
          <p:cNvCxnSpPr>
            <a:stCxn id="8" idx="3"/>
            <a:endCxn id="7" idx="1"/>
          </p:cNvCxnSpPr>
          <p:nvPr/>
        </p:nvCxnSpPr>
        <p:spPr>
          <a:xfrm flipV="1">
            <a:off x="7910717" y="3429000"/>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05E0B2DE-B5B3-4B44-9306-715827817C7E}"/>
              </a:ext>
            </a:extLst>
          </p:cNvPr>
          <p:cNvCxnSpPr/>
          <p:nvPr/>
        </p:nvCxnSpPr>
        <p:spPr>
          <a:xfrm flipV="1">
            <a:off x="4789826" y="3420333"/>
            <a:ext cx="1022074" cy="86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E1CAB70-D1C4-874F-8CC7-B997CC161455}"/>
                  </a:ext>
                </a:extLst>
              </p:cNvPr>
              <p:cNvSpPr txBox="1"/>
              <p:nvPr/>
            </p:nvSpPr>
            <p:spPr>
              <a:xfrm>
                <a:off x="834887" y="4029574"/>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=4</m:t>
                      </m:r>
                    </m:oMath>
                  </m:oMathPara>
                </a14:m>
                <a:endParaRPr lang="en-US" dirty="0"/>
              </a:p>
            </p:txBody>
          </p:sp>
        </mc:Choice>
        <mc:Fallback xmlns="">
          <p:sp>
            <p:nvSpPr>
              <p:cNvPr id="11" name="TextBox 10">
                <a:extLst>
                  <a:ext uri="{FF2B5EF4-FFF2-40B4-BE49-F238E27FC236}">
                    <a16:creationId xmlns:a16="http://schemas.microsoft.com/office/drawing/2014/main" id="{7E1CAB70-D1C4-874F-8CC7-B997CC161455}"/>
                  </a:ext>
                </a:extLst>
              </p:cNvPr>
              <p:cNvSpPr txBox="1">
                <a:spLocks noRot="1" noChangeAspect="1" noMove="1" noResize="1" noEditPoints="1" noAdjustHandles="1" noChangeArrowheads="1" noChangeShapeType="1" noTextEdit="1"/>
              </p:cNvSpPr>
              <p:nvPr/>
            </p:nvSpPr>
            <p:spPr>
              <a:xfrm>
                <a:off x="834887" y="4029574"/>
                <a:ext cx="837349"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CCC4835-2048-DE4B-AE99-9C2165ABB1D9}"/>
                  </a:ext>
                </a:extLst>
              </p:cNvPr>
              <p:cNvSpPr txBox="1"/>
              <p:nvPr/>
            </p:nvSpPr>
            <p:spPr>
              <a:xfrm>
                <a:off x="5232934" y="5136130"/>
                <a:ext cx="863066"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=2</m:t>
                      </m:r>
                    </m:oMath>
                  </m:oMathPara>
                </a14:m>
                <a:endParaRPr lang="en-US" dirty="0"/>
              </a:p>
            </p:txBody>
          </p:sp>
        </mc:Choice>
        <mc:Fallback xmlns="">
          <p:sp>
            <p:nvSpPr>
              <p:cNvPr id="15" name="TextBox 14">
                <a:extLst>
                  <a:ext uri="{FF2B5EF4-FFF2-40B4-BE49-F238E27FC236}">
                    <a16:creationId xmlns:a16="http://schemas.microsoft.com/office/drawing/2014/main" id="{4CCC4835-2048-DE4B-AE99-9C2165ABB1D9}"/>
                  </a:ext>
                </a:extLst>
              </p:cNvPr>
              <p:cNvSpPr txBox="1">
                <a:spLocks noRot="1" noChangeAspect="1" noMove="1" noResize="1" noEditPoints="1" noAdjustHandles="1" noChangeArrowheads="1" noChangeShapeType="1" noTextEdit="1"/>
              </p:cNvSpPr>
              <p:nvPr/>
            </p:nvSpPr>
            <p:spPr>
              <a:xfrm>
                <a:off x="5232934" y="5136130"/>
                <a:ext cx="863066" cy="369332"/>
              </a:xfrm>
              <a:prstGeom prst="rect">
                <a:avLst/>
              </a:prstGeom>
              <a:blipFill>
                <a:blip r:embed="rId8"/>
                <a:stretch>
                  <a:fillRect/>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04C35B46-7BEC-9E4B-803A-3735026A8A07}"/>
              </a:ext>
            </a:extLst>
          </p:cNvPr>
          <p:cNvCxnSpPr>
            <a:cxnSpLocks/>
          </p:cNvCxnSpPr>
          <p:nvPr/>
        </p:nvCxnSpPr>
        <p:spPr>
          <a:xfrm>
            <a:off x="1559568" y="3137584"/>
            <a:ext cx="1025423" cy="200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B3FE681-63D1-464B-A406-D37BDBFC95C1}"/>
              </a:ext>
            </a:extLst>
          </p:cNvPr>
          <p:cNvCxnSpPr>
            <a:cxnSpLocks/>
          </p:cNvCxnSpPr>
          <p:nvPr/>
        </p:nvCxnSpPr>
        <p:spPr>
          <a:xfrm flipV="1">
            <a:off x="1582731" y="3637722"/>
            <a:ext cx="1002260" cy="5253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8802D3C-06F4-F14E-9976-AEB594EC3FA5}"/>
              </a:ext>
            </a:extLst>
          </p:cNvPr>
          <p:cNvCxnSpPr>
            <a:cxnSpLocks/>
          </p:cNvCxnSpPr>
          <p:nvPr/>
        </p:nvCxnSpPr>
        <p:spPr>
          <a:xfrm flipV="1">
            <a:off x="5650376" y="3820443"/>
            <a:ext cx="1037832" cy="1328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9AB7FD8A-C669-A64B-8D24-2F8B69BF3685}"/>
              </a:ext>
            </a:extLst>
          </p:cNvPr>
          <p:cNvSpPr/>
          <p:nvPr/>
        </p:nvSpPr>
        <p:spPr>
          <a:xfrm>
            <a:off x="5489708" y="3024941"/>
            <a:ext cx="2743200" cy="82545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7887563-9CBC-0D4F-860A-D45CA3236E65}"/>
                  </a:ext>
                </a:extLst>
              </p:cNvPr>
              <p:cNvSpPr txBox="1"/>
              <p:nvPr/>
            </p:nvSpPr>
            <p:spPr>
              <a:xfrm>
                <a:off x="795131" y="2939125"/>
                <a:ext cx="837349"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=6</m:t>
                      </m:r>
                    </m:oMath>
                  </m:oMathPara>
                </a14:m>
                <a:endParaRPr lang="en-US" dirty="0"/>
              </a:p>
            </p:txBody>
          </p:sp>
        </mc:Choice>
        <mc:Fallback xmlns="">
          <p:sp>
            <p:nvSpPr>
              <p:cNvPr id="18" name="TextBox 17">
                <a:extLst>
                  <a:ext uri="{FF2B5EF4-FFF2-40B4-BE49-F238E27FC236}">
                    <a16:creationId xmlns:a16="http://schemas.microsoft.com/office/drawing/2014/main" id="{17887563-9CBC-0D4F-860A-D45CA3236E65}"/>
                  </a:ext>
                </a:extLst>
              </p:cNvPr>
              <p:cNvSpPr txBox="1">
                <a:spLocks noRot="1" noChangeAspect="1" noMove="1" noResize="1" noEditPoints="1" noAdjustHandles="1" noChangeArrowheads="1" noChangeShapeType="1" noTextEdit="1"/>
              </p:cNvSpPr>
              <p:nvPr/>
            </p:nvSpPr>
            <p:spPr>
              <a:xfrm>
                <a:off x="795131" y="2939125"/>
                <a:ext cx="837349"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2B4BD12-7B99-D243-B079-11149D7AE3E4}"/>
                  </a:ext>
                </a:extLst>
              </p:cNvPr>
              <p:cNvSpPr txBox="1"/>
              <p:nvPr/>
            </p:nvSpPr>
            <p:spPr>
              <a:xfrm>
                <a:off x="2330501" y="4123061"/>
                <a:ext cx="2661610" cy="2224070"/>
              </a:xfrm>
              <a:prstGeom prst="rect">
                <a:avLst/>
              </a:prstGeom>
              <a:noFill/>
              <a:ln>
                <a:solidFill>
                  <a:srgbClr val="FF0000"/>
                </a:solidFill>
              </a:ln>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𝑑𝑏</m:t>
                          </m:r>
                        </m:den>
                      </m:f>
                      <m:r>
                        <a:rPr lang="en-US" b="0" i="0"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𝑢</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rPr>
                            <m:t>𝑢</m:t>
                          </m:r>
                        </m:num>
                        <m:den>
                          <m:r>
                            <a:rPr lang="en-US" i="1">
                              <a:latin typeface="Cambria Math" panose="02040503050406030204" pitchFamily="18" charset="0"/>
                            </a:rPr>
                            <m:t>𝑑</m:t>
                          </m:r>
                          <m:r>
                            <a:rPr lang="en-US" b="0" i="1" smtClean="0">
                              <a:latin typeface="Cambria Math" panose="02040503050406030204" pitchFamily="18" charset="0"/>
                            </a:rPr>
                            <m:t>𝑏</m:t>
                          </m:r>
                        </m:den>
                      </m:f>
                    </m:oMath>
                  </m:oMathPara>
                </a14:m>
                <a:endParaRPr lang="en-US" i="1" dirty="0">
                  <a:latin typeface="Cambria Math" panose="02040503050406030204" pitchFamily="18" charset="0"/>
                </a:endParaRP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𝑏</m:t>
                          </m:r>
                        </m:den>
                      </m:f>
                      <m:r>
                        <a:rPr lang="en-US" b="0" i="1" smtClean="0">
                          <a:latin typeface="Cambria Math" panose="02040503050406030204" pitchFamily="18" charset="0"/>
                        </a:rPr>
                        <m:t>=3</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dirty="0"/>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6=18</m:t>
                      </m:r>
                    </m:oMath>
                  </m:oMathPara>
                </a14:m>
                <a:endParaRPr lang="en-US" dirty="0"/>
              </a:p>
            </p:txBody>
          </p:sp>
        </mc:Choice>
        <mc:Fallback xmlns="">
          <p:sp>
            <p:nvSpPr>
              <p:cNvPr id="5" name="TextBox 4">
                <a:extLst>
                  <a:ext uri="{FF2B5EF4-FFF2-40B4-BE49-F238E27FC236}">
                    <a16:creationId xmlns:a16="http://schemas.microsoft.com/office/drawing/2014/main" id="{E2B4BD12-7B99-D243-B079-11149D7AE3E4}"/>
                  </a:ext>
                </a:extLst>
              </p:cNvPr>
              <p:cNvSpPr txBox="1">
                <a:spLocks noRot="1" noChangeAspect="1" noMove="1" noResize="1" noEditPoints="1" noAdjustHandles="1" noChangeArrowheads="1" noChangeShapeType="1" noTextEdit="1"/>
              </p:cNvSpPr>
              <p:nvPr/>
            </p:nvSpPr>
            <p:spPr>
              <a:xfrm>
                <a:off x="2330501" y="4123061"/>
                <a:ext cx="2661610" cy="2224070"/>
              </a:xfrm>
              <a:prstGeom prst="rect">
                <a:avLst/>
              </a:prstGeom>
              <a:blipFill>
                <a:blip r:embed="rId10"/>
                <a:stretch>
                  <a:fillRect b="-565"/>
                </a:stretch>
              </a:blipFill>
              <a:ln>
                <a:solidFill>
                  <a:srgbClr val="FF0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790F79E-62AC-AB4C-A912-B8FE57168CB0}"/>
                  </a:ext>
                </a:extLst>
              </p:cNvPr>
              <p:cNvSpPr txBox="1"/>
              <p:nvPr/>
            </p:nvSpPr>
            <p:spPr>
              <a:xfrm>
                <a:off x="9904133" y="490936"/>
                <a:ext cx="1921566"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b="0" i="1" smtClean="0">
                              <a:latin typeface="Cambria Math" panose="02040503050406030204" pitchFamily="18" charset="0"/>
                            </a:rPr>
                            <m:t>𝑑𝑧</m:t>
                          </m:r>
                        </m:den>
                      </m:f>
                      <m:r>
                        <a:rPr lang="en-US" b="0" i="0" smtClean="0">
                          <a:latin typeface="Cambria Math" panose="02040503050406030204" pitchFamily="18" charset="0"/>
                        </a:rPr>
                        <m:t>=3</m:t>
                      </m:r>
                    </m:oMath>
                  </m:oMathPara>
                </a14:m>
                <a:endParaRPr lang="en-US" dirty="0"/>
              </a:p>
            </p:txBody>
          </p:sp>
        </mc:Choice>
        <mc:Fallback xmlns="">
          <p:sp>
            <p:nvSpPr>
              <p:cNvPr id="20" name="TextBox 19">
                <a:extLst>
                  <a:ext uri="{FF2B5EF4-FFF2-40B4-BE49-F238E27FC236}">
                    <a16:creationId xmlns:a16="http://schemas.microsoft.com/office/drawing/2014/main" id="{9790F79E-62AC-AB4C-A912-B8FE57168CB0}"/>
                  </a:ext>
                </a:extLst>
              </p:cNvPr>
              <p:cNvSpPr txBox="1">
                <a:spLocks noRot="1" noChangeAspect="1" noMove="1" noResize="1" noEditPoints="1" noAdjustHandles="1" noChangeArrowheads="1" noChangeShapeType="1" noTextEdit="1"/>
              </p:cNvSpPr>
              <p:nvPr/>
            </p:nvSpPr>
            <p:spPr>
              <a:xfrm>
                <a:off x="9904133" y="490936"/>
                <a:ext cx="1921566" cy="618246"/>
              </a:xfrm>
              <a:prstGeom prst="rect">
                <a:avLst/>
              </a:prstGeom>
              <a:blipFill>
                <a:blip r:embed="rId11"/>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BD6D53A-C4AB-2A4C-8304-F1931DED9E6C}"/>
                  </a:ext>
                </a:extLst>
              </p:cNvPr>
              <p:cNvSpPr txBox="1"/>
              <p:nvPr/>
            </p:nvSpPr>
            <p:spPr>
              <a:xfrm>
                <a:off x="10063162" y="1290660"/>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𝑑𝑢</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2" name="TextBox 21">
                <a:extLst>
                  <a:ext uri="{FF2B5EF4-FFF2-40B4-BE49-F238E27FC236}">
                    <a16:creationId xmlns:a16="http://schemas.microsoft.com/office/drawing/2014/main" id="{3BD6D53A-C4AB-2A4C-8304-F1931DED9E6C}"/>
                  </a:ext>
                </a:extLst>
              </p:cNvPr>
              <p:cNvSpPr txBox="1">
                <a:spLocks noRot="1" noChangeAspect="1" noMove="1" noResize="1" noEditPoints="1" noAdjustHandles="1" noChangeArrowheads="1" noChangeShapeType="1" noTextEdit="1"/>
              </p:cNvSpPr>
              <p:nvPr/>
            </p:nvSpPr>
            <p:spPr>
              <a:xfrm>
                <a:off x="10063162" y="1290660"/>
                <a:ext cx="1603508" cy="618246"/>
              </a:xfrm>
              <a:prstGeom prst="rect">
                <a:avLst/>
              </a:prstGeom>
              <a:blipFill>
                <a:blip r:embed="rId12"/>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DB7E3C-24F6-7842-B5AF-8F3A1B418417}"/>
                  </a:ext>
                </a:extLst>
              </p:cNvPr>
              <p:cNvSpPr txBox="1"/>
              <p:nvPr/>
            </p:nvSpPr>
            <p:spPr>
              <a:xfrm>
                <a:off x="10063162" y="2090384"/>
                <a:ext cx="1603508"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m:t>
                          </m:r>
                          <m:r>
                            <a:rPr lang="en-US" b="0" i="1" smtClean="0">
                              <a:latin typeface="Cambria Math" panose="02040503050406030204" pitchFamily="18" charset="0"/>
                            </a:rPr>
                            <m:t>𝑐</m:t>
                          </m:r>
                        </m:den>
                      </m:f>
                      <m:r>
                        <a:rPr lang="en-US" i="1">
                          <a:latin typeface="Cambria Math" panose="02040503050406030204" pitchFamily="18" charset="0"/>
                        </a:rPr>
                        <m:t>=</m:t>
                      </m:r>
                      <m:r>
                        <a:rPr lang="en-US" b="0" i="1" smtClean="0">
                          <a:latin typeface="Cambria Math" panose="02040503050406030204" pitchFamily="18" charset="0"/>
                        </a:rPr>
                        <m:t>3</m:t>
                      </m:r>
                    </m:oMath>
                  </m:oMathPara>
                </a14:m>
                <a:endParaRPr lang="en-US" dirty="0"/>
              </a:p>
            </p:txBody>
          </p:sp>
        </mc:Choice>
        <mc:Fallback xmlns="">
          <p:sp>
            <p:nvSpPr>
              <p:cNvPr id="23" name="TextBox 22">
                <a:extLst>
                  <a:ext uri="{FF2B5EF4-FFF2-40B4-BE49-F238E27FC236}">
                    <a16:creationId xmlns:a16="http://schemas.microsoft.com/office/drawing/2014/main" id="{4CDB7E3C-24F6-7842-B5AF-8F3A1B418417}"/>
                  </a:ext>
                </a:extLst>
              </p:cNvPr>
              <p:cNvSpPr txBox="1">
                <a:spLocks noRot="1" noChangeAspect="1" noMove="1" noResize="1" noEditPoints="1" noAdjustHandles="1" noChangeArrowheads="1" noChangeShapeType="1" noTextEdit="1"/>
              </p:cNvSpPr>
              <p:nvPr/>
            </p:nvSpPr>
            <p:spPr>
              <a:xfrm>
                <a:off x="10063162" y="2090384"/>
                <a:ext cx="1603508" cy="618246"/>
              </a:xfrm>
              <a:prstGeom prst="rect">
                <a:avLst/>
              </a:prstGeom>
              <a:blipFill>
                <a:blip r:embed="rId13"/>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5DBE7C0-E3CC-2249-84A0-8BA2B97E7010}"/>
                  </a:ext>
                </a:extLst>
              </p:cNvPr>
              <p:cNvSpPr txBox="1"/>
              <p:nvPr/>
            </p:nvSpPr>
            <p:spPr>
              <a:xfrm>
                <a:off x="8797643" y="1640330"/>
                <a:ext cx="1349205" cy="6182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rPr>
                            <m:t>𝐽</m:t>
                          </m:r>
                        </m:num>
                        <m:den>
                          <m:r>
                            <a:rPr lang="en-US" i="1">
                              <a:latin typeface="Cambria Math" panose="02040503050406030204" pitchFamily="18" charset="0"/>
                            </a:rPr>
                            <m:t>𝑑𝑎</m:t>
                          </m:r>
                        </m:den>
                      </m:f>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12</m:t>
                      </m:r>
                    </m:oMath>
                  </m:oMathPara>
                </a14:m>
                <a:endParaRPr lang="en-US" dirty="0"/>
              </a:p>
            </p:txBody>
          </p:sp>
        </mc:Choice>
        <mc:Fallback xmlns="">
          <p:sp>
            <p:nvSpPr>
              <p:cNvPr id="24" name="TextBox 23">
                <a:extLst>
                  <a:ext uri="{FF2B5EF4-FFF2-40B4-BE49-F238E27FC236}">
                    <a16:creationId xmlns:a16="http://schemas.microsoft.com/office/drawing/2014/main" id="{35DBE7C0-E3CC-2249-84A0-8BA2B97E7010}"/>
                  </a:ext>
                </a:extLst>
              </p:cNvPr>
              <p:cNvSpPr txBox="1">
                <a:spLocks noRot="1" noChangeAspect="1" noMove="1" noResize="1" noEditPoints="1" noAdjustHandles="1" noChangeArrowheads="1" noChangeShapeType="1" noTextEdit="1"/>
              </p:cNvSpPr>
              <p:nvPr/>
            </p:nvSpPr>
            <p:spPr>
              <a:xfrm>
                <a:off x="8797643" y="1640330"/>
                <a:ext cx="1349205" cy="618246"/>
              </a:xfrm>
              <a:prstGeom prst="rect">
                <a:avLst/>
              </a:prstGeom>
              <a:blipFill>
                <a:blip r:embed="rId14"/>
                <a:stretch>
                  <a:fillRect b="-400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95AA8BFA-692C-F94A-8A04-B787743BAB8C}"/>
              </a:ext>
            </a:extLst>
          </p:cNvPr>
          <p:cNvSpPr txBox="1"/>
          <p:nvPr/>
        </p:nvSpPr>
        <p:spPr>
          <a:xfrm>
            <a:off x="7797117" y="4706390"/>
            <a:ext cx="3869553" cy="1538883"/>
          </a:xfrm>
          <a:prstGeom prst="rect">
            <a:avLst/>
          </a:prstGeom>
          <a:noFill/>
        </p:spPr>
        <p:txBody>
          <a:bodyPr wrap="square" rtlCol="0">
            <a:spAutoFit/>
          </a:bodyPr>
          <a:lstStyle/>
          <a:p>
            <a:r>
              <a:rPr lang="en-US" sz="2000" b="1" dirty="0">
                <a:latin typeface="Quicksand" pitchFamily="2" charset="77"/>
              </a:rPr>
              <a:t>We thus update our parameters, a, b, and c, subtracting each’s gradients*epsilon from its current value. Epsilon is the learning rate.</a:t>
            </a:r>
          </a:p>
          <a:p>
            <a:pPr marL="171450" indent="-171450">
              <a:buFont typeface="Arial" panose="020B0604020202020204" pitchFamily="34" charset="0"/>
              <a:buChar char="•"/>
            </a:pPr>
            <a:endParaRPr lang="en-US" sz="1400" dirty="0">
              <a:latin typeface="Quicksand" pitchFamily="2" charset="77"/>
            </a:endParaRPr>
          </a:p>
        </p:txBody>
      </p:sp>
      <p:sp>
        <p:nvSpPr>
          <p:cNvPr id="26" name="TextBox 25">
            <a:extLst>
              <a:ext uri="{FF2B5EF4-FFF2-40B4-BE49-F238E27FC236}">
                <a16:creationId xmlns:a16="http://schemas.microsoft.com/office/drawing/2014/main" id="{01572FE5-E126-C444-851C-A480BC5311DC}"/>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Backpropagation = Work Backwards</a:t>
            </a:r>
          </a:p>
        </p:txBody>
      </p:sp>
    </p:spTree>
    <p:extLst>
      <p:ext uri="{BB962C8B-B14F-4D97-AF65-F5344CB8AC3E}">
        <p14:creationId xmlns:p14="http://schemas.microsoft.com/office/powerpoint/2010/main" val="2562987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1−</m:t>
                          </m:r>
                          <m:r>
                            <a:rPr lang="en-US" i="1">
                              <a:latin typeface="Cambria Math" panose="02040503050406030204" pitchFamily="18" charset="0"/>
                            </a:rPr>
                            <m:t>𝑦</m:t>
                          </m:r>
                        </m:num>
                        <m:den>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𝑦</m:t>
                              </m:r>
                            </m:e>
                          </m:d>
                          <m:r>
                            <a:rPr lang="en-US" b="0" i="1" smtClean="0">
                              <a:latin typeface="Cambria Math" panose="02040503050406030204" pitchFamily="18" charset="0"/>
                            </a:rPr>
                            <m:t>−</m:t>
                          </m:r>
                          <m:r>
                            <a:rPr lang="en-US" i="1">
                              <a:latin typeface="Cambria Math" panose="02040503050406030204" pitchFamily="18" charset="0"/>
                            </a:rPr>
                            <m:t>𝑦</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e>
                          </m:d>
                        </m:num>
                        <m:den>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48405A04-3F11-E24F-941A-090B2CFC5A80}"/>
                  </a:ext>
                </a:extLst>
              </p:cNvPr>
              <p:cNvSpPr txBox="1"/>
              <p:nvPr/>
            </p:nvSpPr>
            <p:spPr>
              <a:xfrm>
                <a:off x="8149501" y="4241124"/>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rPr>
                            <m:t>𝑦</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4" name="TextBox 83">
                <a:extLst>
                  <a:ext uri="{FF2B5EF4-FFF2-40B4-BE49-F238E27FC236}">
                    <a16:creationId xmlns:a16="http://schemas.microsoft.com/office/drawing/2014/main" id="{48405A04-3F11-E24F-941A-090B2CFC5A80}"/>
                  </a:ext>
                </a:extLst>
              </p:cNvPr>
              <p:cNvSpPr txBox="1">
                <a:spLocks noRot="1" noChangeAspect="1" noMove="1" noResize="1" noEditPoints="1" noAdjustHandles="1" noChangeArrowheads="1" noChangeShapeType="1" noTextEdit="1"/>
              </p:cNvSpPr>
              <p:nvPr/>
            </p:nvSpPr>
            <p:spPr>
              <a:xfrm>
                <a:off x="8149501" y="4241124"/>
                <a:ext cx="3479903" cy="667427"/>
              </a:xfrm>
              <a:prstGeom prst="rect">
                <a:avLst/>
              </a:prstGeom>
              <a:blipFill>
                <a:blip r:embed="rId12"/>
                <a:stretch>
                  <a:fillRect b="-94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3742B14A-44BE-F44A-A46F-8182089F7A4A}"/>
                  </a:ext>
                </a:extLst>
              </p:cNvPr>
              <p:cNvSpPr txBox="1"/>
              <p:nvPr/>
            </p:nvSpPr>
            <p:spPr>
              <a:xfrm>
                <a:off x="8149500" y="5013766"/>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den>
                      </m:f>
                    </m:oMath>
                  </m:oMathPara>
                </a14:m>
                <a:endParaRPr lang="en-US" dirty="0"/>
              </a:p>
            </p:txBody>
          </p:sp>
        </mc:Choice>
        <mc:Fallback xmlns="">
          <p:sp>
            <p:nvSpPr>
              <p:cNvPr id="85" name="TextBox 84">
                <a:extLst>
                  <a:ext uri="{FF2B5EF4-FFF2-40B4-BE49-F238E27FC236}">
                    <a16:creationId xmlns:a16="http://schemas.microsoft.com/office/drawing/2014/main" id="{3742B14A-44BE-F44A-A46F-8182089F7A4A}"/>
                  </a:ext>
                </a:extLst>
              </p:cNvPr>
              <p:cNvSpPr txBox="1">
                <a:spLocks noRot="1" noChangeAspect="1" noMove="1" noResize="1" noEditPoints="1" noAdjustHandles="1" noChangeArrowheads="1" noChangeShapeType="1" noTextEdit="1"/>
              </p:cNvSpPr>
              <p:nvPr/>
            </p:nvSpPr>
            <p:spPr>
              <a:xfrm>
                <a:off x="8149500" y="5013766"/>
                <a:ext cx="3479903" cy="667427"/>
              </a:xfrm>
              <a:prstGeom prst="rect">
                <a:avLst/>
              </a:prstGeom>
              <a:blipFill>
                <a:blip r:embed="rId13"/>
                <a:stretch>
                  <a:fillRect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2964663" y="4311888"/>
                <a:ext cx="4167808" cy="2308324"/>
              </a:xfrm>
              <a:prstGeom prst="rect">
                <a:avLst/>
              </a:prstGeom>
              <a:noFill/>
            </p:spPr>
            <p:txBody>
              <a:bodyPr wrap="square" rtlCol="0">
                <a:spAutoFit/>
              </a:bodyPr>
              <a:lstStyle/>
              <a:p>
                <a:pPr algn="ctr"/>
                <a:r>
                  <a:rPr lang="en-US" b="1" dirty="0"/>
                  <a:t>Remember that </a:t>
                </a:r>
                <a14:m>
                  <m:oMath xmlns:m="http://schemas.openxmlformats.org/officeDocument/2006/math">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 </m:t>
                    </m:r>
                  </m:oMath>
                </a14:m>
                <a:r>
                  <a:rPr lang="en-US" b="1" dirty="0"/>
                  <a:t>here is just a placeholder for the argument to the loss function. It happens to be a sigmoid transformation of ‘something’, i.e., </a:t>
                </a:r>
                <a14:m>
                  <m:oMath xmlns:m="http://schemas.openxmlformats.org/officeDocument/2006/math">
                    <m:r>
                      <a:rPr lang="en-US" b="1" i="1">
                        <a:latin typeface="Cambria Math" panose="02040503050406030204" pitchFamily="18" charset="0"/>
                        <a:ea typeface="Cambria Math" panose="02040503050406030204" pitchFamily="18" charset="0"/>
                      </a:rPr>
                      <m:t>𝝋</m:t>
                    </m:r>
                    <m:r>
                      <m:rPr>
                        <m:nor/>
                      </m:rPr>
                      <a:rPr lang="en-US" b="1" dirty="0"/>
                      <m:t>(</m:t>
                    </m:r>
                    <m:r>
                      <m:rPr>
                        <m:nor/>
                      </m:rPr>
                      <a:rPr lang="en-US" b="1" dirty="0"/>
                      <m:t>wx</m:t>
                    </m:r>
                    <m:r>
                      <m:rPr>
                        <m:nor/>
                      </m:rPr>
                      <a:rPr lang="en-US" b="1" dirty="0"/>
                      <m:t>+</m:t>
                    </m:r>
                    <m:r>
                      <m:rPr>
                        <m:nor/>
                      </m:rPr>
                      <a:rPr lang="en-US" b="1" dirty="0"/>
                      <m:t>b</m:t>
                    </m:r>
                    <m:r>
                      <m:rPr>
                        <m:nor/>
                      </m:rPr>
                      <a:rPr lang="en-US" b="1" dirty="0"/>
                      <m:t>)</m:t>
                    </m:r>
                  </m:oMath>
                </a14:m>
                <a:r>
                  <a:rPr lang="en-US" b="1" dirty="0"/>
                  <a:t>, but it doesn’t really matter. We just represent it with some variable name and calculate an expression for the derivative.</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2964663" y="4311888"/>
                <a:ext cx="4167808" cy="2308324"/>
              </a:xfrm>
              <a:prstGeom prst="rect">
                <a:avLst/>
              </a:prstGeom>
              <a:blipFill>
                <a:blip r:embed="rId14"/>
                <a:stretch>
                  <a:fillRect l="-912" t="-1093" r="-2128" b="-3279"/>
                </a:stretch>
              </a:blipFill>
            </p:spPr>
            <p:txBody>
              <a:bodyPr/>
              <a:lstStyle/>
              <a:p>
                <a:r>
                  <a:rPr lang="en-US">
                    <a:noFill/>
                  </a:rPr>
                  <a:t> </a:t>
                </a:r>
              </a:p>
            </p:txBody>
          </p:sp>
        </mc:Fallback>
      </mc:AlternateContent>
    </p:spTree>
    <p:extLst>
      <p:ext uri="{BB962C8B-B14F-4D97-AF65-F5344CB8AC3E}">
        <p14:creationId xmlns:p14="http://schemas.microsoft.com/office/powerpoint/2010/main" val="2312683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5865026" cy="2464693"/>
            <a:chOff x="1207016" y="1895733"/>
            <a:chExt cx="5865026"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1</m:t>
                            </m:r>
                          </m:sub>
                        </m:sSub>
                      </m:oMath>
                    </m:oMathPara>
                  </a14:m>
                  <a:endParaRPr lang="en-US" sz="16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535117"/>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𝑤</m:t>
                            </m:r>
                          </m:e>
                          <m:sub>
                            <m:r>
                              <a:rPr lang="en-US" sz="1600" b="0" i="1" smtClean="0">
                                <a:latin typeface="Cambria Math" panose="02040503050406030204" pitchFamily="18" charset="0"/>
                              </a:rPr>
                              <m:t>2</m:t>
                            </m:r>
                          </m:sub>
                        </m:sSub>
                      </m:oMath>
                    </m:oMathPara>
                  </a14:m>
                  <a:endParaRPr lang="en-US" sz="16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535117"/>
                  <a:ext cx="670887"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33855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rPr>
                          <m:t>𝑏</m:t>
                        </m:r>
                      </m:oMath>
                    </m:oMathPara>
                  </a14:m>
                  <a:endParaRPr lang="en-US" sz="1600" dirty="0"/>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338554"/>
                </a:xfrm>
                <a:prstGeom prst="rect">
                  <a:avLst/>
                </a:prstGeom>
                <a:blipFill>
                  <a:blip r:embed="rId7"/>
                  <a:stretch>
                    <a:fillRect/>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444974" y="2937608"/>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444974" y="2937608"/>
                  <a:ext cx="2627068"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997E0C10-35DA-E74D-8FA0-4596CCB36B96}"/>
                  </a:ext>
                </a:extLst>
              </p:cNvPr>
              <p:cNvSpPr txBox="1"/>
              <p:nvPr/>
            </p:nvSpPr>
            <p:spPr>
              <a:xfrm>
                <a:off x="8149502" y="2679951"/>
                <a:ext cx="2381941" cy="66556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i="1">
                              <a:latin typeface="Cambria Math" panose="02040503050406030204" pitchFamily="18" charset="0"/>
                              <a:ea typeface="Cambria Math" panose="02040503050406030204" pitchFamily="18" charset="0"/>
                            </a:rPr>
                            <m:t>𝜑</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76" name="TextBox 75">
                <a:extLst>
                  <a:ext uri="{FF2B5EF4-FFF2-40B4-BE49-F238E27FC236}">
                    <a16:creationId xmlns:a16="http://schemas.microsoft.com/office/drawing/2014/main" id="{997E0C10-35DA-E74D-8FA0-4596CCB36B96}"/>
                  </a:ext>
                </a:extLst>
              </p:cNvPr>
              <p:cNvSpPr txBox="1">
                <a:spLocks noRot="1" noChangeAspect="1" noMove="1" noResize="1" noEditPoints="1" noAdjustHandles="1" noChangeArrowheads="1" noChangeShapeType="1" noTextEdit="1"/>
              </p:cNvSpPr>
              <p:nvPr/>
            </p:nvSpPr>
            <p:spPr>
              <a:xfrm>
                <a:off x="8149502" y="2679951"/>
                <a:ext cx="2381941" cy="665567"/>
              </a:xfrm>
              <a:prstGeom prst="rect">
                <a:avLst/>
              </a:prstGeom>
              <a:blipFill>
                <a:blip r:embed="rId10"/>
                <a:stretch>
                  <a:fillRect b="-5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CABCEE3-4EC9-F14A-A0A3-04D9BA3B935D}"/>
                  </a:ext>
                </a:extLst>
              </p:cNvPr>
              <p:cNvSpPr txBox="1"/>
              <p:nvPr/>
            </p:nvSpPr>
            <p:spPr>
              <a:xfrm>
                <a:off x="8149502" y="3449436"/>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𝜑</m:t>
                          </m:r>
                        </m:num>
                        <m:den>
                          <m:r>
                            <a:rPr lang="en-US" i="1">
                              <a:latin typeface="Cambria Math" panose="02040503050406030204" pitchFamily="18" charset="0"/>
                            </a:rPr>
                            <m:t>𝑑</m:t>
                          </m:r>
                          <m:r>
                            <a:rPr lang="en-US" b="0" i="1" smtClean="0">
                              <a:latin typeface="Cambria Math" panose="02040503050406030204" pitchFamily="18" charset="0"/>
                            </a:rPr>
                            <m:t>𝑧</m:t>
                          </m:r>
                        </m:den>
                      </m:f>
                    </m:oMath>
                  </m:oMathPara>
                </a14:m>
                <a:endParaRPr lang="en-US" dirty="0"/>
              </a:p>
            </p:txBody>
          </p:sp>
        </mc:Choice>
        <mc:Fallback xmlns="">
          <p:sp>
            <p:nvSpPr>
              <p:cNvPr id="83" name="TextBox 82">
                <a:extLst>
                  <a:ext uri="{FF2B5EF4-FFF2-40B4-BE49-F238E27FC236}">
                    <a16:creationId xmlns:a16="http://schemas.microsoft.com/office/drawing/2014/main" id="{6CABCEE3-4EC9-F14A-A0A3-04D9BA3B935D}"/>
                  </a:ext>
                </a:extLst>
              </p:cNvPr>
              <p:cNvSpPr txBox="1">
                <a:spLocks noRot="1" noChangeAspect="1" noMove="1" noResize="1" noEditPoints="1" noAdjustHandles="1" noChangeArrowheads="1" noChangeShapeType="1" noTextEdit="1"/>
              </p:cNvSpPr>
              <p:nvPr/>
            </p:nvSpPr>
            <p:spPr>
              <a:xfrm>
                <a:off x="8149502" y="3449436"/>
                <a:ext cx="3479903" cy="679032"/>
              </a:xfrm>
              <a:prstGeom prst="rect">
                <a:avLst/>
              </a:prstGeom>
              <a:blipFill>
                <a:blip r:embed="rId11"/>
                <a:stretch>
                  <a:fillRect b="-7407"/>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3B9CA963-FF5C-F54B-AC98-ABD748C15C16}"/>
              </a:ext>
            </a:extLst>
          </p:cNvPr>
          <p:cNvSpPr txBox="1"/>
          <p:nvPr/>
        </p:nvSpPr>
        <p:spPr>
          <a:xfrm>
            <a:off x="2977327" y="4152835"/>
            <a:ext cx="4167808" cy="646331"/>
          </a:xfrm>
          <a:prstGeom prst="rect">
            <a:avLst/>
          </a:prstGeom>
          <a:noFill/>
        </p:spPr>
        <p:txBody>
          <a:bodyPr wrap="square" rtlCol="0">
            <a:spAutoFit/>
          </a:bodyPr>
          <a:lstStyle/>
          <a:p>
            <a:pPr algn="ctr"/>
            <a:r>
              <a:rPr lang="en-US" b="1" dirty="0"/>
              <a:t>Now we calculate derivative of the sigmoid with respect to its argument, z.</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92A91D65-3E03-6F47-A2B7-25071F912344}"/>
                  </a:ext>
                </a:extLst>
              </p:cNvPr>
              <p:cNvSpPr txBox="1"/>
              <p:nvPr/>
            </p:nvSpPr>
            <p:spPr>
              <a:xfrm>
                <a:off x="3304887" y="5073102"/>
                <a:ext cx="4300417"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ea typeface="Cambria Math" panose="02040503050406030204" pitchFamily="18" charset="0"/>
                        </a:rPr>
                        <m:t>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−1</m:t>
                          </m:r>
                        </m:sup>
                      </m:sSup>
                    </m:oMath>
                  </m:oMathPara>
                </a14:m>
                <a:endParaRPr lang="en-US" dirty="0"/>
              </a:p>
            </p:txBody>
          </p:sp>
        </mc:Choice>
        <mc:Fallback xmlns="">
          <p:sp>
            <p:nvSpPr>
              <p:cNvPr id="27" name="TextBox 26">
                <a:extLst>
                  <a:ext uri="{FF2B5EF4-FFF2-40B4-BE49-F238E27FC236}">
                    <a16:creationId xmlns:a16="http://schemas.microsoft.com/office/drawing/2014/main" id="{92A91D65-3E03-6F47-A2B7-25071F912344}"/>
                  </a:ext>
                </a:extLst>
              </p:cNvPr>
              <p:cNvSpPr txBox="1">
                <a:spLocks noRot="1" noChangeAspect="1" noMove="1" noResize="1" noEditPoints="1" noAdjustHandles="1" noChangeArrowheads="1" noChangeShapeType="1" noTextEdit="1"/>
              </p:cNvSpPr>
              <p:nvPr/>
            </p:nvSpPr>
            <p:spPr>
              <a:xfrm>
                <a:off x="3304887" y="5073102"/>
                <a:ext cx="4300417" cy="369332"/>
              </a:xfrm>
              <a:prstGeom prst="rect">
                <a:avLst/>
              </a:prstGeom>
              <a:blipFill>
                <a:blip r:embed="rId1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51850DF-07AA-2749-A8BA-08393ADF4FE6}"/>
                  </a:ext>
                </a:extLst>
              </p:cNvPr>
              <p:cNvSpPr txBox="1"/>
              <p:nvPr/>
            </p:nvSpPr>
            <p:spPr>
              <a:xfrm>
                <a:off x="3304887" y="5453455"/>
                <a:ext cx="4300417" cy="369332"/>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0+</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endParaRPr lang="en-US" dirty="0"/>
              </a:p>
            </p:txBody>
          </p:sp>
        </mc:Choice>
        <mc:Fallback xmlns="">
          <p:sp>
            <p:nvSpPr>
              <p:cNvPr id="29" name="TextBox 28">
                <a:extLst>
                  <a:ext uri="{FF2B5EF4-FFF2-40B4-BE49-F238E27FC236}">
                    <a16:creationId xmlns:a16="http://schemas.microsoft.com/office/drawing/2014/main" id="{551850DF-07AA-2749-A8BA-08393ADF4FE6}"/>
                  </a:ext>
                </a:extLst>
              </p:cNvPr>
              <p:cNvSpPr txBox="1">
                <a:spLocks noRot="1" noChangeAspect="1" noMove="1" noResize="1" noEditPoints="1" noAdjustHandles="1" noChangeArrowheads="1" noChangeShapeType="1" noTextEdit="1"/>
              </p:cNvSpPr>
              <p:nvPr/>
            </p:nvSpPr>
            <p:spPr>
              <a:xfrm>
                <a:off x="3304887" y="5453455"/>
                <a:ext cx="4300417"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83AF45-6C09-2E4A-96D3-E335F0B39575}"/>
                  </a:ext>
                </a:extLst>
              </p:cNvPr>
              <p:cNvSpPr txBox="1"/>
              <p:nvPr/>
            </p:nvSpPr>
            <p:spPr>
              <a:xfrm>
                <a:off x="3304887" y="5863259"/>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sSup>
                      <m:sSupPr>
                        <m:ctrlPr>
                          <a:rPr lang="en-US"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(1+</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r>
                          <a:rPr lang="en-US" i="1">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ea typeface="Cambria Math" panose="02040503050406030204" pitchFamily="18" charset="0"/>
                          </a:rPr>
                          <m:t>−2</m:t>
                        </m:r>
                      </m:sup>
                    </m:sSup>
                    <m:r>
                      <a:rPr lang="en-US"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14:m>
                  <m:oMath xmlns:m="http://schemas.openxmlformats.org/officeDocument/2006/math">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𝑒</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sup>
                    </m:sSup>
                  </m:oMath>
                </a14:m>
                <a:endParaRPr lang="en-US" dirty="0"/>
              </a:p>
            </p:txBody>
          </p:sp>
        </mc:Choice>
        <mc:Fallback xmlns="">
          <p:sp>
            <p:nvSpPr>
              <p:cNvPr id="30" name="TextBox 29">
                <a:extLst>
                  <a:ext uri="{FF2B5EF4-FFF2-40B4-BE49-F238E27FC236}">
                    <a16:creationId xmlns:a16="http://schemas.microsoft.com/office/drawing/2014/main" id="{CF83AF45-6C09-2E4A-96D3-E335F0B39575}"/>
                  </a:ext>
                </a:extLst>
              </p:cNvPr>
              <p:cNvSpPr txBox="1">
                <a:spLocks noRot="1" noChangeAspect="1" noMove="1" noResize="1" noEditPoints="1" noAdjustHandles="1" noChangeArrowheads="1" noChangeShapeType="1" noTextEdit="1"/>
              </p:cNvSpPr>
              <p:nvPr/>
            </p:nvSpPr>
            <p:spPr>
              <a:xfrm>
                <a:off x="3304887" y="5863259"/>
                <a:ext cx="4300417" cy="380810"/>
              </a:xfrm>
              <a:prstGeom prst="rect">
                <a:avLst/>
              </a:prstGeom>
              <a:blipFill>
                <a:blip r:embed="rId14"/>
                <a:stretch>
                  <a:fillRect b="-96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F51755B-1482-4042-ABEB-21B3868A3197}"/>
                  </a:ext>
                </a:extLst>
              </p:cNvPr>
              <p:cNvSpPr txBox="1"/>
              <p:nvPr/>
            </p:nvSpPr>
            <p:spPr>
              <a:xfrm>
                <a:off x="3304887" y="6261911"/>
                <a:ext cx="4300417" cy="380810"/>
              </a:xfrm>
              <a:prstGeom prst="rect">
                <a:avLst/>
              </a:prstGeom>
              <a:noFill/>
            </p:spPr>
            <p:txBody>
              <a:bodyPr wrap="square">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𝑧</m:t>
                        </m:r>
                      </m:e>
                    </m:d>
                  </m:oMath>
                </a14:m>
                <a:r>
                  <a:rPr lang="en-US" dirty="0"/>
                  <a:t>)</a:t>
                </a:r>
              </a:p>
            </p:txBody>
          </p:sp>
        </mc:Choice>
        <mc:Fallback xmlns="">
          <p:sp>
            <p:nvSpPr>
              <p:cNvPr id="32" name="TextBox 31">
                <a:extLst>
                  <a:ext uri="{FF2B5EF4-FFF2-40B4-BE49-F238E27FC236}">
                    <a16:creationId xmlns:a16="http://schemas.microsoft.com/office/drawing/2014/main" id="{4F51755B-1482-4042-ABEB-21B3868A3197}"/>
                  </a:ext>
                </a:extLst>
              </p:cNvPr>
              <p:cNvSpPr txBox="1">
                <a:spLocks noRot="1" noChangeAspect="1" noMove="1" noResize="1" noEditPoints="1" noAdjustHandles="1" noChangeArrowheads="1" noChangeShapeType="1" noTextEdit="1"/>
              </p:cNvSpPr>
              <p:nvPr/>
            </p:nvSpPr>
            <p:spPr>
              <a:xfrm>
                <a:off x="3304887" y="6261911"/>
                <a:ext cx="4300417" cy="380810"/>
              </a:xfrm>
              <a:prstGeom prst="rect">
                <a:avLst/>
              </a:prstGeom>
              <a:blipFill>
                <a:blip r:embed="rId15"/>
                <a:stretch>
                  <a:fillRect t="-3125" b="-18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7CE4914-3878-C542-991E-077A4592774B}"/>
                  </a:ext>
                </a:extLst>
              </p:cNvPr>
              <p:cNvSpPr txBox="1"/>
              <p:nvPr/>
            </p:nvSpPr>
            <p:spPr>
              <a:xfrm>
                <a:off x="8149501" y="4946553"/>
                <a:ext cx="3479903" cy="618246"/>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oMath>
                  </m:oMathPara>
                </a14:m>
                <a:endParaRPr lang="en-US" dirty="0"/>
              </a:p>
            </p:txBody>
          </p:sp>
        </mc:Choice>
        <mc:Fallback xmlns="">
          <p:sp>
            <p:nvSpPr>
              <p:cNvPr id="33" name="TextBox 32">
                <a:extLst>
                  <a:ext uri="{FF2B5EF4-FFF2-40B4-BE49-F238E27FC236}">
                    <a16:creationId xmlns:a16="http://schemas.microsoft.com/office/drawing/2014/main" id="{87CE4914-3878-C542-991E-077A4592774B}"/>
                  </a:ext>
                </a:extLst>
              </p:cNvPr>
              <p:cNvSpPr txBox="1">
                <a:spLocks noRot="1" noChangeAspect="1" noMove="1" noResize="1" noEditPoints="1" noAdjustHandles="1" noChangeArrowheads="1" noChangeShapeType="1" noTextEdit="1"/>
              </p:cNvSpPr>
              <p:nvPr/>
            </p:nvSpPr>
            <p:spPr>
              <a:xfrm>
                <a:off x="8149501" y="4946553"/>
                <a:ext cx="3479903" cy="618246"/>
              </a:xfrm>
              <a:prstGeom prst="rect">
                <a:avLst/>
              </a:prstGeom>
              <a:blipFill>
                <a:blip r:embed="rId16"/>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CC5F235-65EB-E54E-BCEC-9E86FBABD4A7}"/>
                  </a:ext>
                </a:extLst>
              </p:cNvPr>
              <p:cNvSpPr txBox="1"/>
              <p:nvPr/>
            </p:nvSpPr>
            <p:spPr>
              <a:xfrm>
                <a:off x="8149501" y="4192248"/>
                <a:ext cx="3479903" cy="6790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r>
                            <a:rPr lang="en-US" b="0" i="1" smtClean="0">
                              <a:latin typeface="Cambria Math" panose="02040503050406030204" pitchFamily="18" charset="0"/>
                            </a:rPr>
                            <m:t>𝑧</m:t>
                          </m:r>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m:t>
                          </m:r>
                          <m:r>
                            <a:rPr lang="en-US" i="1">
                              <a:latin typeface="Cambria Math" panose="02040503050406030204" pitchFamily="18" charset="0"/>
                            </a:rPr>
                            <m:t>𝑦</m:t>
                          </m:r>
                        </m:num>
                        <m:den>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rPr>
                            <m:t>(1−</m:t>
                          </m:r>
                          <m:r>
                            <a:rPr lang="en-US" i="1">
                              <a:latin typeface="Cambria Math" panose="02040503050406030204" pitchFamily="18" charset="0"/>
                            </a:rPr>
                            <m:t>𝑦</m:t>
                          </m:r>
                          <m:r>
                            <a:rPr lang="en-US" i="1">
                              <a:latin typeface="Cambria Math" panose="02040503050406030204" pitchFamily="18" charset="0"/>
                            </a:rPr>
                            <m:t>)</m:t>
                          </m:r>
                        </m:den>
                      </m:f>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𝜑</m:t>
                      </m:r>
                      <m:r>
                        <m:rPr>
                          <m:nor/>
                        </m:rPr>
                        <a:rPr lang="en-US" dirty="0" smtClean="0"/>
                        <m:t>)</m:t>
                      </m:r>
                    </m:oMath>
                  </m:oMathPara>
                </a14:m>
                <a:endParaRPr lang="en-US" dirty="0"/>
              </a:p>
            </p:txBody>
          </p:sp>
        </mc:Choice>
        <mc:Fallback xmlns="">
          <p:sp>
            <p:nvSpPr>
              <p:cNvPr id="35" name="TextBox 34">
                <a:extLst>
                  <a:ext uri="{FF2B5EF4-FFF2-40B4-BE49-F238E27FC236}">
                    <a16:creationId xmlns:a16="http://schemas.microsoft.com/office/drawing/2014/main" id="{4CC5F235-65EB-E54E-BCEC-9E86FBABD4A7}"/>
                  </a:ext>
                </a:extLst>
              </p:cNvPr>
              <p:cNvSpPr txBox="1">
                <a:spLocks noRot="1" noChangeAspect="1" noMove="1" noResize="1" noEditPoints="1" noAdjustHandles="1" noChangeArrowheads="1" noChangeShapeType="1" noTextEdit="1"/>
              </p:cNvSpPr>
              <p:nvPr/>
            </p:nvSpPr>
            <p:spPr>
              <a:xfrm>
                <a:off x="8149501" y="4192248"/>
                <a:ext cx="3479903" cy="679032"/>
              </a:xfrm>
              <a:prstGeom prst="rect">
                <a:avLst/>
              </a:prstGeom>
              <a:blipFill>
                <a:blip r:embed="rId17"/>
                <a:stretch>
                  <a:fillRect b="-7407"/>
                </a:stretch>
              </a:blipFill>
            </p:spPr>
            <p:txBody>
              <a:bodyPr/>
              <a:lstStyle/>
              <a:p>
                <a:r>
                  <a:rPr lang="en-US">
                    <a:noFill/>
                  </a:rPr>
                  <a:t> </a:t>
                </a:r>
              </a:p>
            </p:txBody>
          </p:sp>
        </mc:Fallback>
      </mc:AlternateContent>
    </p:spTree>
    <p:extLst>
      <p:ext uri="{BB962C8B-B14F-4D97-AF65-F5344CB8AC3E}">
        <p14:creationId xmlns:p14="http://schemas.microsoft.com/office/powerpoint/2010/main" val="682749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6" name="TextBox 25">
            <a:extLst>
              <a:ext uri="{FF2B5EF4-FFF2-40B4-BE49-F238E27FC236}">
                <a16:creationId xmlns:a16="http://schemas.microsoft.com/office/drawing/2014/main" id="{01572FE5-E126-C444-851C-A480BC5311DC}"/>
              </a:ext>
            </a:extLst>
          </p:cNvPr>
          <p:cNvSpPr txBox="1"/>
          <p:nvPr/>
        </p:nvSpPr>
        <p:spPr>
          <a:xfrm>
            <a:off x="762000" y="359695"/>
            <a:ext cx="10667999" cy="1754326"/>
          </a:xfrm>
          <a:prstGeom prst="rect">
            <a:avLst/>
          </a:prstGeom>
          <a:noFill/>
        </p:spPr>
        <p:txBody>
          <a:bodyPr wrap="square" rtlCol="0">
            <a:spAutoFit/>
          </a:bodyPr>
          <a:lstStyle/>
          <a:p>
            <a:pPr algn="ctr"/>
            <a:r>
              <a:rPr lang="en-US" sz="5400" dirty="0">
                <a:latin typeface="Economica" panose="02000506040000020004" pitchFamily="2" charset="77"/>
              </a:rPr>
              <a:t>Single Node with Sigmoid &amp; Cross-Entropy Loss (i.e., Logistic Regression)</a:t>
            </a:r>
          </a:p>
        </p:txBody>
      </p:sp>
      <p:grpSp>
        <p:nvGrpSpPr>
          <p:cNvPr id="2" name="Group 1">
            <a:extLst>
              <a:ext uri="{FF2B5EF4-FFF2-40B4-BE49-F238E27FC236}">
                <a16:creationId xmlns:a16="http://schemas.microsoft.com/office/drawing/2014/main" id="{8F7AF9E0-7B49-4845-8E4B-C962F961C54D}"/>
              </a:ext>
            </a:extLst>
          </p:cNvPr>
          <p:cNvGrpSpPr/>
          <p:nvPr/>
        </p:nvGrpSpPr>
        <p:grpSpPr>
          <a:xfrm>
            <a:off x="762000" y="2114021"/>
            <a:ext cx="6127103" cy="2464693"/>
            <a:chOff x="1207016" y="1895733"/>
            <a:chExt cx="6127103" cy="2464693"/>
          </a:xfrm>
        </p:grpSpPr>
        <p:sp>
          <p:nvSpPr>
            <p:cNvPr id="6" name="Oval 5">
              <a:extLst>
                <a:ext uri="{FF2B5EF4-FFF2-40B4-BE49-F238E27FC236}">
                  <a16:creationId xmlns:a16="http://schemas.microsoft.com/office/drawing/2014/main" id="{C1F2D02F-7E68-3844-97D2-4FA2AE5C5988}"/>
                </a:ext>
              </a:extLst>
            </p:cNvPr>
            <p:cNvSpPr/>
            <p:nvPr/>
          </p:nvSpPr>
          <p:spPr>
            <a:xfrm>
              <a:off x="3422343" y="2717368"/>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CD7EB0-5B69-B841-BE1D-A3F431CE5C4A}"/>
                    </a:ext>
                  </a:extLst>
                </p:cNvPr>
                <p:cNvSpPr txBox="1"/>
                <p:nvPr/>
              </p:nvSpPr>
              <p:spPr>
                <a:xfrm>
                  <a:off x="1308895" y="2184664"/>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=2</m:t>
                        </m:r>
                      </m:oMath>
                    </m:oMathPara>
                  </a14:m>
                  <a:endParaRPr lang="en-US" sz="1200" dirty="0"/>
                </a:p>
              </p:txBody>
            </p:sp>
          </mc:Choice>
          <mc:Fallback xmlns="">
            <p:sp>
              <p:nvSpPr>
                <p:cNvPr id="12" name="TextBox 11">
                  <a:extLst>
                    <a:ext uri="{FF2B5EF4-FFF2-40B4-BE49-F238E27FC236}">
                      <a16:creationId xmlns:a16="http://schemas.microsoft.com/office/drawing/2014/main" id="{D4CD7EB0-5B69-B841-BE1D-A3F431CE5C4A}"/>
                    </a:ext>
                  </a:extLst>
                </p:cNvPr>
                <p:cNvSpPr txBox="1">
                  <a:spLocks noRot="1" noChangeAspect="1" noMove="1" noResize="1" noEditPoints="1" noAdjustHandles="1" noChangeArrowheads="1" noChangeShapeType="1" noTextEdit="1"/>
                </p:cNvSpPr>
                <p:nvPr/>
              </p:nvSpPr>
              <p:spPr>
                <a:xfrm>
                  <a:off x="1308895" y="2184664"/>
                  <a:ext cx="670887" cy="2769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CE678-3321-414C-8F78-16CF107F0181}"/>
                    </a:ext>
                  </a:extLst>
                </p:cNvPr>
                <p:cNvSpPr txBox="1"/>
                <p:nvPr/>
              </p:nvSpPr>
              <p:spPr>
                <a:xfrm>
                  <a:off x="1364869" y="3792723"/>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i="1">
                                <a:latin typeface="Cambria Math" panose="02040503050406030204" pitchFamily="18" charset="0"/>
                              </a:rPr>
                              <m:t>𝑥</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=3</m:t>
                        </m:r>
                      </m:oMath>
                    </m:oMathPara>
                  </a14:m>
                  <a:endParaRPr lang="en-US" sz="1200" dirty="0"/>
                </a:p>
              </p:txBody>
            </p:sp>
          </mc:Choice>
          <mc:Fallback xmlns="">
            <p:sp>
              <p:nvSpPr>
                <p:cNvPr id="31" name="TextBox 30">
                  <a:extLst>
                    <a:ext uri="{FF2B5EF4-FFF2-40B4-BE49-F238E27FC236}">
                      <a16:creationId xmlns:a16="http://schemas.microsoft.com/office/drawing/2014/main" id="{AFCCE678-3321-414C-8F78-16CF107F0181}"/>
                    </a:ext>
                  </a:extLst>
                </p:cNvPr>
                <p:cNvSpPr txBox="1">
                  <a:spLocks noRot="1" noChangeAspect="1" noMove="1" noResize="1" noEditPoints="1" noAdjustHandles="1" noChangeArrowheads="1" noChangeShapeType="1" noTextEdit="1"/>
                </p:cNvSpPr>
                <p:nvPr/>
              </p:nvSpPr>
              <p:spPr>
                <a:xfrm>
                  <a:off x="1364869" y="3792723"/>
                  <a:ext cx="670887" cy="276999"/>
                </a:xfrm>
                <a:prstGeom prst="rect">
                  <a:avLst/>
                </a:prstGeom>
                <a:blipFill>
                  <a:blip r:embed="rId4"/>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64A11327-14C4-7445-884E-BBD5663A0AF8}"/>
                </a:ext>
              </a:extLst>
            </p:cNvPr>
            <p:cNvCxnSpPr>
              <a:cxnSpLocks/>
              <a:stCxn id="56" idx="6"/>
              <a:endCxn id="6" idx="2"/>
            </p:cNvCxnSpPr>
            <p:nvPr/>
          </p:nvCxnSpPr>
          <p:spPr>
            <a:xfrm>
              <a:off x="2081659" y="2306551"/>
              <a:ext cx="1340684" cy="8216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9BDECC8-C5E2-4541-B290-AC4CF797FEE2}"/>
                </a:ext>
              </a:extLst>
            </p:cNvPr>
            <p:cNvCxnSpPr>
              <a:cxnSpLocks/>
              <a:stCxn id="62" idx="6"/>
              <a:endCxn id="6" idx="2"/>
            </p:cNvCxnSpPr>
            <p:nvPr/>
          </p:nvCxnSpPr>
          <p:spPr>
            <a:xfrm flipV="1">
              <a:off x="2137635" y="3128186"/>
              <a:ext cx="1284708" cy="82142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3CDD81C6-2153-1548-8292-5141E866D393}"/>
                    </a:ext>
                  </a:extLst>
                </p:cNvPr>
                <p:cNvSpPr txBox="1"/>
                <p:nvPr/>
              </p:nvSpPr>
              <p:spPr>
                <a:xfrm>
                  <a:off x="2596755" y="2292386"/>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1</m:t>
                            </m:r>
                          </m:sub>
                        </m:sSub>
                        <m:r>
                          <a:rPr lang="en-US" sz="1200" b="0" i="1" smtClean="0">
                            <a:latin typeface="Cambria Math" panose="02040503050406030204" pitchFamily="18" charset="0"/>
                          </a:rPr>
                          <m:t>=5</m:t>
                        </m:r>
                      </m:oMath>
                    </m:oMathPara>
                  </a14:m>
                  <a:endParaRPr lang="en-US" sz="1200" dirty="0"/>
                </a:p>
              </p:txBody>
            </p:sp>
          </mc:Choice>
          <mc:Fallback xmlns="">
            <p:sp>
              <p:nvSpPr>
                <p:cNvPr id="45" name="TextBox 44">
                  <a:extLst>
                    <a:ext uri="{FF2B5EF4-FFF2-40B4-BE49-F238E27FC236}">
                      <a16:creationId xmlns:a16="http://schemas.microsoft.com/office/drawing/2014/main" id="{3CDD81C6-2153-1548-8292-5141E866D393}"/>
                    </a:ext>
                  </a:extLst>
                </p:cNvPr>
                <p:cNvSpPr txBox="1">
                  <a:spLocks noRot="1" noChangeAspect="1" noMove="1" noResize="1" noEditPoints="1" noAdjustHandles="1" noChangeArrowheads="1" noChangeShapeType="1" noTextEdit="1"/>
                </p:cNvSpPr>
                <p:nvPr/>
              </p:nvSpPr>
              <p:spPr>
                <a:xfrm>
                  <a:off x="2596755" y="2292386"/>
                  <a:ext cx="670887" cy="2769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A15AE82-5DA7-BB48-81F0-DD1F05E80C12}"/>
                    </a:ext>
                  </a:extLst>
                </p:cNvPr>
                <p:cNvSpPr txBox="1"/>
                <p:nvPr/>
              </p:nvSpPr>
              <p:spPr>
                <a:xfrm>
                  <a:off x="2596755" y="3601377"/>
                  <a:ext cx="670887" cy="27699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𝑤</m:t>
                            </m:r>
                          </m:e>
                          <m:sub>
                            <m:r>
                              <a:rPr lang="en-US" sz="1200" b="0" i="1" smtClean="0">
                                <a:latin typeface="Cambria Math" panose="02040503050406030204" pitchFamily="18" charset="0"/>
                              </a:rPr>
                              <m:t>2</m:t>
                            </m:r>
                          </m:sub>
                        </m:sSub>
                        <m:r>
                          <a:rPr lang="en-US" sz="1200" b="0" i="1" smtClean="0">
                            <a:latin typeface="Cambria Math" panose="02040503050406030204" pitchFamily="18" charset="0"/>
                          </a:rPr>
                          <m:t>=6</m:t>
                        </m:r>
                      </m:oMath>
                    </m:oMathPara>
                  </a14:m>
                  <a:endParaRPr lang="en-US" sz="1200" dirty="0"/>
                </a:p>
              </p:txBody>
            </p:sp>
          </mc:Choice>
          <mc:Fallback xmlns="">
            <p:sp>
              <p:nvSpPr>
                <p:cNvPr id="47" name="TextBox 46">
                  <a:extLst>
                    <a:ext uri="{FF2B5EF4-FFF2-40B4-BE49-F238E27FC236}">
                      <a16:creationId xmlns:a16="http://schemas.microsoft.com/office/drawing/2014/main" id="{DA15AE82-5DA7-BB48-81F0-DD1F05E80C12}"/>
                    </a:ext>
                  </a:extLst>
                </p:cNvPr>
                <p:cNvSpPr txBox="1">
                  <a:spLocks noRot="1" noChangeAspect="1" noMove="1" noResize="1" noEditPoints="1" noAdjustHandles="1" noChangeArrowheads="1" noChangeShapeType="1" noTextEdit="1"/>
                </p:cNvSpPr>
                <p:nvPr/>
              </p:nvSpPr>
              <p:spPr>
                <a:xfrm>
                  <a:off x="2596755" y="3601377"/>
                  <a:ext cx="670887" cy="276999"/>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3F8BB17D-364A-B144-B7A2-C938A405211C}"/>
                    </a:ext>
                  </a:extLst>
                </p:cNvPr>
                <p:cNvSpPr txBox="1"/>
                <p:nvPr/>
              </p:nvSpPr>
              <p:spPr>
                <a:xfrm>
                  <a:off x="3524220" y="2255268"/>
                  <a:ext cx="670887" cy="276999"/>
                </a:xfrm>
                <a:prstGeom prst="rect">
                  <a:avLst/>
                </a:prstGeom>
                <a:noFill/>
              </p:spPr>
              <p:txBody>
                <a:bodyPr wrap="square" rtlCol="0">
                  <a:spAutoFit/>
                </a:bodyPr>
                <a:lstStyle/>
                <a:p>
                  <a:pPr algn="ctr"/>
                  <a14:m>
                    <m:oMath xmlns:m="http://schemas.openxmlformats.org/officeDocument/2006/math">
                      <m:r>
                        <a:rPr lang="en-US" sz="1200" i="1">
                          <a:latin typeface="Cambria Math" panose="02040503050406030204" pitchFamily="18" charset="0"/>
                        </a:rPr>
                        <m:t>𝑏</m:t>
                      </m:r>
                    </m:oMath>
                  </a14:m>
                  <a:r>
                    <a:rPr lang="en-US" sz="1200" dirty="0"/>
                    <a:t>=1</a:t>
                  </a:r>
                </a:p>
              </p:txBody>
            </p:sp>
          </mc:Choice>
          <mc:Fallback xmlns="">
            <p:sp>
              <p:nvSpPr>
                <p:cNvPr id="49" name="TextBox 48">
                  <a:extLst>
                    <a:ext uri="{FF2B5EF4-FFF2-40B4-BE49-F238E27FC236}">
                      <a16:creationId xmlns:a16="http://schemas.microsoft.com/office/drawing/2014/main" id="{3F8BB17D-364A-B144-B7A2-C938A405211C}"/>
                    </a:ext>
                  </a:extLst>
                </p:cNvPr>
                <p:cNvSpPr txBox="1">
                  <a:spLocks noRot="1" noChangeAspect="1" noMove="1" noResize="1" noEditPoints="1" noAdjustHandles="1" noChangeArrowheads="1" noChangeShapeType="1" noTextEdit="1"/>
                </p:cNvSpPr>
                <p:nvPr/>
              </p:nvSpPr>
              <p:spPr>
                <a:xfrm>
                  <a:off x="3524220" y="2255268"/>
                  <a:ext cx="670887" cy="276999"/>
                </a:xfrm>
                <a:prstGeom prst="rect">
                  <a:avLst/>
                </a:prstGeom>
                <a:blipFill>
                  <a:blip r:embed="rId7"/>
                  <a:stretch>
                    <a:fillRect b="-13043"/>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29AD9293-D976-8247-BAE7-8ACBEF8AE0AC}"/>
                </a:ext>
              </a:extLst>
            </p:cNvPr>
            <p:cNvCxnSpPr>
              <a:cxnSpLocks/>
              <a:stCxn id="6" idx="6"/>
            </p:cNvCxnSpPr>
            <p:nvPr/>
          </p:nvCxnSpPr>
          <p:spPr>
            <a:xfrm flipV="1">
              <a:off x="4296986" y="3128185"/>
              <a:ext cx="101713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2749C518-E45F-E44D-93DC-A0131085D8C9}"/>
                </a:ext>
              </a:extLst>
            </p:cNvPr>
            <p:cNvSpPr/>
            <p:nvPr/>
          </p:nvSpPr>
          <p:spPr>
            <a:xfrm>
              <a:off x="1207016" y="1895733"/>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132D1215-E835-C94A-8506-E040C3B164A1}"/>
                </a:ext>
              </a:extLst>
            </p:cNvPr>
            <p:cNvSpPr/>
            <p:nvPr/>
          </p:nvSpPr>
          <p:spPr>
            <a:xfrm>
              <a:off x="1262992" y="3538791"/>
              <a:ext cx="874643" cy="821635"/>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03378689-D9DF-5E4D-A2F4-37C33B640797}"/>
                    </a:ext>
                  </a:extLst>
                </p:cNvPr>
                <p:cNvSpPr txBox="1"/>
                <p:nvPr/>
              </p:nvSpPr>
              <p:spPr>
                <a:xfrm>
                  <a:off x="4707051" y="2943519"/>
                  <a:ext cx="26270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ℒ</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=1,</m:t>
                            </m:r>
                            <m:acc>
                              <m:accPr>
                                <m:chr m:val="̂"/>
                                <m:ctrlPr>
                                  <a:rPr lang="en-US" b="0" i="1" smtClean="0">
                                    <a:latin typeface="Cambria Math" panose="02040503050406030204" pitchFamily="18" charset="0"/>
                                    <a:ea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𝑦</m:t>
                                </m:r>
                              </m:e>
                            </m:acc>
                          </m:e>
                        </m:d>
                      </m:oMath>
                    </m:oMathPara>
                  </a14:m>
                  <a:endParaRPr lang="en-US" dirty="0"/>
                </a:p>
              </p:txBody>
            </p:sp>
          </mc:Choice>
          <mc:Fallback xmlns="">
            <p:sp>
              <p:nvSpPr>
                <p:cNvPr id="71" name="TextBox 70">
                  <a:extLst>
                    <a:ext uri="{FF2B5EF4-FFF2-40B4-BE49-F238E27FC236}">
                      <a16:creationId xmlns:a16="http://schemas.microsoft.com/office/drawing/2014/main" id="{03378689-D9DF-5E4D-A2F4-37C33B640797}"/>
                    </a:ext>
                  </a:extLst>
                </p:cNvPr>
                <p:cNvSpPr txBox="1">
                  <a:spLocks noRot="1" noChangeAspect="1" noMove="1" noResize="1" noEditPoints="1" noAdjustHandles="1" noChangeArrowheads="1" noChangeShapeType="1" noTextEdit="1"/>
                </p:cNvSpPr>
                <p:nvPr/>
              </p:nvSpPr>
              <p:spPr>
                <a:xfrm>
                  <a:off x="4707051" y="2943519"/>
                  <a:ext cx="2627068" cy="369332"/>
                </a:xfrm>
                <a:prstGeom prst="rect">
                  <a:avLst/>
                </a:prstGeom>
                <a:blipFill>
                  <a:blip r:embed="rId8"/>
                  <a:stretch>
                    <a:fillRect b="-103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C7DB0ED0-6E25-BE49-9666-F8A13184DC78}"/>
                    </a:ext>
                  </a:extLst>
                </p:cNvPr>
                <p:cNvSpPr txBox="1"/>
                <p:nvPr/>
              </p:nvSpPr>
              <p:spPr>
                <a:xfrm>
                  <a:off x="3396509" y="2926605"/>
                  <a:ext cx="874643" cy="369332"/>
                </a:xfrm>
                <a:prstGeom prst="rect">
                  <a:avLst/>
                </a:prstGeom>
                <a:noFill/>
              </p:spPr>
              <p:txBody>
                <a:bodyPr wrap="square">
                  <a:spAutoFit/>
                </a:bodyPr>
                <a:lstStyle/>
                <a:p>
                  <a:pPr algn="ctr"/>
                  <a14:m>
                    <m:oMath xmlns:m="http://schemas.openxmlformats.org/officeDocument/2006/math">
                      <m:r>
                        <a:rPr lang="en-US" i="1">
                          <a:latin typeface="Cambria Math" panose="02040503050406030204" pitchFamily="18" charset="0"/>
                          <a:ea typeface="Cambria Math" panose="02040503050406030204" pitchFamily="18" charset="0"/>
                        </a:rPr>
                        <m:t>𝜑</m:t>
                      </m:r>
                      <m:r>
                        <a:rPr lang="en-US" sz="1800" b="0" i="1" smtClean="0">
                          <a:solidFill>
                            <a:schemeClr val="tx1"/>
                          </a:solidFill>
                          <a:latin typeface="Cambria Math" panose="02040503050406030204" pitchFamily="18" charset="0"/>
                        </a:rPr>
                        <m:t> </m:t>
                      </m:r>
                    </m:oMath>
                  </a14:m>
                  <a:r>
                    <a:rPr lang="en-US" dirty="0"/>
                    <a:t>()</a:t>
                  </a:r>
                </a:p>
              </p:txBody>
            </p:sp>
          </mc:Choice>
          <mc:Fallback xmlns="">
            <p:sp>
              <p:nvSpPr>
                <p:cNvPr id="73" name="TextBox 72">
                  <a:extLst>
                    <a:ext uri="{FF2B5EF4-FFF2-40B4-BE49-F238E27FC236}">
                      <a16:creationId xmlns:a16="http://schemas.microsoft.com/office/drawing/2014/main" id="{C7DB0ED0-6E25-BE49-9666-F8A13184DC78}"/>
                    </a:ext>
                  </a:extLst>
                </p:cNvPr>
                <p:cNvSpPr txBox="1">
                  <a:spLocks noRot="1" noChangeAspect="1" noMove="1" noResize="1" noEditPoints="1" noAdjustHandles="1" noChangeArrowheads="1" noChangeShapeType="1" noTextEdit="1"/>
                </p:cNvSpPr>
                <p:nvPr/>
              </p:nvSpPr>
              <p:spPr>
                <a:xfrm>
                  <a:off x="3396509" y="2926605"/>
                  <a:ext cx="874643" cy="369332"/>
                </a:xfrm>
                <a:prstGeom prst="rect">
                  <a:avLst/>
                </a:prstGeom>
                <a:blipFill>
                  <a:blip r:embed="rId9"/>
                  <a:stretch>
                    <a:fillRect t="-6667"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3B9CA963-FF5C-F54B-AC98-ABD748C15C16}"/>
                  </a:ext>
                </a:extLst>
              </p:cNvPr>
              <p:cNvSpPr txBox="1"/>
              <p:nvPr/>
            </p:nvSpPr>
            <p:spPr>
              <a:xfrm>
                <a:off x="3750091" y="4132293"/>
                <a:ext cx="4167808" cy="2308324"/>
              </a:xfrm>
              <a:prstGeom prst="rect">
                <a:avLst/>
              </a:prstGeom>
              <a:noFill/>
            </p:spPr>
            <p:txBody>
              <a:bodyPr wrap="square" rtlCol="0">
                <a:spAutoFit/>
              </a:bodyPr>
              <a:lstStyle/>
              <a:p>
                <a:pPr algn="ctr"/>
                <a:r>
                  <a:rPr lang="en-US" b="1" dirty="0"/>
                  <a:t>And, finally, we can get gradient of loss with respect to weights and bias. For example, for the first weight… </a:t>
                </a:r>
              </a:p>
              <a:p>
                <a:pPr algn="ctr"/>
                <a:endParaRPr lang="en-US" b="1" dirty="0"/>
              </a:p>
              <a:p>
                <a:pPr algn="ctr"/>
                <a:r>
                  <a:rPr lang="en-US" b="1" dirty="0"/>
                  <a:t>Evaluate </a:t>
                </a:r>
                <a14:m>
                  <m:oMath xmlns:m="http://schemas.openxmlformats.org/officeDocument/2006/math">
                    <m:r>
                      <a:rPr lang="en-US" i="1">
                        <a:latin typeface="Cambria Math" panose="02040503050406030204" pitchFamily="18" charset="0"/>
                        <a:ea typeface="Cambria Math" panose="02040503050406030204" pitchFamily="18" charset="0"/>
                      </a:rPr>
                      <m:t>𝜑</m:t>
                    </m:r>
                  </m:oMath>
                </a14:m>
                <a:r>
                  <a:rPr lang="en-US" b="1" dirty="0"/>
                  <a:t> based on current values of parameters and the data. </a:t>
                </a:r>
              </a:p>
              <a:p>
                <a:pPr algn="ctr"/>
                <a:endParaRPr lang="en-US" b="1" dirty="0"/>
              </a:p>
              <a:p>
                <a:pPr algn="ctr"/>
                <a:r>
                  <a:rPr lang="en-US" b="1" dirty="0"/>
                  <a:t>Finally, update the weights…</a:t>
                </a:r>
              </a:p>
            </p:txBody>
          </p:sp>
        </mc:Choice>
        <mc:Fallback xmlns="">
          <p:sp>
            <p:nvSpPr>
              <p:cNvPr id="86" name="TextBox 85">
                <a:extLst>
                  <a:ext uri="{FF2B5EF4-FFF2-40B4-BE49-F238E27FC236}">
                    <a16:creationId xmlns:a16="http://schemas.microsoft.com/office/drawing/2014/main" id="{3B9CA963-FF5C-F54B-AC98-ABD748C15C16}"/>
                  </a:ext>
                </a:extLst>
              </p:cNvPr>
              <p:cNvSpPr txBox="1">
                <a:spLocks noRot="1" noChangeAspect="1" noMove="1" noResize="1" noEditPoints="1" noAdjustHandles="1" noChangeArrowheads="1" noChangeShapeType="1" noTextEdit="1"/>
              </p:cNvSpPr>
              <p:nvPr/>
            </p:nvSpPr>
            <p:spPr>
              <a:xfrm>
                <a:off x="3750091" y="4132293"/>
                <a:ext cx="4167808" cy="2308324"/>
              </a:xfrm>
              <a:prstGeom prst="rect">
                <a:avLst/>
              </a:prstGeom>
              <a:blipFill>
                <a:blip r:embed="rId10"/>
                <a:stretch>
                  <a:fillRect t="-1093"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CDF167-5C0E-3645-A3CC-9175876D97A2}"/>
                  </a:ext>
                </a:extLst>
              </p:cNvPr>
              <p:cNvSpPr txBox="1"/>
              <p:nvPr/>
            </p:nvSpPr>
            <p:spPr>
              <a:xfrm>
                <a:off x="8340032" y="3142017"/>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𝑑𝑧</m:t>
                          </m:r>
                        </m:den>
                      </m:f>
                      <m:r>
                        <a:rPr lang="en-US" i="1" smtClean="0">
                          <a:latin typeface="Cambria Math" panose="02040503050406030204" pitchFamily="18" charset="0"/>
                          <a:ea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b="0" i="1" smtClean="0">
                              <a:latin typeface="Cambria Math" panose="02040503050406030204" pitchFamily="18" charset="0"/>
                              <a:ea typeface="Cambria Math" panose="02040503050406030204" pitchFamily="18" charset="0"/>
                            </a:rPr>
                            <m:t>𝑧</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den>
                      </m:f>
                    </m:oMath>
                  </m:oMathPara>
                </a14:m>
                <a:endParaRPr lang="en-US" dirty="0"/>
              </a:p>
            </p:txBody>
          </p:sp>
        </mc:Choice>
        <mc:Fallback xmlns="">
          <p:sp>
            <p:nvSpPr>
              <p:cNvPr id="28" name="TextBox 27">
                <a:extLst>
                  <a:ext uri="{FF2B5EF4-FFF2-40B4-BE49-F238E27FC236}">
                    <a16:creationId xmlns:a16="http://schemas.microsoft.com/office/drawing/2014/main" id="{C4CDF167-5C0E-3645-A3CC-9175876D97A2}"/>
                  </a:ext>
                </a:extLst>
              </p:cNvPr>
              <p:cNvSpPr txBox="1">
                <a:spLocks noRot="1" noChangeAspect="1" noMove="1" noResize="1" noEditPoints="1" noAdjustHandles="1" noChangeArrowheads="1" noChangeShapeType="1" noTextEdit="1"/>
              </p:cNvSpPr>
              <p:nvPr/>
            </p:nvSpPr>
            <p:spPr>
              <a:xfrm>
                <a:off x="8340032" y="3142017"/>
                <a:ext cx="3479903" cy="66742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D57C904-DAAB-494F-8340-89D24D58471A}"/>
                  </a:ext>
                </a:extLst>
              </p:cNvPr>
              <p:cNvSpPr txBox="1"/>
              <p:nvPr/>
            </p:nvSpPr>
            <p:spPr>
              <a:xfrm>
                <a:off x="8340032" y="3932750"/>
                <a:ext cx="3479903" cy="66742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rPr>
                            <m:t>ⅆ</m:t>
                          </m:r>
                          <m:r>
                            <a:rPr lang="en-US" i="1" smtClean="0">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sub>
                          </m:sSub>
                        </m:den>
                      </m:f>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m:rPr>
                          <m:nor/>
                        </m:rPr>
                        <a:rPr lang="en-US" dirty="0"/>
                        <m:t>)</m:t>
                      </m:r>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36" name="TextBox 35">
                <a:extLst>
                  <a:ext uri="{FF2B5EF4-FFF2-40B4-BE49-F238E27FC236}">
                    <a16:creationId xmlns:a16="http://schemas.microsoft.com/office/drawing/2014/main" id="{9D57C904-DAAB-494F-8340-89D24D58471A}"/>
                  </a:ext>
                </a:extLst>
              </p:cNvPr>
              <p:cNvSpPr txBox="1">
                <a:spLocks noRot="1" noChangeAspect="1" noMove="1" noResize="1" noEditPoints="1" noAdjustHandles="1" noChangeArrowheads="1" noChangeShapeType="1" noTextEdit="1"/>
              </p:cNvSpPr>
              <p:nvPr/>
            </p:nvSpPr>
            <p:spPr>
              <a:xfrm>
                <a:off x="8340032" y="3932750"/>
                <a:ext cx="3479903" cy="66742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254047D-E181-A64C-9CEA-EB5ED1839D62}"/>
                  </a:ext>
                </a:extLst>
              </p:cNvPr>
              <p:cNvSpPr txBox="1"/>
              <p:nvPr/>
            </p:nvSpPr>
            <p:spPr>
              <a:xfrm>
                <a:off x="8340032" y="4600177"/>
                <a:ext cx="3810619" cy="68627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𝑤</m:t>
                          </m:r>
                        </m:e>
                        <m:sub>
                          <m:r>
                            <a:rPr lang="en-US" b="0" i="1" smtClean="0">
                              <a:latin typeface="Cambria Math" panose="02040503050406030204" pitchFamily="18" charset="0"/>
                            </a:rPr>
                            <m:t>1,</m:t>
                          </m:r>
                          <m:r>
                            <a:rPr lang="en-US" b="0" i="1" smtClean="0">
                              <a:latin typeface="Cambria Math" panose="02040503050406030204" pitchFamily="18" charset="0"/>
                            </a:rPr>
                            <m:t>𝑛𝑒𝑤</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ⅆ</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𝑜𝑙𝑑</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2" name="TextBox 41">
                <a:extLst>
                  <a:ext uri="{FF2B5EF4-FFF2-40B4-BE49-F238E27FC236}">
                    <a16:creationId xmlns:a16="http://schemas.microsoft.com/office/drawing/2014/main" id="{5254047D-E181-A64C-9CEA-EB5ED1839D62}"/>
                  </a:ext>
                </a:extLst>
              </p:cNvPr>
              <p:cNvSpPr txBox="1">
                <a:spLocks noRot="1" noChangeAspect="1" noMove="1" noResize="1" noEditPoints="1" noAdjustHandles="1" noChangeArrowheads="1" noChangeShapeType="1" noTextEdit="1"/>
              </p:cNvSpPr>
              <p:nvPr/>
            </p:nvSpPr>
            <p:spPr>
              <a:xfrm>
                <a:off x="8340032" y="4600177"/>
                <a:ext cx="3810619" cy="686278"/>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48712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29</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Keras</a:t>
            </a:r>
            <a:r>
              <a:rPr lang="en-US" sz="5400" dirty="0">
                <a:latin typeface="Economica" panose="02000506040000020004" pitchFamily="2" charset="77"/>
              </a:rPr>
              <a:t> and </a:t>
            </a:r>
            <a:r>
              <a:rPr lang="en-US" sz="5400" dirty="0" err="1">
                <a:latin typeface="Economica" panose="02000506040000020004" pitchFamily="2" charset="77"/>
              </a:rPr>
              <a:t>Tensorflow</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739211"/>
          </a:xfrm>
          <a:prstGeom prst="rect">
            <a:avLst/>
          </a:prstGeom>
          <a:noFill/>
        </p:spPr>
        <p:txBody>
          <a:bodyPr wrap="square" rtlCol="0">
            <a:spAutoFit/>
          </a:bodyPr>
          <a:lstStyle/>
          <a:p>
            <a:r>
              <a:rPr lang="en-US" sz="2000" b="1" dirty="0">
                <a:latin typeface="Quicksand" pitchFamily="2" charset="77"/>
              </a:rPr>
              <a:t>1. </a:t>
            </a:r>
            <a:r>
              <a:rPr lang="en-US" sz="2000" b="1" dirty="0" err="1">
                <a:latin typeface="Quicksand" pitchFamily="2" charset="77"/>
              </a:rPr>
              <a:t>Tensorflow</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Python platform for working with tensors, implementing automatic differentiation, providing access to repositories of (well-known) pre-trained models. </a:t>
            </a:r>
          </a:p>
          <a:p>
            <a:pPr marL="171450" indent="-171450">
              <a:buFont typeface="Arial" panose="020B0604020202020204" pitchFamily="34" charset="0"/>
              <a:buChar char="•"/>
            </a:pPr>
            <a:endParaRPr lang="en-US" sz="1400" dirty="0">
              <a:latin typeface="Quicksand" pitchFamily="2" charset="77"/>
            </a:endParaRPr>
          </a:p>
          <a:p>
            <a:r>
              <a:rPr lang="en-US" sz="2000" b="1" dirty="0">
                <a:latin typeface="Quicksand" pitchFamily="2" charset="77"/>
              </a:rPr>
              <a:t>2.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higher-level API that wraps common usage patterns with </a:t>
            </a:r>
            <a:r>
              <a:rPr lang="en-US" dirty="0" err="1">
                <a:latin typeface="Quicksand" pitchFamily="2" charset="77"/>
              </a:rPr>
              <a:t>Tensorflow</a:t>
            </a:r>
            <a:r>
              <a:rPr lang="en-US" dirty="0">
                <a:latin typeface="Quicksand" pitchFamily="2" charset="77"/>
              </a:rPr>
              <a:t> functions, pre-defined loss functions, optimization algorithms, etc.</a:t>
            </a:r>
          </a:p>
          <a:p>
            <a:pPr marL="628650" lvl="1" indent="-171450">
              <a:buFont typeface="Arial" panose="020B0604020202020204" pitchFamily="34" charset="0"/>
              <a:buChar char="•"/>
            </a:pPr>
            <a:r>
              <a:rPr lang="en-US" dirty="0" err="1">
                <a:latin typeface="Quicksand" pitchFamily="2" charset="77"/>
              </a:rPr>
              <a:t>Keras</a:t>
            </a:r>
            <a:r>
              <a:rPr lang="en-US" dirty="0">
                <a:latin typeface="Quicksand" pitchFamily="2" charset="77"/>
              </a:rPr>
              <a:t> simplifies data scientists’ interaction with </a:t>
            </a:r>
            <a:r>
              <a:rPr lang="en-US" dirty="0" err="1">
                <a:latin typeface="Quicksand" pitchFamily="2" charset="77"/>
              </a:rPr>
              <a:t>Tensorflow</a:t>
            </a:r>
            <a:r>
              <a:rPr lang="en-US" dirty="0">
                <a:latin typeface="Quicksand" pitchFamily="2" charset="77"/>
              </a:rPr>
              <a:t>.</a:t>
            </a:r>
          </a:p>
        </p:txBody>
      </p:sp>
      <p:pic>
        <p:nvPicPr>
          <p:cNvPr id="1026" name="Picture 2" descr="Top 3 Ways to Write Your Tensorflow Code - Analytics Vidhya">
            <a:extLst>
              <a:ext uri="{FF2B5EF4-FFF2-40B4-BE49-F238E27FC236}">
                <a16:creationId xmlns:a16="http://schemas.microsoft.com/office/drawing/2014/main" id="{25F8C8C0-7310-1547-B44C-A40961669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7321" y="4969267"/>
            <a:ext cx="4357357" cy="1575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35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ensor Processing Units (TPUs) Documentation | Kaggle">
            <a:extLst>
              <a:ext uri="{FF2B5EF4-FFF2-40B4-BE49-F238E27FC236}">
                <a16:creationId xmlns:a16="http://schemas.microsoft.com/office/drawing/2014/main" id="{E952E92C-4443-D748-820B-149D922B11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933" b="3933"/>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52216466-FE71-474B-932E-2DC4D954C353}"/>
              </a:ext>
            </a:extLst>
          </p:cNvPr>
          <p:cNvSpPr>
            <a:spLocks noGrp="1"/>
          </p:cNvSpPr>
          <p:nvPr>
            <p:ph type="sldNum" sz="quarter" idx="12"/>
          </p:nvPr>
        </p:nvSpPr>
        <p:spPr/>
        <p:txBody>
          <a:bodyPr/>
          <a:lstStyle/>
          <a:p>
            <a:fld id="{5F85BDAF-76E7-5E4A-80A9-F732B06DC713}" type="slidenum">
              <a:rPr lang="en-US" smtClean="0"/>
              <a:t>3</a:t>
            </a:fld>
            <a:endParaRPr lang="en-US"/>
          </a:p>
        </p:txBody>
      </p:sp>
      <p:sp>
        <p:nvSpPr>
          <p:cNvPr id="6" name="TextBox 5">
            <a:extLst>
              <a:ext uri="{FF2B5EF4-FFF2-40B4-BE49-F238E27FC236}">
                <a16:creationId xmlns:a16="http://schemas.microsoft.com/office/drawing/2014/main" id="{3CA8BE2E-C971-034B-9D97-DF1032F4D598}"/>
              </a:ext>
            </a:extLst>
          </p:cNvPr>
          <p:cNvSpPr txBox="1"/>
          <p:nvPr/>
        </p:nvSpPr>
        <p:spPr>
          <a:xfrm>
            <a:off x="959603" y="487786"/>
            <a:ext cx="6460957" cy="923330"/>
          </a:xfrm>
          <a:prstGeom prst="rect">
            <a:avLst/>
          </a:prstGeom>
          <a:noFill/>
        </p:spPr>
        <p:txBody>
          <a:bodyPr wrap="square" rtlCol="0">
            <a:spAutoFit/>
          </a:bodyPr>
          <a:lstStyle/>
          <a:p>
            <a:r>
              <a:rPr lang="en-US" sz="5400" dirty="0">
                <a:latin typeface="Economica" panose="02000506040000020004" pitchFamily="2" charset="77"/>
              </a:rPr>
              <a:t>TPUs</a:t>
            </a:r>
          </a:p>
        </p:txBody>
      </p:sp>
    </p:spTree>
    <p:extLst>
      <p:ext uri="{BB962C8B-B14F-4D97-AF65-F5344CB8AC3E}">
        <p14:creationId xmlns:p14="http://schemas.microsoft.com/office/powerpoint/2010/main" val="236446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30</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err="1">
                <a:latin typeface="Economica" panose="02000506040000020004" pitchFamily="2" charset="77"/>
              </a:rPr>
              <a:t>Tensorflow</a:t>
            </a:r>
            <a:r>
              <a:rPr lang="en-US" sz="5400" dirty="0">
                <a:latin typeface="Economica" panose="02000506040000020004" pitchFamily="2" charset="77"/>
              </a:rPr>
              <a:t> </a:t>
            </a:r>
            <a:r>
              <a:rPr lang="en-US" sz="5400" dirty="0" err="1">
                <a:latin typeface="Economica" panose="02000506040000020004" pitchFamily="2" charset="77"/>
              </a:rPr>
              <a:t>GradientTape</a:t>
            </a:r>
            <a:r>
              <a:rPr lang="en-US" sz="5400" dirty="0">
                <a:latin typeface="Economica" panose="02000506040000020004" pitchFamily="2" charset="77"/>
              </a:rPr>
              <a:t>: </a:t>
            </a:r>
            <a:r>
              <a:rPr lang="en-US" sz="5400" dirty="0" err="1">
                <a:latin typeface="Economica" panose="02000506040000020004" pitchFamily="2" charset="77"/>
              </a:rPr>
              <a:t>AutoDiff</a:t>
            </a:r>
            <a:endParaRPr lang="en-US" sz="5400" dirty="0">
              <a:latin typeface="Economica" panose="02000506040000020004" pitchFamily="2" charset="77"/>
            </a:endParaRP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000548"/>
          </a:xfrm>
          <a:prstGeom prst="rect">
            <a:avLst/>
          </a:prstGeom>
          <a:noFill/>
        </p:spPr>
        <p:txBody>
          <a:bodyPr wrap="square" rtlCol="0">
            <a:spAutoFit/>
          </a:bodyPr>
          <a:lstStyle/>
          <a:p>
            <a:r>
              <a:rPr lang="en-US" sz="2000" b="1" dirty="0">
                <a:latin typeface="Quicksand" pitchFamily="2" charset="77"/>
              </a:rPr>
              <a:t>1. Gradient Tape</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 </a:t>
            </a:r>
            <a:r>
              <a:rPr lang="en-US" dirty="0" err="1">
                <a:latin typeface="Quicksand" pitchFamily="2" charset="77"/>
              </a:rPr>
              <a:t>Tensorflow</a:t>
            </a:r>
            <a:r>
              <a:rPr lang="en-US" dirty="0">
                <a:latin typeface="Quicksand" pitchFamily="2" charset="77"/>
              </a:rPr>
              <a:t> function that automates the calculation of derivatives. </a:t>
            </a:r>
          </a:p>
          <a:p>
            <a:pPr marL="628650" lvl="1" indent="-171450">
              <a:buFont typeface="Arial" panose="020B0604020202020204" pitchFamily="34" charset="0"/>
              <a:buChar char="•"/>
            </a:pPr>
            <a:r>
              <a:rPr lang="en-US" dirty="0">
                <a:latin typeface="Quicksand" pitchFamily="2" charset="77"/>
              </a:rPr>
              <a:t>It constructs a computation graph in the background and implements codified rules for calculating derivatives of functions. </a:t>
            </a:r>
          </a:p>
          <a:p>
            <a:pPr marL="628650" lvl="1" indent="-171450">
              <a:buFont typeface="Arial" panose="020B0604020202020204" pitchFamily="34" charset="0"/>
              <a:buChar char="•"/>
            </a:pPr>
            <a:r>
              <a:rPr lang="en-US" dirty="0">
                <a:latin typeface="Quicksand" pitchFamily="2" charset="77"/>
              </a:rPr>
              <a:t>You could technically use gradient tape to implement a gradient descent algorithm for many optimization problems.</a:t>
            </a:r>
          </a:p>
        </p:txBody>
      </p:sp>
      <p:pic>
        <p:nvPicPr>
          <p:cNvPr id="1026" name="Picture 2" descr="Audio Cassette Design Decal image 1">
            <a:extLst>
              <a:ext uri="{FF2B5EF4-FFF2-40B4-BE49-F238E27FC236}">
                <a16:creationId xmlns:a16="http://schemas.microsoft.com/office/drawing/2014/main" id="{F4294563-15FB-7545-BBD5-C166A9EFD0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9710" b="20000"/>
          <a:stretch/>
        </p:blipFill>
        <p:spPr bwMode="auto">
          <a:xfrm>
            <a:off x="3971983" y="4033340"/>
            <a:ext cx="3853070" cy="2323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4349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31</a:t>
            </a:fld>
            <a:endParaRPr lang="en-US"/>
          </a:p>
        </p:txBody>
      </p:sp>
      <p:sp>
        <p:nvSpPr>
          <p:cNvPr id="5" name="TextBox 4">
            <a:extLst>
              <a:ext uri="{FF2B5EF4-FFF2-40B4-BE49-F238E27FC236}">
                <a16:creationId xmlns:a16="http://schemas.microsoft.com/office/drawing/2014/main" id="{66017FFC-90AC-7943-A427-7919B7EFCD5A}"/>
              </a:ext>
            </a:extLst>
          </p:cNvPr>
          <p:cNvSpPr txBox="1"/>
          <p:nvPr/>
        </p:nvSpPr>
        <p:spPr>
          <a:xfrm>
            <a:off x="2055613" y="613442"/>
            <a:ext cx="8080774" cy="923330"/>
          </a:xfrm>
          <a:prstGeom prst="rect">
            <a:avLst/>
          </a:prstGeom>
          <a:noFill/>
        </p:spPr>
        <p:txBody>
          <a:bodyPr wrap="square" rtlCol="0">
            <a:spAutoFit/>
          </a:bodyPr>
          <a:lstStyle/>
          <a:p>
            <a:pPr algn="ctr"/>
            <a:r>
              <a:rPr lang="en-US" sz="5400" dirty="0">
                <a:latin typeface="Economica" panose="02000506040000020004" pitchFamily="2" charset="77"/>
              </a:rPr>
              <a:t>The Layer</a:t>
            </a:r>
          </a:p>
        </p:txBody>
      </p:sp>
      <p:sp>
        <p:nvSpPr>
          <p:cNvPr id="6" name="TextBox 5">
            <a:extLst>
              <a:ext uri="{FF2B5EF4-FFF2-40B4-BE49-F238E27FC236}">
                <a16:creationId xmlns:a16="http://schemas.microsoft.com/office/drawing/2014/main" id="{1878285F-4D88-EE4A-BBF5-E394C3312294}"/>
              </a:ext>
            </a:extLst>
          </p:cNvPr>
          <p:cNvSpPr txBox="1"/>
          <p:nvPr/>
        </p:nvSpPr>
        <p:spPr>
          <a:xfrm>
            <a:off x="890337" y="1940249"/>
            <a:ext cx="10016362" cy="2277547"/>
          </a:xfrm>
          <a:prstGeom prst="rect">
            <a:avLst/>
          </a:prstGeom>
          <a:noFill/>
        </p:spPr>
        <p:txBody>
          <a:bodyPr wrap="square" rtlCol="0">
            <a:spAutoFit/>
          </a:bodyPr>
          <a:lstStyle/>
          <a:p>
            <a:r>
              <a:rPr lang="en-US" sz="2000" b="1" dirty="0">
                <a:latin typeface="Quicksand" pitchFamily="2" charset="77"/>
              </a:rPr>
              <a:t>Layers are the Key Building Block of NNs in </a:t>
            </a:r>
            <a:r>
              <a:rPr lang="en-US" sz="2000" b="1" dirty="0" err="1">
                <a:latin typeface="Quicksand" pitchFamily="2" charset="77"/>
              </a:rPr>
              <a:t>Keras</a:t>
            </a:r>
            <a:endParaRPr lang="en-US" sz="2000" b="1"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There are a few subclasses of the Layers class: e.g., Dense is the one we have seen so far – </a:t>
            </a:r>
            <a:r>
              <a:rPr lang="en-US" dirty="0" err="1">
                <a:latin typeface="Quicksand" pitchFamily="2" charset="77"/>
              </a:rPr>
              <a:t>layers.Dense</a:t>
            </a:r>
            <a:r>
              <a:rPr lang="en-US" dirty="0">
                <a:latin typeface="Quicksand" pitchFamily="2" charset="77"/>
              </a:rPr>
              <a:t>(), but we also have convolutional layers, max-pooling layers, recurrent layers, and so on. There are many pre-defined layers in </a:t>
            </a:r>
            <a:r>
              <a:rPr lang="en-US" dirty="0" err="1">
                <a:latin typeface="Quicksand" pitchFamily="2" charset="77"/>
              </a:rPr>
              <a:t>Keras</a:t>
            </a:r>
            <a:r>
              <a:rPr lang="en-US" dirty="0">
                <a:latin typeface="Quicksand" pitchFamily="2" charset="77"/>
              </a:rPr>
              <a:t>. See: </a:t>
            </a:r>
            <a:r>
              <a:rPr lang="en-US" dirty="0">
                <a:latin typeface="Quicksand" pitchFamily="2" charset="77"/>
                <a:hlinkClick r:id="rId2"/>
              </a:rPr>
              <a:t>https://keras.io/api/layers/</a:t>
            </a:r>
            <a:r>
              <a:rPr lang="en-US" dirty="0">
                <a:latin typeface="Quicksand" pitchFamily="2" charset="77"/>
              </a:rPr>
              <a:t>. </a:t>
            </a:r>
          </a:p>
          <a:p>
            <a:pPr marL="628650" lvl="1" indent="-171450">
              <a:buFont typeface="Arial" panose="020B0604020202020204" pitchFamily="34" charset="0"/>
              <a:buChar char="•"/>
            </a:pPr>
            <a:r>
              <a:rPr lang="en-US" dirty="0">
                <a:latin typeface="Quicksand" pitchFamily="2" charset="77"/>
              </a:rPr>
              <a:t>These are different architectural components that can be mixed and matched in different ways to create different network topologies. </a:t>
            </a:r>
          </a:p>
          <a:p>
            <a:pPr marL="628650" lvl="1" indent="-171450">
              <a:buFont typeface="Arial" panose="020B0604020202020204" pitchFamily="34" charset="0"/>
              <a:buChar char="•"/>
            </a:pPr>
            <a:r>
              <a:rPr lang="en-US" dirty="0">
                <a:latin typeface="Quicksand" pitchFamily="2" charset="77"/>
              </a:rPr>
              <a:t>It is also possible to construct custom layers.</a:t>
            </a:r>
          </a:p>
        </p:txBody>
      </p:sp>
      <p:pic>
        <p:nvPicPr>
          <p:cNvPr id="2050" name="Picture 2" descr="Layers of a Convolutional Neural Network | by Meghna Asthana | Analytics  Vidhya | Medium">
            <a:extLst>
              <a:ext uri="{FF2B5EF4-FFF2-40B4-BE49-F238E27FC236}">
                <a16:creationId xmlns:a16="http://schemas.microsoft.com/office/drawing/2014/main" id="{E2EF8B3A-C9EC-8D41-9EB3-9B746054F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626" y="4454180"/>
            <a:ext cx="4785784" cy="1872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1506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D2FFB4A-DEDF-D747-9BC5-AE7EF2035281}"/>
              </a:ext>
            </a:extLst>
          </p:cNvPr>
          <p:cNvSpPr/>
          <p:nvPr/>
        </p:nvSpPr>
        <p:spPr>
          <a:xfrm>
            <a:off x="145774" y="6228522"/>
            <a:ext cx="11847443" cy="62947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B5E4CF9-A880-494D-A159-470F1B8BFB79}"/>
              </a:ext>
            </a:extLst>
          </p:cNvPr>
          <p:cNvSpPr>
            <a:spLocks noGrp="1"/>
          </p:cNvSpPr>
          <p:nvPr>
            <p:ph type="sldNum" sz="quarter" idx="12"/>
          </p:nvPr>
        </p:nvSpPr>
        <p:spPr/>
        <p:txBody>
          <a:bodyPr/>
          <a:lstStyle/>
          <a:p>
            <a:fld id="{5F85BDAF-76E7-5E4A-80A9-F732B06DC713}" type="slidenum">
              <a:rPr lang="en-US" smtClean="0"/>
              <a:t>32</a:t>
            </a:fld>
            <a:endParaRPr lang="en-US"/>
          </a:p>
        </p:txBody>
      </p:sp>
      <p:pic>
        <p:nvPicPr>
          <p:cNvPr id="1026" name="Picture 2" descr="The mostly complete chart of Neural Networks, explained | by Andrew Tch |  Towards Data Science">
            <a:extLst>
              <a:ext uri="{FF2B5EF4-FFF2-40B4-BE49-F238E27FC236}">
                <a16:creationId xmlns:a16="http://schemas.microsoft.com/office/drawing/2014/main" id="{F92719A9-7E9A-0F40-8782-04D5BB1B26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817191" y="-1678609"/>
            <a:ext cx="6829287" cy="102439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1651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95F40EE-9804-E646-91D8-B0E8BABE2CA1}"/>
              </a:ext>
            </a:extLst>
          </p:cNvPr>
          <p:cNvSpPr>
            <a:spLocks noGrp="1"/>
          </p:cNvSpPr>
          <p:nvPr>
            <p:ph type="sldNum" sz="quarter" idx="12"/>
          </p:nvPr>
        </p:nvSpPr>
        <p:spPr/>
        <p:txBody>
          <a:bodyPr/>
          <a:lstStyle/>
          <a:p>
            <a:fld id="{5F85BDAF-76E7-5E4A-80A9-F732B06DC713}" type="slidenum">
              <a:rPr lang="en-US" smtClean="0"/>
              <a:t>33</a:t>
            </a:fld>
            <a:endParaRPr lang="en-US"/>
          </a:p>
        </p:txBody>
      </p:sp>
      <p:sp>
        <p:nvSpPr>
          <p:cNvPr id="5" name="TextBox 4">
            <a:extLst>
              <a:ext uri="{FF2B5EF4-FFF2-40B4-BE49-F238E27FC236}">
                <a16:creationId xmlns:a16="http://schemas.microsoft.com/office/drawing/2014/main" id="{1E6A2E3F-A0C1-A747-BCD2-D14405121F1A}"/>
              </a:ext>
            </a:extLst>
          </p:cNvPr>
          <p:cNvSpPr txBox="1"/>
          <p:nvPr/>
        </p:nvSpPr>
        <p:spPr>
          <a:xfrm>
            <a:off x="1267235" y="280722"/>
            <a:ext cx="9657521" cy="923330"/>
          </a:xfrm>
          <a:prstGeom prst="rect">
            <a:avLst/>
          </a:prstGeom>
          <a:noFill/>
        </p:spPr>
        <p:txBody>
          <a:bodyPr wrap="square" rtlCol="0">
            <a:spAutoFit/>
          </a:bodyPr>
          <a:lstStyle/>
          <a:p>
            <a:pPr algn="ctr"/>
            <a:r>
              <a:rPr lang="en-US" sz="5400" dirty="0">
                <a:latin typeface="Economica" panose="02000506040000020004" pitchFamily="2" charset="77"/>
              </a:rPr>
              <a:t>Recap</a:t>
            </a:r>
          </a:p>
        </p:txBody>
      </p:sp>
      <p:sp>
        <p:nvSpPr>
          <p:cNvPr id="6" name="TextBox 5">
            <a:extLst>
              <a:ext uri="{FF2B5EF4-FFF2-40B4-BE49-F238E27FC236}">
                <a16:creationId xmlns:a16="http://schemas.microsoft.com/office/drawing/2014/main" id="{F15AD46E-0C49-994E-8DEB-65F7193016B6}"/>
              </a:ext>
            </a:extLst>
          </p:cNvPr>
          <p:cNvSpPr txBox="1"/>
          <p:nvPr/>
        </p:nvSpPr>
        <p:spPr>
          <a:xfrm>
            <a:off x="1087814" y="1348800"/>
            <a:ext cx="10016362" cy="5509200"/>
          </a:xfrm>
          <a:prstGeom prst="rect">
            <a:avLst/>
          </a:prstGeom>
          <a:noFill/>
        </p:spPr>
        <p:txBody>
          <a:bodyPr wrap="square" rtlCol="0">
            <a:spAutoFit/>
          </a:bodyPr>
          <a:lstStyle/>
          <a:p>
            <a:r>
              <a:rPr lang="en-US" sz="2000" b="1" dirty="0">
                <a:latin typeface="Quicksand" pitchFamily="2" charset="77"/>
              </a:rPr>
              <a:t>Building Blocks of NNs</a:t>
            </a:r>
          </a:p>
          <a:p>
            <a:pPr marL="171450" indent="-171450">
              <a:buFont typeface="Arial" panose="020B0604020202020204" pitchFamily="34" charset="0"/>
              <a:buChar char="•"/>
            </a:pP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Tensors and Tensor Operations</a:t>
            </a:r>
          </a:p>
          <a:p>
            <a:pPr marL="628650" lvl="1" indent="-171450">
              <a:buFont typeface="Arial" panose="020B0604020202020204" pitchFamily="34" charset="0"/>
              <a:buChar char="•"/>
            </a:pPr>
            <a:r>
              <a:rPr lang="en-US" dirty="0">
                <a:latin typeface="Quicksand" pitchFamily="2" charset="77"/>
              </a:rPr>
              <a:t>Activation Functions</a:t>
            </a:r>
          </a:p>
          <a:p>
            <a:pPr marL="628650" lvl="1" indent="-171450">
              <a:buFont typeface="Arial" panose="020B0604020202020204" pitchFamily="34" charset="0"/>
              <a:buChar char="•"/>
            </a:pPr>
            <a:r>
              <a:rPr lang="en-US" dirty="0">
                <a:latin typeface="Quicksand" pitchFamily="2" charset="77"/>
              </a:rPr>
              <a:t>Loss Functions</a:t>
            </a:r>
          </a:p>
          <a:p>
            <a:pPr marL="628650" lvl="1" indent="-171450">
              <a:buFont typeface="Arial" panose="020B0604020202020204" pitchFamily="34" charset="0"/>
              <a:buChar char="•"/>
            </a:pPr>
            <a:r>
              <a:rPr lang="en-US" dirty="0">
                <a:latin typeface="Quicksand" pitchFamily="2" charset="77"/>
              </a:rPr>
              <a:t>Backpropagation: Derivatives, Gradients &amp; the Chain Rule</a:t>
            </a:r>
          </a:p>
          <a:p>
            <a:endParaRPr lang="en-US" dirty="0">
              <a:latin typeface="Quicksand" pitchFamily="2" charset="77"/>
            </a:endParaRPr>
          </a:p>
          <a:p>
            <a:r>
              <a:rPr lang="en-US" sz="2000" b="1" dirty="0">
                <a:latin typeface="Quicksand" pitchFamily="2" charset="77"/>
              </a:rPr>
              <a:t>Procedure of Minibatch Stochastic Gradient Descent</a:t>
            </a:r>
          </a:p>
          <a:p>
            <a:endParaRPr lang="en-US" dirty="0">
              <a:latin typeface="Quicksand" pitchFamily="2" charset="77"/>
            </a:endParaRPr>
          </a:p>
          <a:p>
            <a:pPr marL="687388" lvl="1" indent="-225425">
              <a:buFont typeface="Arial" panose="020B0604020202020204" pitchFamily="34" charset="0"/>
              <a:buChar char="•"/>
            </a:pPr>
            <a:r>
              <a:rPr lang="en-US" sz="2000" dirty="0">
                <a:latin typeface="Quicksand" pitchFamily="2" charset="77"/>
              </a:rPr>
              <a:t>Grab a batch of observations (samples)</a:t>
            </a:r>
          </a:p>
          <a:p>
            <a:pPr marL="687388" lvl="1" indent="-225425">
              <a:buFont typeface="Arial" panose="020B0604020202020204" pitchFamily="34" charset="0"/>
              <a:buChar char="•"/>
            </a:pPr>
            <a:r>
              <a:rPr lang="en-US" sz="2000" dirty="0">
                <a:latin typeface="Quicksand" pitchFamily="2" charset="77"/>
              </a:rPr>
              <a:t>Predict their labels using current weights / bias terms.</a:t>
            </a:r>
          </a:p>
          <a:p>
            <a:pPr marL="687388" lvl="1" indent="-225425">
              <a:buFont typeface="Arial" panose="020B0604020202020204" pitchFamily="34" charset="0"/>
              <a:buChar char="•"/>
            </a:pPr>
            <a:r>
              <a:rPr lang="en-US" sz="2000" dirty="0">
                <a:latin typeface="Quicksand" pitchFamily="2" charset="77"/>
              </a:rPr>
              <a:t>Calculate loss value. </a:t>
            </a:r>
          </a:p>
          <a:p>
            <a:pPr marL="687388" lvl="1" indent="-225425">
              <a:buFont typeface="Arial" panose="020B0604020202020204" pitchFamily="34" charset="0"/>
              <a:buChar char="•"/>
            </a:pPr>
            <a:r>
              <a:rPr lang="en-US" sz="2000" dirty="0">
                <a:latin typeface="Quicksand" pitchFamily="2" charset="77"/>
              </a:rPr>
              <a:t>Calculate gradient of loss </a:t>
            </a:r>
            <a:r>
              <a:rPr lang="en-US" sz="2000" dirty="0" err="1">
                <a:latin typeface="Quicksand" pitchFamily="2" charset="77"/>
              </a:rPr>
              <a:t>w.r.t.</a:t>
            </a:r>
            <a:r>
              <a:rPr lang="en-US" sz="2000" dirty="0">
                <a:latin typeface="Quicksand" pitchFamily="2" charset="77"/>
              </a:rPr>
              <a:t> all weight / bias terms. </a:t>
            </a:r>
          </a:p>
          <a:p>
            <a:pPr marL="687388" lvl="1" indent="-225425">
              <a:buFont typeface="Arial" panose="020B0604020202020204" pitchFamily="34" charset="0"/>
              <a:buChar char="•"/>
            </a:pPr>
            <a:r>
              <a:rPr lang="en-US" sz="2000" dirty="0">
                <a:latin typeface="Quicksand" pitchFamily="2" charset="77"/>
              </a:rPr>
              <a:t>Update each weight by subtracting its gradient*learning rate</a:t>
            </a:r>
          </a:p>
          <a:p>
            <a:pPr marL="687388" lvl="1" indent="-225425">
              <a:buFont typeface="Arial" panose="020B0604020202020204" pitchFamily="34" charset="0"/>
              <a:buChar char="•"/>
            </a:pPr>
            <a:r>
              <a:rPr lang="en-US" sz="2000" dirty="0">
                <a:latin typeface="Quicksand" pitchFamily="2" charset="77"/>
              </a:rPr>
              <a:t>Cycle over the whole training dataset (each cycle is an epoch) repeatedly, until loss is small. </a:t>
            </a:r>
          </a:p>
          <a:p>
            <a:endParaRPr lang="en-US" dirty="0">
              <a:latin typeface="Quicksand" pitchFamily="2" charset="77"/>
            </a:endParaRPr>
          </a:p>
          <a:p>
            <a:pPr marL="628650" lvl="1" indent="-171450">
              <a:buFont typeface="Arial" panose="020B0604020202020204" pitchFamily="34" charset="0"/>
              <a:buChar char="•"/>
            </a:pPr>
            <a:endParaRPr lang="en-US" dirty="0">
              <a:latin typeface="Quicksand" pitchFamily="2" charset="77"/>
            </a:endParaRPr>
          </a:p>
          <a:p>
            <a:pPr marL="171450" indent="-171450">
              <a:buFont typeface="Arial" panose="020B0604020202020204" pitchFamily="34" charset="0"/>
              <a:buChar char="•"/>
            </a:pPr>
            <a:endParaRPr lang="en-US" sz="1400" dirty="0">
              <a:latin typeface="Quicksand" pitchFamily="2" charset="77"/>
            </a:endParaRPr>
          </a:p>
        </p:txBody>
      </p:sp>
    </p:spTree>
    <p:extLst>
      <p:ext uri="{BB962C8B-B14F-4D97-AF65-F5344CB8AC3E}">
        <p14:creationId xmlns:p14="http://schemas.microsoft.com/office/powerpoint/2010/main" val="1469755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865521" y="586938"/>
            <a:ext cx="6460957" cy="923330"/>
          </a:xfrm>
          <a:prstGeom prst="rect">
            <a:avLst/>
          </a:prstGeom>
          <a:noFill/>
        </p:spPr>
        <p:txBody>
          <a:bodyPr wrap="square" rtlCol="0">
            <a:spAutoFit/>
          </a:bodyPr>
          <a:lstStyle/>
          <a:p>
            <a:pPr algn="ctr"/>
            <a:r>
              <a:rPr lang="en-US" sz="5400" dirty="0">
                <a:latin typeface="Economica" panose="02000506040000020004" pitchFamily="2" charset="77"/>
              </a:rPr>
              <a:t>Tensors</a:t>
            </a:r>
          </a:p>
        </p:txBody>
      </p:sp>
      <p:pic>
        <p:nvPicPr>
          <p:cNvPr id="1028" name="Picture 4" descr="The Shape of Tensor. Tensors are the primary data structures… | by Schartz  Rehan | Medium">
            <a:extLst>
              <a:ext uri="{FF2B5EF4-FFF2-40B4-BE49-F238E27FC236}">
                <a16:creationId xmlns:a16="http://schemas.microsoft.com/office/drawing/2014/main" id="{57284721-1DC2-774C-94D1-90F678D00B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3297" y="1782339"/>
            <a:ext cx="8425406" cy="4488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569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5</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2168195"/>
            <a:ext cx="3869553" cy="3477875"/>
          </a:xfrm>
          <a:prstGeom prst="rect">
            <a:avLst/>
          </a:prstGeom>
          <a:noFill/>
        </p:spPr>
        <p:txBody>
          <a:bodyPr wrap="square" rtlCol="0">
            <a:spAutoFit/>
          </a:bodyPr>
          <a:lstStyle/>
          <a:p>
            <a:r>
              <a:rPr lang="en-US" sz="2000" b="1" dirty="0">
                <a:latin typeface="Quicksand" pitchFamily="2" charset="77"/>
              </a:rPr>
              <a:t>X and Y are data</a:t>
            </a:r>
          </a:p>
          <a:p>
            <a:pPr marL="231775" indent="-230188">
              <a:buFont typeface="Arial" panose="020B0604020202020204" pitchFamily="34" charset="0"/>
              <a:buChar char="•"/>
            </a:pPr>
            <a:r>
              <a:rPr lang="en-US" sz="2000" dirty="0">
                <a:latin typeface="Quicksand" pitchFamily="2" charset="77"/>
              </a:rPr>
              <a:t>These are input values and labels.</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W and b are parameters</a:t>
            </a:r>
          </a:p>
          <a:p>
            <a:pPr marL="231775" indent="-230188">
              <a:buFont typeface="Arial" panose="020B0604020202020204" pitchFamily="34" charset="0"/>
              <a:buChar char="•"/>
            </a:pPr>
            <a:r>
              <a:rPr lang="en-US" sz="2000" dirty="0">
                <a:latin typeface="Quicksand" pitchFamily="2" charset="77"/>
              </a:rPr>
              <a:t>These are values we ‘learn’ through the optimization process.</a:t>
            </a:r>
          </a:p>
          <a:p>
            <a:pPr marL="1587"/>
            <a:endParaRPr lang="en-US" sz="2000" dirty="0">
              <a:latin typeface="Quicksand" pitchFamily="2" charset="77"/>
            </a:endParaRPr>
          </a:p>
          <a:p>
            <a:pPr marL="1587"/>
            <a:r>
              <a:rPr lang="en-US" sz="2000" dirty="0">
                <a:latin typeface="Quicksand" pitchFamily="2" charset="77"/>
              </a:rPr>
              <a:t>          </a:t>
            </a:r>
            <a:r>
              <a:rPr lang="en-US" sz="2000" b="1" dirty="0">
                <a:latin typeface="Quicksand" pitchFamily="2" charset="77"/>
              </a:rPr>
              <a:t>is a function we choose</a:t>
            </a:r>
          </a:p>
          <a:p>
            <a:pPr marL="344487" indent="-342900">
              <a:buFont typeface="Arial" panose="020B0604020202020204" pitchFamily="34" charset="0"/>
              <a:buChar char="•"/>
            </a:pPr>
            <a:r>
              <a:rPr lang="en-US" sz="2000" dirty="0">
                <a:latin typeface="Quicksand" pitchFamily="2" charset="77"/>
              </a:rPr>
              <a:t>This is a hyper-parameter.</a:t>
            </a:r>
          </a:p>
        </p:txBody>
      </p:sp>
      <p:pic>
        <p:nvPicPr>
          <p:cNvPr id="7" name="Picture 4" descr="The Essential Guide to Neural Network Architectures">
            <a:extLst>
              <a:ext uri="{FF2B5EF4-FFF2-40B4-BE49-F238E27FC236}">
                <a16:creationId xmlns:a16="http://schemas.microsoft.com/office/drawing/2014/main" id="{8020FDCA-5B92-0249-BC45-348C6770817F}"/>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l="59507" t="46406" r="32345" b="44923"/>
          <a:stretch/>
        </p:blipFill>
        <p:spPr bwMode="auto">
          <a:xfrm>
            <a:off x="904302" y="4916090"/>
            <a:ext cx="538619" cy="38830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he Essential Guide to Neural Network Architectures">
            <a:extLst>
              <a:ext uri="{FF2B5EF4-FFF2-40B4-BE49-F238E27FC236}">
                <a16:creationId xmlns:a16="http://schemas.microsoft.com/office/drawing/2014/main" id="{1D6CDD51-8A75-1C4D-98BA-63EB89B88367}"/>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592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5F9"/>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6</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649625" y="758297"/>
            <a:ext cx="7332575" cy="923330"/>
          </a:xfrm>
          <a:prstGeom prst="rect">
            <a:avLst/>
          </a:prstGeom>
          <a:noFill/>
        </p:spPr>
        <p:txBody>
          <a:bodyPr wrap="square" rtlCol="0">
            <a:spAutoFit/>
          </a:bodyPr>
          <a:lstStyle/>
          <a:p>
            <a:pPr algn="ctr"/>
            <a:r>
              <a:rPr lang="en-US" sz="5400" dirty="0">
                <a:latin typeface="Economica" panose="02000506040000020004" pitchFamily="2" charset="77"/>
              </a:rPr>
              <a:t>Neuron / Network Components</a:t>
            </a:r>
          </a:p>
        </p:txBody>
      </p:sp>
      <p:sp>
        <p:nvSpPr>
          <p:cNvPr id="5" name="TextBox 4">
            <a:extLst>
              <a:ext uri="{FF2B5EF4-FFF2-40B4-BE49-F238E27FC236}">
                <a16:creationId xmlns:a16="http://schemas.microsoft.com/office/drawing/2014/main" id="{6C45AD2E-62FC-AD4B-A57B-6C56D65595AC}"/>
              </a:ext>
            </a:extLst>
          </p:cNvPr>
          <p:cNvSpPr txBox="1"/>
          <p:nvPr/>
        </p:nvSpPr>
        <p:spPr>
          <a:xfrm>
            <a:off x="838200" y="1965749"/>
            <a:ext cx="3869553" cy="4093428"/>
          </a:xfrm>
          <a:prstGeom prst="rect">
            <a:avLst/>
          </a:prstGeom>
          <a:noFill/>
        </p:spPr>
        <p:txBody>
          <a:bodyPr wrap="square" rtlCol="0">
            <a:spAutoFit/>
          </a:bodyPr>
          <a:lstStyle/>
          <a:p>
            <a:r>
              <a:rPr lang="en-US" sz="2000" b="1" i="1" dirty="0">
                <a:latin typeface="Quicksand" pitchFamily="2" charset="77"/>
              </a:rPr>
              <a:t>x</a:t>
            </a:r>
            <a:r>
              <a:rPr lang="en-US" sz="2000" b="1" dirty="0">
                <a:latin typeface="Quicksand" pitchFamily="2" charset="77"/>
              </a:rPr>
              <a:t> and </a:t>
            </a:r>
            <a:r>
              <a:rPr lang="en-US" sz="2000" b="1" i="1" dirty="0">
                <a:latin typeface="Quicksand" pitchFamily="2" charset="77"/>
              </a:rPr>
              <a:t>w</a:t>
            </a:r>
            <a:r>
              <a:rPr lang="en-US" sz="2000" b="1" dirty="0">
                <a:latin typeface="Quicksand" pitchFamily="2" charset="77"/>
              </a:rPr>
              <a:t> are vectors for a node</a:t>
            </a:r>
          </a:p>
          <a:p>
            <a:pPr marL="231775" indent="-230188">
              <a:buFont typeface="Arial" panose="020B0604020202020204" pitchFamily="34" charset="0"/>
              <a:buChar char="•"/>
            </a:pPr>
            <a:r>
              <a:rPr lang="en-US" sz="2000" dirty="0">
                <a:latin typeface="Quicksand" pitchFamily="2" charset="77"/>
              </a:rPr>
              <a:t>These vectors comprise matrices that represent a layer of nodes in the network.</a:t>
            </a:r>
          </a:p>
          <a:p>
            <a:pPr marL="231775" indent="-230188">
              <a:buFont typeface="Arial" panose="020B0604020202020204" pitchFamily="34" charset="0"/>
              <a:buChar char="•"/>
            </a:pPr>
            <a:endParaRPr lang="en-US" sz="2000" dirty="0">
              <a:latin typeface="Quicksand" pitchFamily="2" charset="77"/>
            </a:endParaRPr>
          </a:p>
          <a:p>
            <a:pPr marL="1587"/>
            <a:r>
              <a:rPr lang="en-US" sz="2000" b="1" i="1" dirty="0">
                <a:latin typeface="Quicksand" pitchFamily="2" charset="77"/>
              </a:rPr>
              <a:t>b</a:t>
            </a:r>
            <a:r>
              <a:rPr lang="en-US" sz="2000" b="1" dirty="0">
                <a:latin typeface="Quicksand" pitchFamily="2" charset="77"/>
              </a:rPr>
              <a:t> and </a:t>
            </a:r>
            <a:r>
              <a:rPr lang="en-US" sz="2000" b="1" i="1" dirty="0">
                <a:latin typeface="Quicksand" pitchFamily="2" charset="77"/>
              </a:rPr>
              <a:t>y</a:t>
            </a:r>
            <a:r>
              <a:rPr lang="en-US" sz="2000" b="1" dirty="0">
                <a:latin typeface="Quicksand" pitchFamily="2" charset="77"/>
              </a:rPr>
              <a:t> are scalars for a node</a:t>
            </a:r>
          </a:p>
          <a:p>
            <a:pPr marL="231775" indent="-230188">
              <a:buFont typeface="Arial" panose="020B0604020202020204" pitchFamily="34" charset="0"/>
              <a:buChar char="•"/>
            </a:pPr>
            <a:r>
              <a:rPr lang="en-US" sz="2000" dirty="0">
                <a:latin typeface="Quicksand" pitchFamily="2" charset="77"/>
              </a:rPr>
              <a:t>The set of all b’s in a layer becomes a vector.</a:t>
            </a:r>
          </a:p>
          <a:p>
            <a:pPr marL="231775" indent="-230188">
              <a:buFont typeface="Arial" panose="020B0604020202020204" pitchFamily="34" charset="0"/>
              <a:buChar char="•"/>
            </a:pPr>
            <a:endParaRPr lang="en-US" sz="2000" dirty="0">
              <a:latin typeface="Quicksand" pitchFamily="2" charset="77"/>
            </a:endParaRPr>
          </a:p>
          <a:p>
            <a:pPr marL="1587"/>
            <a:r>
              <a:rPr lang="en-US" sz="2000" b="1" dirty="0">
                <a:latin typeface="Quicksand" pitchFamily="2" charset="77"/>
              </a:rPr>
              <a:t>Nature of output, i.e., </a:t>
            </a:r>
            <a:r>
              <a:rPr lang="en-US" sz="2000" b="1" i="1" dirty="0">
                <a:latin typeface="Quicksand" pitchFamily="2" charset="77"/>
              </a:rPr>
              <a:t>y</a:t>
            </a:r>
            <a:r>
              <a:rPr lang="en-US" sz="2000" b="1" dirty="0">
                <a:latin typeface="Quicksand" pitchFamily="2" charset="77"/>
              </a:rPr>
              <a:t> </a:t>
            </a:r>
          </a:p>
          <a:p>
            <a:pPr marL="236538" indent="-236538">
              <a:buFont typeface="Arial" panose="020B0604020202020204" pitchFamily="34" charset="0"/>
              <a:buChar char="•"/>
            </a:pPr>
            <a:r>
              <a:rPr lang="en-US" sz="2000" dirty="0">
                <a:latin typeface="Quicksand" pitchFamily="2" charset="77"/>
              </a:rPr>
              <a:t>Depends on position in the network, and what we are predicting</a:t>
            </a:r>
          </a:p>
        </p:txBody>
      </p:sp>
      <p:pic>
        <p:nvPicPr>
          <p:cNvPr id="9" name="Picture 4" descr="The Essential Guide to Neural Network Architectures">
            <a:extLst>
              <a:ext uri="{FF2B5EF4-FFF2-40B4-BE49-F238E27FC236}">
                <a16:creationId xmlns:a16="http://schemas.microsoft.com/office/drawing/2014/main" id="{F18A9F31-063C-194C-81E0-840B1B7C5F90}"/>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t="8483" b="16054"/>
          <a:stretch/>
        </p:blipFill>
        <p:spPr bwMode="auto">
          <a:xfrm>
            <a:off x="5158244" y="1965749"/>
            <a:ext cx="6610350" cy="3379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308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7F0EBD-F03A-FC46-8E96-7843E7A2EBF4}"/>
              </a:ext>
            </a:extLst>
          </p:cNvPr>
          <p:cNvSpPr>
            <a:spLocks noGrp="1"/>
          </p:cNvSpPr>
          <p:nvPr>
            <p:ph type="sldNum" sz="quarter" idx="12"/>
          </p:nvPr>
        </p:nvSpPr>
        <p:spPr/>
        <p:txBody>
          <a:bodyPr/>
          <a:lstStyle/>
          <a:p>
            <a:fld id="{5F85BDAF-76E7-5E4A-80A9-F732B06DC713}" type="slidenum">
              <a:rPr lang="en-US" smtClean="0"/>
              <a:t>7</a:t>
            </a:fld>
            <a:endParaRPr lang="en-US"/>
          </a:p>
        </p:txBody>
      </p:sp>
      <p:sp>
        <p:nvSpPr>
          <p:cNvPr id="6" name="TextBox 5">
            <a:extLst>
              <a:ext uri="{FF2B5EF4-FFF2-40B4-BE49-F238E27FC236}">
                <a16:creationId xmlns:a16="http://schemas.microsoft.com/office/drawing/2014/main" id="{A96ED50C-E30B-CC43-9CCB-DF622C0118BC}"/>
              </a:ext>
            </a:extLst>
          </p:cNvPr>
          <p:cNvSpPr txBox="1"/>
          <p:nvPr/>
        </p:nvSpPr>
        <p:spPr>
          <a:xfrm>
            <a:off x="2865519" y="393366"/>
            <a:ext cx="6460957" cy="923330"/>
          </a:xfrm>
          <a:prstGeom prst="rect">
            <a:avLst/>
          </a:prstGeom>
          <a:noFill/>
        </p:spPr>
        <p:txBody>
          <a:bodyPr wrap="square" rtlCol="0">
            <a:spAutoFit/>
          </a:bodyPr>
          <a:lstStyle/>
          <a:p>
            <a:pPr algn="ctr"/>
            <a:r>
              <a:rPr lang="en-US" sz="5400" dirty="0">
                <a:latin typeface="Economica" panose="02000506040000020004" pitchFamily="2" charset="77"/>
              </a:rPr>
              <a:t>Forward Pass</a:t>
            </a:r>
          </a:p>
        </p:txBody>
      </p:sp>
      <p:pic>
        <p:nvPicPr>
          <p:cNvPr id="17410" name="Picture 2">
            <a:extLst>
              <a:ext uri="{FF2B5EF4-FFF2-40B4-BE49-F238E27FC236}">
                <a16:creationId xmlns:a16="http://schemas.microsoft.com/office/drawing/2014/main" id="{28FC3DCC-F2FA-3744-A6AF-57C0C78E6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397" y="1720850"/>
            <a:ext cx="5791200" cy="44196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55F0DA7F-71C0-9549-AD82-50ABCBAF2170}"/>
              </a:ext>
            </a:extLst>
          </p:cNvPr>
          <p:cNvSpPr/>
          <p:nvPr/>
        </p:nvSpPr>
        <p:spPr>
          <a:xfrm>
            <a:off x="3419061" y="1616764"/>
            <a:ext cx="3975652" cy="230587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7823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1742653" y="633011"/>
            <a:ext cx="8706694" cy="923330"/>
          </a:xfrm>
          <a:prstGeom prst="rect">
            <a:avLst/>
          </a:prstGeom>
          <a:noFill/>
        </p:spPr>
        <p:txBody>
          <a:bodyPr wrap="square" rtlCol="0">
            <a:spAutoFit/>
          </a:bodyPr>
          <a:lstStyle/>
          <a:p>
            <a:pPr algn="ctr"/>
            <a:r>
              <a:rPr lang="en-US" sz="5400" dirty="0">
                <a:latin typeface="Economica" panose="02000506040000020004" pitchFamily="2" charset="77"/>
              </a:rPr>
              <a:t>Multiplication</a:t>
            </a:r>
          </a:p>
        </p:txBody>
      </p:sp>
      <p:pic>
        <p:nvPicPr>
          <p:cNvPr id="3074" name="Picture 2">
            <a:extLst>
              <a:ext uri="{FF2B5EF4-FFF2-40B4-BE49-F238E27FC236}">
                <a16:creationId xmlns:a16="http://schemas.microsoft.com/office/drawing/2014/main" id="{48C8A3AE-9464-9A4F-9176-C3C37D310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775262"/>
            <a:ext cx="5395558" cy="453688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18CD34-FBAE-C04A-A20A-D231A5F2578D}"/>
              </a:ext>
            </a:extLst>
          </p:cNvPr>
          <p:cNvSpPr txBox="1"/>
          <p:nvPr/>
        </p:nvSpPr>
        <p:spPr>
          <a:xfrm>
            <a:off x="856936" y="2093314"/>
            <a:ext cx="3869553" cy="3662541"/>
          </a:xfrm>
          <a:prstGeom prst="rect">
            <a:avLst/>
          </a:prstGeom>
          <a:noFill/>
        </p:spPr>
        <p:txBody>
          <a:bodyPr wrap="square" rtlCol="0">
            <a:spAutoFit/>
          </a:bodyPr>
          <a:lstStyle/>
          <a:p>
            <a:r>
              <a:rPr lang="en-US" sz="2000" b="1" dirty="0">
                <a:latin typeface="Quicksand" pitchFamily="2" charset="77"/>
              </a:rPr>
              <a:t>Conformity of Shapes</a:t>
            </a:r>
          </a:p>
          <a:p>
            <a:pPr marL="635000" lvl="1" indent="-176213">
              <a:buFont typeface="Arial" panose="020B0604020202020204" pitchFamily="34" charset="0"/>
              <a:buChar char="•"/>
            </a:pPr>
            <a:r>
              <a:rPr lang="en-US" sz="2000" dirty="0">
                <a:latin typeface="Quicksand" pitchFamily="2" charset="77"/>
              </a:rPr>
              <a:t>NCOL(X) == NROW(W)</a:t>
            </a:r>
          </a:p>
          <a:p>
            <a:endParaRPr lang="en-US" sz="2000" b="1" dirty="0">
              <a:latin typeface="Quicksand" pitchFamily="2" charset="77"/>
            </a:endParaRPr>
          </a:p>
          <a:p>
            <a:r>
              <a:rPr lang="en-US" sz="2000" b="1" dirty="0">
                <a:latin typeface="Quicksand" pitchFamily="2" charset="77"/>
              </a:rPr>
              <a:t>Elements of Resulting Tensor are the Dot Product of X’s Rows and Y’s Columns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Z[2,2] = X[2,:] · Y[:,2]</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Multiplication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x*w calculations.</a:t>
            </a:r>
          </a:p>
          <a:p>
            <a:pPr marL="171450" indent="-171450">
              <a:buFont typeface="Arial" panose="020B0604020202020204" pitchFamily="34" charset="0"/>
              <a:buChar char="•"/>
            </a:pPr>
            <a:endParaRPr lang="en-US" sz="1400" dirty="0">
              <a:latin typeface="Quicksand" pitchFamily="2" charset="77"/>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43E456-3E86-4446-807F-BB50F31B5331}"/>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chemeClr val="tx1"/>
                          </a:solidFill>
                          <a:latin typeface="Cambria Math" panose="02040503050406030204" pitchFamily="18" charset="0"/>
                        </a:rPr>
                        <m:t>+</m:t>
                      </m:r>
                      <m:sSub>
                        <m:sSubPr>
                          <m:ctrlPr>
                            <a:rPr lang="en-US" sz="1400" b="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𝑏</m:t>
                          </m:r>
                        </m:e>
                        <m:sub>
                          <m:r>
                            <a:rPr lang="en-US" sz="1400" b="0" i="1" smtClean="0">
                              <a:solidFill>
                                <a:schemeClr val="tx1"/>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43E456-3E86-4446-807F-BB50F31B5331}"/>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90665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4ACB90-5B23-AE45-9404-FED4FB5128EF}"/>
              </a:ext>
            </a:extLst>
          </p:cNvPr>
          <p:cNvSpPr txBox="1"/>
          <p:nvPr/>
        </p:nvSpPr>
        <p:spPr>
          <a:xfrm>
            <a:off x="2075144" y="586938"/>
            <a:ext cx="8041709" cy="923330"/>
          </a:xfrm>
          <a:prstGeom prst="rect">
            <a:avLst/>
          </a:prstGeom>
          <a:noFill/>
        </p:spPr>
        <p:txBody>
          <a:bodyPr wrap="square" rtlCol="0">
            <a:spAutoFit/>
          </a:bodyPr>
          <a:lstStyle/>
          <a:p>
            <a:pPr algn="ctr"/>
            <a:r>
              <a:rPr lang="en-US" sz="5400" dirty="0">
                <a:latin typeface="Economica" panose="02000506040000020004" pitchFamily="2" charset="77"/>
              </a:rPr>
              <a:t>Addition + Broadcast</a:t>
            </a:r>
          </a:p>
        </p:txBody>
      </p:sp>
      <p:sp>
        <p:nvSpPr>
          <p:cNvPr id="5" name="TextBox 4">
            <a:extLst>
              <a:ext uri="{FF2B5EF4-FFF2-40B4-BE49-F238E27FC236}">
                <a16:creationId xmlns:a16="http://schemas.microsoft.com/office/drawing/2014/main" id="{F918CD34-FBAE-C04A-A20A-D231A5F2578D}"/>
              </a:ext>
            </a:extLst>
          </p:cNvPr>
          <p:cNvSpPr txBox="1"/>
          <p:nvPr/>
        </p:nvSpPr>
        <p:spPr>
          <a:xfrm>
            <a:off x="929424" y="1976448"/>
            <a:ext cx="3869553" cy="4278094"/>
          </a:xfrm>
          <a:prstGeom prst="rect">
            <a:avLst/>
          </a:prstGeom>
          <a:noFill/>
        </p:spPr>
        <p:txBody>
          <a:bodyPr wrap="square" rtlCol="0">
            <a:spAutoFit/>
          </a:bodyPr>
          <a:lstStyle/>
          <a:p>
            <a:r>
              <a:rPr lang="en-US" sz="2000" b="1" dirty="0">
                <a:latin typeface="Quicksand" pitchFamily="2" charset="77"/>
              </a:rPr>
              <a:t>Shape of the Two Tensors Needs to Conform</a:t>
            </a:r>
          </a:p>
          <a:p>
            <a:pPr marL="688975" lvl="1" indent="-230188">
              <a:buFont typeface="Arial" panose="020B0604020202020204" pitchFamily="34" charset="0"/>
              <a:buChar char="•"/>
            </a:pPr>
            <a:r>
              <a:rPr lang="en-US" sz="2000" dirty="0">
                <a:latin typeface="Quicksand" pitchFamily="2" charset="77"/>
              </a:rPr>
              <a:t>A + B will only work if A is cleanly divisible by B (or vice versa)</a:t>
            </a:r>
          </a:p>
          <a:p>
            <a:endParaRPr lang="en-US" sz="2000" b="1" dirty="0">
              <a:latin typeface="Quicksand" pitchFamily="2" charset="77"/>
            </a:endParaRPr>
          </a:p>
          <a:p>
            <a:r>
              <a:rPr lang="en-US" sz="2000" b="1" dirty="0">
                <a:latin typeface="Quicksand" pitchFamily="2" charset="77"/>
              </a:rPr>
              <a:t>Sum the Element-wise Products</a:t>
            </a:r>
            <a:endParaRPr lang="en-US" sz="1400" dirty="0">
              <a:latin typeface="Quicksand" pitchFamily="2" charset="77"/>
            </a:endParaRPr>
          </a:p>
          <a:p>
            <a:pPr marL="628650" lvl="1" indent="-171450">
              <a:buFont typeface="Arial" panose="020B0604020202020204" pitchFamily="34" charset="0"/>
              <a:buChar char="•"/>
            </a:pPr>
            <a:r>
              <a:rPr lang="en-US" sz="2000" dirty="0">
                <a:latin typeface="Quicksand" pitchFamily="2" charset="77"/>
              </a:rPr>
              <a:t>Replicate B until it matches A’s dimensions, then element-wise addition.</a:t>
            </a:r>
          </a:p>
          <a:p>
            <a:pPr marL="628650" lvl="1" indent="-171450">
              <a:buFont typeface="Arial" panose="020B0604020202020204" pitchFamily="34" charset="0"/>
              <a:buChar char="•"/>
            </a:pPr>
            <a:endParaRPr lang="en-US" sz="2000" b="1" dirty="0">
              <a:latin typeface="Quicksand" pitchFamily="2" charset="77"/>
            </a:endParaRPr>
          </a:p>
          <a:p>
            <a:r>
              <a:rPr lang="en-US" sz="2000" b="1" dirty="0">
                <a:latin typeface="Quicksand" pitchFamily="2" charset="77"/>
              </a:rPr>
              <a:t>We Use This for the Addition Step</a:t>
            </a:r>
            <a:endParaRPr lang="en-US" sz="1400" dirty="0">
              <a:latin typeface="Quicksand" pitchFamily="2" charset="77"/>
            </a:endParaRPr>
          </a:p>
          <a:p>
            <a:pPr marL="628650" lvl="1" indent="-171450">
              <a:buFont typeface="Arial" panose="020B0604020202020204" pitchFamily="34" charset="0"/>
              <a:buChar char="•"/>
            </a:pPr>
            <a:r>
              <a:rPr lang="en-US" dirty="0">
                <a:latin typeface="Quicksand" pitchFamily="2" charset="77"/>
              </a:rPr>
              <a:t>Add x*w and b (bias) </a:t>
            </a:r>
          </a:p>
          <a:p>
            <a:pPr marL="171450" indent="-171450">
              <a:buFont typeface="Arial" panose="020B0604020202020204" pitchFamily="34" charset="0"/>
              <a:buChar char="•"/>
            </a:pPr>
            <a:endParaRPr lang="en-US" sz="1400" dirty="0">
              <a:latin typeface="Quicksand" pitchFamily="2" charset="77"/>
            </a:endParaRPr>
          </a:p>
        </p:txBody>
      </p:sp>
      <p:pic>
        <p:nvPicPr>
          <p:cNvPr id="3078" name="Picture 6" descr="Computation on Arrays: Broadcasting | Python Data Science Handbook">
            <a:extLst>
              <a:ext uri="{FF2B5EF4-FFF2-40B4-BE49-F238E27FC236}">
                <a16:creationId xmlns:a16="http://schemas.microsoft.com/office/drawing/2014/main" id="{E0BD8688-97E7-E94B-888E-96554CDD1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76176" y="1831966"/>
            <a:ext cx="5486400" cy="41148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17ADDE-7CCF-D64B-BA47-029E12B0BC6E}"/>
                  </a:ext>
                </a:extLst>
              </p:cNvPr>
              <p:cNvSpPr txBox="1"/>
              <p:nvPr/>
            </p:nvSpPr>
            <p:spPr>
              <a:xfrm>
                <a:off x="129249" y="1204136"/>
                <a:ext cx="3869553"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m:t>
                      </m:r>
                      <m:r>
                        <a:rPr lang="en-US" sz="1400" b="0" i="1" smtClean="0">
                          <a:solidFill>
                            <a:schemeClr val="tx1"/>
                          </a:solidFill>
                          <a:latin typeface="Cambria Math" panose="02040503050406030204" pitchFamily="18" charset="0"/>
                          <a:ea typeface="Cambria Math" panose="02040503050406030204" pitchFamily="18" charset="0"/>
                        </a:rPr>
                        <m:t>𝜑</m:t>
                      </m:r>
                      <m:r>
                        <a:rPr lang="en-US" sz="1400" b="0" i="1" smtClean="0">
                          <a:solidFill>
                            <a:schemeClr val="tx1"/>
                          </a:solidFill>
                          <a:latin typeface="Cambria Math" panose="02040503050406030204" pitchFamily="18" charset="0"/>
                        </a:rPr>
                        <m:t> </m:t>
                      </m:r>
                      <m:r>
                        <a:rPr lang="en-US" sz="1400" b="0" i="1" smtClean="0">
                          <a:latin typeface="Cambria Math" panose="02040503050406030204" pitchFamily="18" charset="0"/>
                        </a:rPr>
                        <m:t>(</m:t>
                      </m:r>
                      <m:sSub>
                        <m:sSubPr>
                          <m:ctrlPr>
                            <a:rPr lang="en-US" sz="140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𝑥</m:t>
                          </m:r>
                        </m:e>
                        <m:sub>
                          <m:r>
                            <a:rPr lang="en-US" sz="1400" i="1">
                              <a:solidFill>
                                <a:srgbClr val="FF0000"/>
                              </a:solidFill>
                              <a:latin typeface="Cambria Math" panose="02040503050406030204" pitchFamily="18" charset="0"/>
                            </a:rPr>
                            <m:t>1</m:t>
                          </m:r>
                        </m:sub>
                      </m:sSub>
                      <m:r>
                        <a:rPr lang="en-US" sz="1400" i="1" smtClean="0">
                          <a:solidFill>
                            <a:srgbClr val="FF0000"/>
                          </a:solidFill>
                          <a:latin typeface="Cambria Math" panose="02040503050406030204" pitchFamily="18" charset="0"/>
                          <a:ea typeface="Cambria Math" panose="02040503050406030204" pitchFamily="18" charset="0"/>
                        </a:rPr>
                        <m:t>∙</m:t>
                      </m:r>
                      <m:sSub>
                        <m:sSubPr>
                          <m:ctrlPr>
                            <a:rPr lang="en-US" sz="1400" i="1">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𝑤</m:t>
                          </m:r>
                        </m:e>
                        <m:sub>
                          <m:r>
                            <a:rPr lang="en-US" sz="1400" i="1">
                              <a:solidFill>
                                <a:srgbClr val="FF0000"/>
                              </a:solidFill>
                              <a:latin typeface="Cambria Math" panose="02040503050406030204" pitchFamily="18" charset="0"/>
                            </a:rPr>
                            <m:t>1</m:t>
                          </m:r>
                        </m:sub>
                      </m:sSub>
                      <m:r>
                        <a:rPr lang="en-US" sz="1400" b="0" i="1" smtClean="0">
                          <a:solidFill>
                            <a:srgbClr val="FF0000"/>
                          </a:solidFill>
                          <a:latin typeface="Cambria Math" panose="02040503050406030204" pitchFamily="18" charset="0"/>
                        </a:rPr>
                        <m:t>+</m:t>
                      </m:r>
                      <m:sSub>
                        <m:sSubPr>
                          <m:ctrlPr>
                            <a:rPr lang="en-US" sz="1400" b="0" i="1" smtClean="0">
                              <a:solidFill>
                                <a:srgbClr val="FF0000"/>
                              </a:solidFill>
                              <a:latin typeface="Cambria Math" panose="02040503050406030204" pitchFamily="18" charset="0"/>
                            </a:rPr>
                          </m:ctrlPr>
                        </m:sSubPr>
                        <m:e>
                          <m:r>
                            <a:rPr lang="en-US" sz="1400" b="0" i="1" smtClean="0">
                              <a:solidFill>
                                <a:srgbClr val="FF0000"/>
                              </a:solidFill>
                              <a:latin typeface="Cambria Math" panose="02040503050406030204" pitchFamily="18" charset="0"/>
                            </a:rPr>
                            <m:t>𝑏</m:t>
                          </m:r>
                        </m:e>
                        <m:sub>
                          <m:r>
                            <a:rPr lang="en-US" sz="1400" b="0" i="1" smtClean="0">
                              <a:solidFill>
                                <a:srgbClr val="FF0000"/>
                              </a:solidFill>
                              <a:latin typeface="Cambria Math" panose="02040503050406030204" pitchFamily="18" charset="0"/>
                            </a:rPr>
                            <m:t>1</m:t>
                          </m:r>
                        </m:sub>
                      </m:sSub>
                      <m:r>
                        <a:rPr lang="en-US" sz="1400" b="0" i="1" smtClean="0">
                          <a:latin typeface="Cambria Math" panose="02040503050406030204" pitchFamily="18" charset="0"/>
                        </a:rPr>
                        <m:t>)</m:t>
                      </m:r>
                    </m:oMath>
                  </m:oMathPara>
                </a14:m>
                <a:endParaRPr lang="en-US" sz="1400" dirty="0">
                  <a:latin typeface="Quicksand" pitchFamily="2" charset="77"/>
                </a:endParaRPr>
              </a:p>
            </p:txBody>
          </p:sp>
        </mc:Choice>
        <mc:Fallback xmlns="">
          <p:sp>
            <p:nvSpPr>
              <p:cNvPr id="8" name="TextBox 7">
                <a:extLst>
                  <a:ext uri="{FF2B5EF4-FFF2-40B4-BE49-F238E27FC236}">
                    <a16:creationId xmlns:a16="http://schemas.microsoft.com/office/drawing/2014/main" id="{8F17ADDE-7CCF-D64B-BA47-029E12B0BC6E}"/>
                  </a:ext>
                </a:extLst>
              </p:cNvPr>
              <p:cNvSpPr txBox="1">
                <a:spLocks noRot="1" noChangeAspect="1" noMove="1" noResize="1" noEditPoints="1" noAdjustHandles="1" noChangeArrowheads="1" noChangeShapeType="1" noTextEdit="1"/>
              </p:cNvSpPr>
              <p:nvPr/>
            </p:nvSpPr>
            <p:spPr>
              <a:xfrm>
                <a:off x="129249" y="1204136"/>
                <a:ext cx="3869553" cy="307777"/>
              </a:xfrm>
              <a:prstGeom prst="rect">
                <a:avLst/>
              </a:prstGeom>
              <a:blipFill>
                <a:blip r:embed="rId3"/>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664028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7924</TotalTime>
  <Words>2968</Words>
  <Application>Microsoft Macintosh PowerPoint</Application>
  <PresentationFormat>Widescreen</PresentationFormat>
  <Paragraphs>334</Paragraphs>
  <Slides>33</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Calibri</vt:lpstr>
      <vt:lpstr>Calibri Light</vt:lpstr>
      <vt:lpstr>Cambria Math</vt:lpstr>
      <vt:lpstr>Economica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Gordon Burtch</dc:creator>
  <cp:lastModifiedBy>David Gordon Burtch</cp:lastModifiedBy>
  <cp:revision>86</cp:revision>
  <cp:lastPrinted>2020-10-20T21:27:15Z</cp:lastPrinted>
  <dcterms:created xsi:type="dcterms:W3CDTF">2019-12-28T13:51:56Z</dcterms:created>
  <dcterms:modified xsi:type="dcterms:W3CDTF">2022-01-23T01:11:45Z</dcterms:modified>
</cp:coreProperties>
</file>