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4523E-F037-6B1E-1EEB-0B69DBE4C79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37E5AFEF-8DC9-F1C1-EAB9-D706871134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882D419F-1EB2-97B7-3E63-AC044560374D}"/>
              </a:ext>
            </a:extLst>
          </p:cNvPr>
          <p:cNvSpPr>
            <a:spLocks noGrp="1"/>
          </p:cNvSpPr>
          <p:nvPr>
            <p:ph type="dt" sz="half" idx="10"/>
          </p:nvPr>
        </p:nvSpPr>
        <p:spPr/>
        <p:txBody>
          <a:bodyPr/>
          <a:lstStyle/>
          <a:p>
            <a:fld id="{4E92106F-E6D7-49FE-812F-8E2B163DB1D0}" type="datetimeFigureOut">
              <a:rPr lang="en-GB" smtClean="0"/>
              <a:t>09/09/2025</a:t>
            </a:fld>
            <a:endParaRPr lang="en-GB"/>
          </a:p>
        </p:txBody>
      </p:sp>
      <p:sp>
        <p:nvSpPr>
          <p:cNvPr id="5" name="Footer Placeholder 4">
            <a:extLst>
              <a:ext uri="{FF2B5EF4-FFF2-40B4-BE49-F238E27FC236}">
                <a16:creationId xmlns:a16="http://schemas.microsoft.com/office/drawing/2014/main" id="{08F6D8CD-167C-EC25-51C5-4CE0779E8C5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9C2B187-E7E8-708E-D3B1-9433F4CB029C}"/>
              </a:ext>
            </a:extLst>
          </p:cNvPr>
          <p:cNvSpPr>
            <a:spLocks noGrp="1"/>
          </p:cNvSpPr>
          <p:nvPr>
            <p:ph type="sldNum" sz="quarter" idx="12"/>
          </p:nvPr>
        </p:nvSpPr>
        <p:spPr/>
        <p:txBody>
          <a:bodyPr/>
          <a:lstStyle/>
          <a:p>
            <a:fld id="{43F240A6-7510-410A-ABA6-9C8FD8C81DE3}" type="slidenum">
              <a:rPr lang="en-GB" smtClean="0"/>
              <a:t>‹#›</a:t>
            </a:fld>
            <a:endParaRPr lang="en-GB"/>
          </a:p>
        </p:txBody>
      </p:sp>
    </p:spTree>
    <p:extLst>
      <p:ext uri="{BB962C8B-B14F-4D97-AF65-F5344CB8AC3E}">
        <p14:creationId xmlns:p14="http://schemas.microsoft.com/office/powerpoint/2010/main" val="3799316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6A447-CDBF-B4AD-CE51-9E36700F2FDF}"/>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7D3B8F01-6630-4D29-8529-4F14C4ECB34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A8BD0D0-05EF-A1EC-2D35-7159690D43B3}"/>
              </a:ext>
            </a:extLst>
          </p:cNvPr>
          <p:cNvSpPr>
            <a:spLocks noGrp="1"/>
          </p:cNvSpPr>
          <p:nvPr>
            <p:ph type="dt" sz="half" idx="10"/>
          </p:nvPr>
        </p:nvSpPr>
        <p:spPr/>
        <p:txBody>
          <a:bodyPr/>
          <a:lstStyle/>
          <a:p>
            <a:fld id="{4E92106F-E6D7-49FE-812F-8E2B163DB1D0}" type="datetimeFigureOut">
              <a:rPr lang="en-GB" smtClean="0"/>
              <a:t>09/09/2025</a:t>
            </a:fld>
            <a:endParaRPr lang="en-GB"/>
          </a:p>
        </p:txBody>
      </p:sp>
      <p:sp>
        <p:nvSpPr>
          <p:cNvPr id="5" name="Footer Placeholder 4">
            <a:extLst>
              <a:ext uri="{FF2B5EF4-FFF2-40B4-BE49-F238E27FC236}">
                <a16:creationId xmlns:a16="http://schemas.microsoft.com/office/drawing/2014/main" id="{8DAC0BC3-454C-FE92-8B0B-97CFD13B42E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9E9325-1116-C717-B44D-A9CF5E24F429}"/>
              </a:ext>
            </a:extLst>
          </p:cNvPr>
          <p:cNvSpPr>
            <a:spLocks noGrp="1"/>
          </p:cNvSpPr>
          <p:nvPr>
            <p:ph type="sldNum" sz="quarter" idx="12"/>
          </p:nvPr>
        </p:nvSpPr>
        <p:spPr/>
        <p:txBody>
          <a:bodyPr/>
          <a:lstStyle/>
          <a:p>
            <a:fld id="{43F240A6-7510-410A-ABA6-9C8FD8C81DE3}" type="slidenum">
              <a:rPr lang="en-GB" smtClean="0"/>
              <a:t>‹#›</a:t>
            </a:fld>
            <a:endParaRPr lang="en-GB"/>
          </a:p>
        </p:txBody>
      </p:sp>
    </p:spTree>
    <p:extLst>
      <p:ext uri="{BB962C8B-B14F-4D97-AF65-F5344CB8AC3E}">
        <p14:creationId xmlns:p14="http://schemas.microsoft.com/office/powerpoint/2010/main" val="89483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D16E28-EFD1-D0FA-7BC1-9794CA68F2E0}"/>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BEEFCA7E-1080-4B19-5235-EC46219EEF3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478014F4-5155-D9FF-9926-7D41EBF6AAF7}"/>
              </a:ext>
            </a:extLst>
          </p:cNvPr>
          <p:cNvSpPr>
            <a:spLocks noGrp="1"/>
          </p:cNvSpPr>
          <p:nvPr>
            <p:ph type="dt" sz="half" idx="10"/>
          </p:nvPr>
        </p:nvSpPr>
        <p:spPr/>
        <p:txBody>
          <a:bodyPr/>
          <a:lstStyle/>
          <a:p>
            <a:fld id="{4E92106F-E6D7-49FE-812F-8E2B163DB1D0}" type="datetimeFigureOut">
              <a:rPr lang="en-GB" smtClean="0"/>
              <a:t>09/09/2025</a:t>
            </a:fld>
            <a:endParaRPr lang="en-GB"/>
          </a:p>
        </p:txBody>
      </p:sp>
      <p:sp>
        <p:nvSpPr>
          <p:cNvPr id="5" name="Footer Placeholder 4">
            <a:extLst>
              <a:ext uri="{FF2B5EF4-FFF2-40B4-BE49-F238E27FC236}">
                <a16:creationId xmlns:a16="http://schemas.microsoft.com/office/drawing/2014/main" id="{1924CA2D-9C78-FECA-E0BA-0240C964460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0E1B090-1DC5-F71C-0F47-B5AC4F54CA0F}"/>
              </a:ext>
            </a:extLst>
          </p:cNvPr>
          <p:cNvSpPr>
            <a:spLocks noGrp="1"/>
          </p:cNvSpPr>
          <p:nvPr>
            <p:ph type="sldNum" sz="quarter" idx="12"/>
          </p:nvPr>
        </p:nvSpPr>
        <p:spPr/>
        <p:txBody>
          <a:bodyPr/>
          <a:lstStyle/>
          <a:p>
            <a:fld id="{43F240A6-7510-410A-ABA6-9C8FD8C81DE3}" type="slidenum">
              <a:rPr lang="en-GB" smtClean="0"/>
              <a:t>‹#›</a:t>
            </a:fld>
            <a:endParaRPr lang="en-GB"/>
          </a:p>
        </p:txBody>
      </p:sp>
    </p:spTree>
    <p:extLst>
      <p:ext uri="{BB962C8B-B14F-4D97-AF65-F5344CB8AC3E}">
        <p14:creationId xmlns:p14="http://schemas.microsoft.com/office/powerpoint/2010/main" val="349067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FD423-1A67-5F35-CFBE-12E3E9E0D9FA}"/>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D9F054B6-F60F-3898-ACB2-91822595494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D36BCF7D-5C9D-2332-9638-717DAEF75259}"/>
              </a:ext>
            </a:extLst>
          </p:cNvPr>
          <p:cNvSpPr>
            <a:spLocks noGrp="1"/>
          </p:cNvSpPr>
          <p:nvPr>
            <p:ph type="dt" sz="half" idx="10"/>
          </p:nvPr>
        </p:nvSpPr>
        <p:spPr/>
        <p:txBody>
          <a:bodyPr/>
          <a:lstStyle/>
          <a:p>
            <a:fld id="{4E92106F-E6D7-49FE-812F-8E2B163DB1D0}" type="datetimeFigureOut">
              <a:rPr lang="en-GB" smtClean="0"/>
              <a:t>09/09/2025</a:t>
            </a:fld>
            <a:endParaRPr lang="en-GB"/>
          </a:p>
        </p:txBody>
      </p:sp>
      <p:sp>
        <p:nvSpPr>
          <p:cNvPr id="5" name="Footer Placeholder 4">
            <a:extLst>
              <a:ext uri="{FF2B5EF4-FFF2-40B4-BE49-F238E27FC236}">
                <a16:creationId xmlns:a16="http://schemas.microsoft.com/office/drawing/2014/main" id="{31781C4C-18B1-2A33-6431-4D7C8B133BA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6D36E88-B69F-4346-CA57-EEC1CBF5B51C}"/>
              </a:ext>
            </a:extLst>
          </p:cNvPr>
          <p:cNvSpPr>
            <a:spLocks noGrp="1"/>
          </p:cNvSpPr>
          <p:nvPr>
            <p:ph type="sldNum" sz="quarter" idx="12"/>
          </p:nvPr>
        </p:nvSpPr>
        <p:spPr/>
        <p:txBody>
          <a:bodyPr/>
          <a:lstStyle/>
          <a:p>
            <a:fld id="{43F240A6-7510-410A-ABA6-9C8FD8C81DE3}" type="slidenum">
              <a:rPr lang="en-GB" smtClean="0"/>
              <a:t>‹#›</a:t>
            </a:fld>
            <a:endParaRPr lang="en-GB"/>
          </a:p>
        </p:txBody>
      </p:sp>
    </p:spTree>
    <p:extLst>
      <p:ext uri="{BB962C8B-B14F-4D97-AF65-F5344CB8AC3E}">
        <p14:creationId xmlns:p14="http://schemas.microsoft.com/office/powerpoint/2010/main" val="2328988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197BB-117C-FA40-0A9A-AA5E666ED76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A2F50203-04D1-B1DF-E024-922B82B21D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B9CB127-26E5-67A1-6100-BE514FA55FCC}"/>
              </a:ext>
            </a:extLst>
          </p:cNvPr>
          <p:cNvSpPr>
            <a:spLocks noGrp="1"/>
          </p:cNvSpPr>
          <p:nvPr>
            <p:ph type="dt" sz="half" idx="10"/>
          </p:nvPr>
        </p:nvSpPr>
        <p:spPr/>
        <p:txBody>
          <a:bodyPr/>
          <a:lstStyle/>
          <a:p>
            <a:fld id="{4E92106F-E6D7-49FE-812F-8E2B163DB1D0}" type="datetimeFigureOut">
              <a:rPr lang="en-GB" smtClean="0"/>
              <a:t>09/09/2025</a:t>
            </a:fld>
            <a:endParaRPr lang="en-GB"/>
          </a:p>
        </p:txBody>
      </p:sp>
      <p:sp>
        <p:nvSpPr>
          <p:cNvPr id="5" name="Footer Placeholder 4">
            <a:extLst>
              <a:ext uri="{FF2B5EF4-FFF2-40B4-BE49-F238E27FC236}">
                <a16:creationId xmlns:a16="http://schemas.microsoft.com/office/drawing/2014/main" id="{2C79BE95-BEF7-5232-15B8-958D28B5889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E786D2A-7491-1662-D7CA-8B42D952F698}"/>
              </a:ext>
            </a:extLst>
          </p:cNvPr>
          <p:cNvSpPr>
            <a:spLocks noGrp="1"/>
          </p:cNvSpPr>
          <p:nvPr>
            <p:ph type="sldNum" sz="quarter" idx="12"/>
          </p:nvPr>
        </p:nvSpPr>
        <p:spPr/>
        <p:txBody>
          <a:bodyPr/>
          <a:lstStyle/>
          <a:p>
            <a:fld id="{43F240A6-7510-410A-ABA6-9C8FD8C81DE3}" type="slidenum">
              <a:rPr lang="en-GB" smtClean="0"/>
              <a:t>‹#›</a:t>
            </a:fld>
            <a:endParaRPr lang="en-GB"/>
          </a:p>
        </p:txBody>
      </p:sp>
    </p:spTree>
    <p:extLst>
      <p:ext uri="{BB962C8B-B14F-4D97-AF65-F5344CB8AC3E}">
        <p14:creationId xmlns:p14="http://schemas.microsoft.com/office/powerpoint/2010/main" val="2105255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53A16-40D4-4D33-0B7E-43E65C1486B2}"/>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E5FD5DBC-F738-F334-7A80-538C0D2DF59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65769453-6DB2-6177-1AA3-7DF274938A1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43482BF0-5ECD-ECFF-4C55-61A0095255DF}"/>
              </a:ext>
            </a:extLst>
          </p:cNvPr>
          <p:cNvSpPr>
            <a:spLocks noGrp="1"/>
          </p:cNvSpPr>
          <p:nvPr>
            <p:ph type="dt" sz="half" idx="10"/>
          </p:nvPr>
        </p:nvSpPr>
        <p:spPr/>
        <p:txBody>
          <a:bodyPr/>
          <a:lstStyle/>
          <a:p>
            <a:fld id="{4E92106F-E6D7-49FE-812F-8E2B163DB1D0}" type="datetimeFigureOut">
              <a:rPr lang="en-GB" smtClean="0"/>
              <a:t>09/09/2025</a:t>
            </a:fld>
            <a:endParaRPr lang="en-GB"/>
          </a:p>
        </p:txBody>
      </p:sp>
      <p:sp>
        <p:nvSpPr>
          <p:cNvPr id="6" name="Footer Placeholder 5">
            <a:extLst>
              <a:ext uri="{FF2B5EF4-FFF2-40B4-BE49-F238E27FC236}">
                <a16:creationId xmlns:a16="http://schemas.microsoft.com/office/drawing/2014/main" id="{7EB2956E-F9A6-1A33-C8D4-FCB18FC4D9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748B56E-759B-448F-BDFB-B53193BA4F8B}"/>
              </a:ext>
            </a:extLst>
          </p:cNvPr>
          <p:cNvSpPr>
            <a:spLocks noGrp="1"/>
          </p:cNvSpPr>
          <p:nvPr>
            <p:ph type="sldNum" sz="quarter" idx="12"/>
          </p:nvPr>
        </p:nvSpPr>
        <p:spPr/>
        <p:txBody>
          <a:bodyPr/>
          <a:lstStyle/>
          <a:p>
            <a:fld id="{43F240A6-7510-410A-ABA6-9C8FD8C81DE3}" type="slidenum">
              <a:rPr lang="en-GB" smtClean="0"/>
              <a:t>‹#›</a:t>
            </a:fld>
            <a:endParaRPr lang="en-GB"/>
          </a:p>
        </p:txBody>
      </p:sp>
    </p:spTree>
    <p:extLst>
      <p:ext uri="{BB962C8B-B14F-4D97-AF65-F5344CB8AC3E}">
        <p14:creationId xmlns:p14="http://schemas.microsoft.com/office/powerpoint/2010/main" val="954978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E8761-459A-6548-D0FB-E74903EB565D}"/>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7CD265D3-CDDC-4322-03F2-16BE1C7CE0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59BB3BE-AB89-B49D-3025-6FE91EA03A8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9AB45045-CBA7-F602-C1FE-B99FBAA286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43788F9-F07C-90E2-0291-DBD9ED89159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491117CE-1D65-7277-0E8E-8E77063068C6}"/>
              </a:ext>
            </a:extLst>
          </p:cNvPr>
          <p:cNvSpPr>
            <a:spLocks noGrp="1"/>
          </p:cNvSpPr>
          <p:nvPr>
            <p:ph type="dt" sz="half" idx="10"/>
          </p:nvPr>
        </p:nvSpPr>
        <p:spPr/>
        <p:txBody>
          <a:bodyPr/>
          <a:lstStyle/>
          <a:p>
            <a:fld id="{4E92106F-E6D7-49FE-812F-8E2B163DB1D0}" type="datetimeFigureOut">
              <a:rPr lang="en-GB" smtClean="0"/>
              <a:t>09/09/2025</a:t>
            </a:fld>
            <a:endParaRPr lang="en-GB"/>
          </a:p>
        </p:txBody>
      </p:sp>
      <p:sp>
        <p:nvSpPr>
          <p:cNvPr id="8" name="Footer Placeholder 7">
            <a:extLst>
              <a:ext uri="{FF2B5EF4-FFF2-40B4-BE49-F238E27FC236}">
                <a16:creationId xmlns:a16="http://schemas.microsoft.com/office/drawing/2014/main" id="{9C8B14AB-48A0-8FCA-7CD2-114C785BDF0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05A46E0-8C35-1BC1-FF4B-6263EA867C07}"/>
              </a:ext>
            </a:extLst>
          </p:cNvPr>
          <p:cNvSpPr>
            <a:spLocks noGrp="1"/>
          </p:cNvSpPr>
          <p:nvPr>
            <p:ph type="sldNum" sz="quarter" idx="12"/>
          </p:nvPr>
        </p:nvSpPr>
        <p:spPr/>
        <p:txBody>
          <a:bodyPr/>
          <a:lstStyle/>
          <a:p>
            <a:fld id="{43F240A6-7510-410A-ABA6-9C8FD8C81DE3}" type="slidenum">
              <a:rPr lang="en-GB" smtClean="0"/>
              <a:t>‹#›</a:t>
            </a:fld>
            <a:endParaRPr lang="en-GB"/>
          </a:p>
        </p:txBody>
      </p:sp>
    </p:spTree>
    <p:extLst>
      <p:ext uri="{BB962C8B-B14F-4D97-AF65-F5344CB8AC3E}">
        <p14:creationId xmlns:p14="http://schemas.microsoft.com/office/powerpoint/2010/main" val="2014608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2C513-00AE-294E-A0EF-56C882A18AC7}"/>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16AC6C51-DE29-C930-8D83-B04792EA8C28}"/>
              </a:ext>
            </a:extLst>
          </p:cNvPr>
          <p:cNvSpPr>
            <a:spLocks noGrp="1"/>
          </p:cNvSpPr>
          <p:nvPr>
            <p:ph type="dt" sz="half" idx="10"/>
          </p:nvPr>
        </p:nvSpPr>
        <p:spPr/>
        <p:txBody>
          <a:bodyPr/>
          <a:lstStyle/>
          <a:p>
            <a:fld id="{4E92106F-E6D7-49FE-812F-8E2B163DB1D0}" type="datetimeFigureOut">
              <a:rPr lang="en-GB" smtClean="0"/>
              <a:t>09/09/2025</a:t>
            </a:fld>
            <a:endParaRPr lang="en-GB"/>
          </a:p>
        </p:txBody>
      </p:sp>
      <p:sp>
        <p:nvSpPr>
          <p:cNvPr id="4" name="Footer Placeholder 3">
            <a:extLst>
              <a:ext uri="{FF2B5EF4-FFF2-40B4-BE49-F238E27FC236}">
                <a16:creationId xmlns:a16="http://schemas.microsoft.com/office/drawing/2014/main" id="{222DE160-6B66-2DC8-4940-9EFDFE158C7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EAE75EB-8070-62DA-4FA4-A49C4F109A58}"/>
              </a:ext>
            </a:extLst>
          </p:cNvPr>
          <p:cNvSpPr>
            <a:spLocks noGrp="1"/>
          </p:cNvSpPr>
          <p:nvPr>
            <p:ph type="sldNum" sz="quarter" idx="12"/>
          </p:nvPr>
        </p:nvSpPr>
        <p:spPr/>
        <p:txBody>
          <a:bodyPr/>
          <a:lstStyle/>
          <a:p>
            <a:fld id="{43F240A6-7510-410A-ABA6-9C8FD8C81DE3}" type="slidenum">
              <a:rPr lang="en-GB" smtClean="0"/>
              <a:t>‹#›</a:t>
            </a:fld>
            <a:endParaRPr lang="en-GB"/>
          </a:p>
        </p:txBody>
      </p:sp>
    </p:spTree>
    <p:extLst>
      <p:ext uri="{BB962C8B-B14F-4D97-AF65-F5344CB8AC3E}">
        <p14:creationId xmlns:p14="http://schemas.microsoft.com/office/powerpoint/2010/main" val="2393662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4D924B-EB14-7E53-8752-4332FDDC5156}"/>
              </a:ext>
            </a:extLst>
          </p:cNvPr>
          <p:cNvSpPr>
            <a:spLocks noGrp="1"/>
          </p:cNvSpPr>
          <p:nvPr>
            <p:ph type="dt" sz="half" idx="10"/>
          </p:nvPr>
        </p:nvSpPr>
        <p:spPr/>
        <p:txBody>
          <a:bodyPr/>
          <a:lstStyle/>
          <a:p>
            <a:fld id="{4E92106F-E6D7-49FE-812F-8E2B163DB1D0}" type="datetimeFigureOut">
              <a:rPr lang="en-GB" smtClean="0"/>
              <a:t>09/09/2025</a:t>
            </a:fld>
            <a:endParaRPr lang="en-GB"/>
          </a:p>
        </p:txBody>
      </p:sp>
      <p:sp>
        <p:nvSpPr>
          <p:cNvPr id="3" name="Footer Placeholder 2">
            <a:extLst>
              <a:ext uri="{FF2B5EF4-FFF2-40B4-BE49-F238E27FC236}">
                <a16:creationId xmlns:a16="http://schemas.microsoft.com/office/drawing/2014/main" id="{1A405CE4-7B44-D126-FFE9-58FC6B3ADD4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22D1CDC-86C2-45C8-CB91-A75622205EBC}"/>
              </a:ext>
            </a:extLst>
          </p:cNvPr>
          <p:cNvSpPr>
            <a:spLocks noGrp="1"/>
          </p:cNvSpPr>
          <p:nvPr>
            <p:ph type="sldNum" sz="quarter" idx="12"/>
          </p:nvPr>
        </p:nvSpPr>
        <p:spPr/>
        <p:txBody>
          <a:bodyPr/>
          <a:lstStyle/>
          <a:p>
            <a:fld id="{43F240A6-7510-410A-ABA6-9C8FD8C81DE3}" type="slidenum">
              <a:rPr lang="en-GB" smtClean="0"/>
              <a:t>‹#›</a:t>
            </a:fld>
            <a:endParaRPr lang="en-GB"/>
          </a:p>
        </p:txBody>
      </p:sp>
    </p:spTree>
    <p:extLst>
      <p:ext uri="{BB962C8B-B14F-4D97-AF65-F5344CB8AC3E}">
        <p14:creationId xmlns:p14="http://schemas.microsoft.com/office/powerpoint/2010/main" val="1285040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8EAA2-17F1-CF4D-76EE-8B810E44D34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0A0DC39B-1AEA-FD20-DAE3-CA38625875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1AAAEE65-93CA-63E3-D4BB-DAA0C892A9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025DC94-B041-EC89-6310-83A610BEF5E5}"/>
              </a:ext>
            </a:extLst>
          </p:cNvPr>
          <p:cNvSpPr>
            <a:spLocks noGrp="1"/>
          </p:cNvSpPr>
          <p:nvPr>
            <p:ph type="dt" sz="half" idx="10"/>
          </p:nvPr>
        </p:nvSpPr>
        <p:spPr/>
        <p:txBody>
          <a:bodyPr/>
          <a:lstStyle/>
          <a:p>
            <a:fld id="{4E92106F-E6D7-49FE-812F-8E2B163DB1D0}" type="datetimeFigureOut">
              <a:rPr lang="en-GB" smtClean="0"/>
              <a:t>09/09/2025</a:t>
            </a:fld>
            <a:endParaRPr lang="en-GB"/>
          </a:p>
        </p:txBody>
      </p:sp>
      <p:sp>
        <p:nvSpPr>
          <p:cNvPr id="6" name="Footer Placeholder 5">
            <a:extLst>
              <a:ext uri="{FF2B5EF4-FFF2-40B4-BE49-F238E27FC236}">
                <a16:creationId xmlns:a16="http://schemas.microsoft.com/office/drawing/2014/main" id="{DD61A6AF-4265-A182-A3D3-7BBF1B44859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D177DA3-5AC0-5994-3C3A-B8659484876F}"/>
              </a:ext>
            </a:extLst>
          </p:cNvPr>
          <p:cNvSpPr>
            <a:spLocks noGrp="1"/>
          </p:cNvSpPr>
          <p:nvPr>
            <p:ph type="sldNum" sz="quarter" idx="12"/>
          </p:nvPr>
        </p:nvSpPr>
        <p:spPr/>
        <p:txBody>
          <a:bodyPr/>
          <a:lstStyle/>
          <a:p>
            <a:fld id="{43F240A6-7510-410A-ABA6-9C8FD8C81DE3}" type="slidenum">
              <a:rPr lang="en-GB" smtClean="0"/>
              <a:t>‹#›</a:t>
            </a:fld>
            <a:endParaRPr lang="en-GB"/>
          </a:p>
        </p:txBody>
      </p:sp>
    </p:spTree>
    <p:extLst>
      <p:ext uri="{BB962C8B-B14F-4D97-AF65-F5344CB8AC3E}">
        <p14:creationId xmlns:p14="http://schemas.microsoft.com/office/powerpoint/2010/main" val="2280661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55B43-9424-786B-3A22-E6B6E86EEAE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DD1BFAEA-A42A-B527-89FA-240595AD47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437B702-85E5-2D55-AEF2-F386650AB9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E0271DF-180C-BAD5-EC03-203861EF9931}"/>
              </a:ext>
            </a:extLst>
          </p:cNvPr>
          <p:cNvSpPr>
            <a:spLocks noGrp="1"/>
          </p:cNvSpPr>
          <p:nvPr>
            <p:ph type="dt" sz="half" idx="10"/>
          </p:nvPr>
        </p:nvSpPr>
        <p:spPr/>
        <p:txBody>
          <a:bodyPr/>
          <a:lstStyle/>
          <a:p>
            <a:fld id="{4E92106F-E6D7-49FE-812F-8E2B163DB1D0}" type="datetimeFigureOut">
              <a:rPr lang="en-GB" smtClean="0"/>
              <a:t>09/09/2025</a:t>
            </a:fld>
            <a:endParaRPr lang="en-GB"/>
          </a:p>
        </p:txBody>
      </p:sp>
      <p:sp>
        <p:nvSpPr>
          <p:cNvPr id="6" name="Footer Placeholder 5">
            <a:extLst>
              <a:ext uri="{FF2B5EF4-FFF2-40B4-BE49-F238E27FC236}">
                <a16:creationId xmlns:a16="http://schemas.microsoft.com/office/drawing/2014/main" id="{F89EE512-15CC-F2AD-F353-D9DD4A80614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9CB3DED-FFED-4667-CD60-B6227AE498C5}"/>
              </a:ext>
            </a:extLst>
          </p:cNvPr>
          <p:cNvSpPr>
            <a:spLocks noGrp="1"/>
          </p:cNvSpPr>
          <p:nvPr>
            <p:ph type="sldNum" sz="quarter" idx="12"/>
          </p:nvPr>
        </p:nvSpPr>
        <p:spPr/>
        <p:txBody>
          <a:bodyPr/>
          <a:lstStyle/>
          <a:p>
            <a:fld id="{43F240A6-7510-410A-ABA6-9C8FD8C81DE3}" type="slidenum">
              <a:rPr lang="en-GB" smtClean="0"/>
              <a:t>‹#›</a:t>
            </a:fld>
            <a:endParaRPr lang="en-GB"/>
          </a:p>
        </p:txBody>
      </p:sp>
    </p:spTree>
    <p:extLst>
      <p:ext uri="{BB962C8B-B14F-4D97-AF65-F5344CB8AC3E}">
        <p14:creationId xmlns:p14="http://schemas.microsoft.com/office/powerpoint/2010/main" val="1463318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F2073F-E191-5FB3-5D4D-79622D3C61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498D2566-3840-4CD1-4574-E83DACBB00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DDE033BB-916C-3E3E-CF73-575863ABF4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92106F-E6D7-49FE-812F-8E2B163DB1D0}" type="datetimeFigureOut">
              <a:rPr lang="en-GB" smtClean="0"/>
              <a:t>09/09/2025</a:t>
            </a:fld>
            <a:endParaRPr lang="en-GB"/>
          </a:p>
        </p:txBody>
      </p:sp>
      <p:sp>
        <p:nvSpPr>
          <p:cNvPr id="5" name="Footer Placeholder 4">
            <a:extLst>
              <a:ext uri="{FF2B5EF4-FFF2-40B4-BE49-F238E27FC236}">
                <a16:creationId xmlns:a16="http://schemas.microsoft.com/office/drawing/2014/main" id="{A7CDC910-740E-6368-EDF3-CEF533682C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0B461F1-87D4-77BD-A225-8B10B5ACA7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F240A6-7510-410A-ABA6-9C8FD8C81DE3}" type="slidenum">
              <a:rPr lang="en-GB" smtClean="0"/>
              <a:t>‹#›</a:t>
            </a:fld>
            <a:endParaRPr lang="en-GB"/>
          </a:p>
        </p:txBody>
      </p:sp>
    </p:spTree>
    <p:extLst>
      <p:ext uri="{BB962C8B-B14F-4D97-AF65-F5344CB8AC3E}">
        <p14:creationId xmlns:p14="http://schemas.microsoft.com/office/powerpoint/2010/main" val="4210113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681793F-55F2-6CA5-9B3B-36E2FD81F96B}"/>
              </a:ext>
            </a:extLst>
          </p:cNvPr>
          <p:cNvSpPr txBox="1"/>
          <p:nvPr/>
        </p:nvSpPr>
        <p:spPr>
          <a:xfrm>
            <a:off x="2890267" y="428299"/>
            <a:ext cx="7563609" cy="830997"/>
          </a:xfrm>
          <a:prstGeom prst="rect">
            <a:avLst/>
          </a:prstGeom>
          <a:noFill/>
        </p:spPr>
        <p:txBody>
          <a:bodyPr wrap="none" rtlCol="0">
            <a:spAutoFit/>
          </a:bodyPr>
          <a:lstStyle/>
          <a:p>
            <a:r>
              <a:rPr lang="en-GB" sz="2400" dirty="0"/>
              <a:t>Lloyds Bank Mortgage Calculator Technological Engineering</a:t>
            </a:r>
          </a:p>
          <a:p>
            <a:endParaRPr lang="en-GB" sz="2400" dirty="0"/>
          </a:p>
        </p:txBody>
      </p:sp>
      <p:pic>
        <p:nvPicPr>
          <p:cNvPr id="1026" name="Picture 2" descr="About us | Lloyds Bank">
            <a:extLst>
              <a:ext uri="{FF2B5EF4-FFF2-40B4-BE49-F238E27FC236}">
                <a16:creationId xmlns:a16="http://schemas.microsoft.com/office/drawing/2014/main" id="{F0986F2F-9810-8122-906F-0931BE49F1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91" y="115936"/>
            <a:ext cx="2274570" cy="14557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3D192DC-AA87-D0FC-B4F5-B4FAFB987AA7}"/>
              </a:ext>
            </a:extLst>
          </p:cNvPr>
          <p:cNvSpPr txBox="1"/>
          <p:nvPr/>
        </p:nvSpPr>
        <p:spPr>
          <a:xfrm>
            <a:off x="5120300" y="1017533"/>
            <a:ext cx="3103542" cy="646331"/>
          </a:xfrm>
          <a:prstGeom prst="rect">
            <a:avLst/>
          </a:prstGeom>
          <a:noFill/>
        </p:spPr>
        <p:txBody>
          <a:bodyPr wrap="none" rtlCol="0">
            <a:spAutoFit/>
          </a:bodyPr>
          <a:lstStyle/>
          <a:p>
            <a:r>
              <a:rPr lang="en-GB" dirty="0"/>
              <a:t>Design Pitch Task 2 Wireframes</a:t>
            </a:r>
          </a:p>
          <a:p>
            <a:endParaRPr lang="en-GB" dirty="0"/>
          </a:p>
        </p:txBody>
      </p:sp>
      <p:pic>
        <p:nvPicPr>
          <p:cNvPr id="7" name="Picture 6">
            <a:extLst>
              <a:ext uri="{FF2B5EF4-FFF2-40B4-BE49-F238E27FC236}">
                <a16:creationId xmlns:a16="http://schemas.microsoft.com/office/drawing/2014/main" id="{3A92357E-F722-A2B8-F05F-CFD67E913C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504" y="1961125"/>
            <a:ext cx="5391912" cy="4043934"/>
          </a:xfrm>
          <a:prstGeom prst="rect">
            <a:avLst/>
          </a:prstGeom>
        </p:spPr>
      </p:pic>
      <p:sp>
        <p:nvSpPr>
          <p:cNvPr id="8" name="TextBox 7">
            <a:extLst>
              <a:ext uri="{FF2B5EF4-FFF2-40B4-BE49-F238E27FC236}">
                <a16:creationId xmlns:a16="http://schemas.microsoft.com/office/drawing/2014/main" id="{A6FF6407-B1B3-D463-BB2B-EEFE56F34025}"/>
              </a:ext>
            </a:extLst>
          </p:cNvPr>
          <p:cNvSpPr txBox="1"/>
          <p:nvPr/>
        </p:nvSpPr>
        <p:spPr>
          <a:xfrm>
            <a:off x="6672071" y="1567046"/>
            <a:ext cx="4864608" cy="4832092"/>
          </a:xfrm>
          <a:prstGeom prst="rect">
            <a:avLst/>
          </a:prstGeom>
          <a:noFill/>
        </p:spPr>
        <p:txBody>
          <a:bodyPr wrap="square" rtlCol="0">
            <a:spAutoFit/>
          </a:bodyPr>
          <a:lstStyle/>
          <a:p>
            <a:r>
              <a:rPr lang="en-GB" sz="1400" dirty="0"/>
              <a:t>This is my wireframe </a:t>
            </a:r>
            <a:r>
              <a:rPr lang="en-GB" sz="1400" dirty="0" err="1"/>
              <a:t>sketchup</a:t>
            </a:r>
            <a:r>
              <a:rPr lang="en-GB" sz="1400" dirty="0"/>
              <a:t> that I quickly did based on the actual Lloyds mortgage calculator portal for their first-time buyers route.</a:t>
            </a:r>
          </a:p>
          <a:p>
            <a:endParaRPr lang="en-GB" sz="1400" dirty="0"/>
          </a:p>
          <a:p>
            <a:r>
              <a:rPr lang="en-GB" sz="1400" dirty="0"/>
              <a:t>The principles of mortgage calculators are pretty basic in what the end result delivers to the user, but in Lloyds case, a large series of inputs you must fill before you actually get to the calculator.</a:t>
            </a:r>
          </a:p>
          <a:p>
            <a:endParaRPr lang="en-GB" sz="1400" dirty="0"/>
          </a:p>
          <a:p>
            <a:r>
              <a:rPr lang="en-GB" sz="1400" dirty="0"/>
              <a:t>My proposed idea is to have a basic mortgage calculator portal,</a:t>
            </a:r>
          </a:p>
          <a:p>
            <a:r>
              <a:rPr lang="en-GB" sz="1400" dirty="0"/>
              <a:t>Where its clear to the user the steps and page that they are on,</a:t>
            </a:r>
          </a:p>
          <a:p>
            <a:endParaRPr lang="en-GB" sz="1400" dirty="0"/>
          </a:p>
          <a:p>
            <a:r>
              <a:rPr lang="en-GB" sz="1400" dirty="0"/>
              <a:t>The first page will be inputs “Property Value”, “Deposit Amount”, “Mortgage Terms”. These are the most common inputs that doesn’t require extras to calculate a mortgage estimation.</a:t>
            </a:r>
          </a:p>
          <a:p>
            <a:endParaRPr lang="en-GB" sz="1400" dirty="0"/>
          </a:p>
          <a:p>
            <a:r>
              <a:rPr lang="en-GB" sz="1400" dirty="0"/>
              <a:t>My wireframe includes the standard Lloyds navigation suite, then the portal underneath, components involve input fields, sliders with min max labelling for clarity, a helper button for tooltips, pagination for portal location, dropdown for quicker portal navigation and a autosave popup to display when inputs are stored in session.</a:t>
            </a:r>
          </a:p>
        </p:txBody>
      </p:sp>
    </p:spTree>
    <p:extLst>
      <p:ext uri="{BB962C8B-B14F-4D97-AF65-F5344CB8AC3E}">
        <p14:creationId xmlns:p14="http://schemas.microsoft.com/office/powerpoint/2010/main" val="2443656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2FAFC1-46BC-2CA5-B167-F8144B267390}"/>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75677C94-E549-E4ED-06AC-D65E3932996A}"/>
              </a:ext>
            </a:extLst>
          </p:cNvPr>
          <p:cNvSpPr txBox="1"/>
          <p:nvPr/>
        </p:nvSpPr>
        <p:spPr>
          <a:xfrm>
            <a:off x="2890267" y="428299"/>
            <a:ext cx="7563609" cy="830997"/>
          </a:xfrm>
          <a:prstGeom prst="rect">
            <a:avLst/>
          </a:prstGeom>
          <a:noFill/>
        </p:spPr>
        <p:txBody>
          <a:bodyPr wrap="none" rtlCol="0">
            <a:spAutoFit/>
          </a:bodyPr>
          <a:lstStyle/>
          <a:p>
            <a:r>
              <a:rPr lang="en-GB" sz="2400" dirty="0"/>
              <a:t>Lloyds Bank Mortgage Calculator Technological Engineering</a:t>
            </a:r>
          </a:p>
          <a:p>
            <a:endParaRPr lang="en-GB" sz="2400" dirty="0"/>
          </a:p>
        </p:txBody>
      </p:sp>
      <p:pic>
        <p:nvPicPr>
          <p:cNvPr id="1026" name="Picture 2" descr="About us | Lloyds Bank">
            <a:extLst>
              <a:ext uri="{FF2B5EF4-FFF2-40B4-BE49-F238E27FC236}">
                <a16:creationId xmlns:a16="http://schemas.microsoft.com/office/drawing/2014/main" id="{CAF2A2A1-507F-F6A3-0888-2D1463C29A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91" y="115936"/>
            <a:ext cx="2274570" cy="14557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70EE4FD-62B2-4FB7-E0CA-6F60548655CA}"/>
              </a:ext>
            </a:extLst>
          </p:cNvPr>
          <p:cNvSpPr txBox="1"/>
          <p:nvPr/>
        </p:nvSpPr>
        <p:spPr>
          <a:xfrm>
            <a:off x="5120300" y="1017533"/>
            <a:ext cx="3103542" cy="646331"/>
          </a:xfrm>
          <a:prstGeom prst="rect">
            <a:avLst/>
          </a:prstGeom>
          <a:noFill/>
        </p:spPr>
        <p:txBody>
          <a:bodyPr wrap="none" rtlCol="0">
            <a:spAutoFit/>
          </a:bodyPr>
          <a:lstStyle/>
          <a:p>
            <a:r>
              <a:rPr lang="en-GB" dirty="0"/>
              <a:t>Design Pitch Task 2 Wireframes</a:t>
            </a:r>
          </a:p>
          <a:p>
            <a:endParaRPr lang="en-GB" dirty="0"/>
          </a:p>
        </p:txBody>
      </p:sp>
      <p:sp>
        <p:nvSpPr>
          <p:cNvPr id="8" name="TextBox 7">
            <a:extLst>
              <a:ext uri="{FF2B5EF4-FFF2-40B4-BE49-F238E27FC236}">
                <a16:creationId xmlns:a16="http://schemas.microsoft.com/office/drawing/2014/main" id="{705C1BF9-6A4A-D14E-BAF1-06E2CD946B40}"/>
              </a:ext>
            </a:extLst>
          </p:cNvPr>
          <p:cNvSpPr txBox="1"/>
          <p:nvPr/>
        </p:nvSpPr>
        <p:spPr>
          <a:xfrm>
            <a:off x="6672071" y="1567046"/>
            <a:ext cx="4864608" cy="3970318"/>
          </a:xfrm>
          <a:prstGeom prst="rect">
            <a:avLst/>
          </a:prstGeom>
          <a:noFill/>
        </p:spPr>
        <p:txBody>
          <a:bodyPr wrap="square" rtlCol="0">
            <a:spAutoFit/>
          </a:bodyPr>
          <a:lstStyle/>
          <a:p>
            <a:r>
              <a:rPr lang="en-GB" sz="1400" dirty="0"/>
              <a:t>This is the current design of Lloyds, it houses a nice series of containers with basic English text and widgets, with tooltips available as underlined text. Some people may confuse this for just a link or hyperlink.</a:t>
            </a:r>
          </a:p>
          <a:p>
            <a:endParaRPr lang="en-GB" sz="1400" dirty="0"/>
          </a:p>
          <a:p>
            <a:r>
              <a:rPr lang="en-GB" sz="1400" dirty="0"/>
              <a:t>Also, the calculator is now in a different portal where default navigation cannot be seen.</a:t>
            </a:r>
          </a:p>
          <a:p>
            <a:endParaRPr lang="en-GB" sz="1400" dirty="0"/>
          </a:p>
          <a:p>
            <a:r>
              <a:rPr lang="en-GB" sz="1400" dirty="0"/>
              <a:t>Also the results and charts, will be displayed on the same instance of the page which may cause confusion, lack of clarity on information, and users can become overwhelmed by this.</a:t>
            </a:r>
          </a:p>
          <a:p>
            <a:endParaRPr lang="en-GB" sz="1400" dirty="0"/>
          </a:p>
          <a:p>
            <a:r>
              <a:rPr lang="en-GB" sz="1400" dirty="0"/>
              <a:t>I feel like the you could borrow </a:t>
            </a:r>
            <a:r>
              <a:rPr lang="en-GB" sz="1400" dirty="0" err="1"/>
              <a:t>upto</a:t>
            </a:r>
            <a:r>
              <a:rPr lang="en-GB" sz="1400" dirty="0"/>
              <a:t> 275,000 can be more simplified in getting that output through a different segment in the portal for like a finalised results page.</a:t>
            </a:r>
          </a:p>
          <a:p>
            <a:endParaRPr lang="en-GB" sz="1400" dirty="0"/>
          </a:p>
          <a:p>
            <a:r>
              <a:rPr lang="en-GB" sz="1400" dirty="0"/>
              <a:t>Then provide AIP (agreement in principle) buttons at the end of calculator usages to setup a Lloyds meeting.</a:t>
            </a:r>
          </a:p>
        </p:txBody>
      </p:sp>
      <p:pic>
        <p:nvPicPr>
          <p:cNvPr id="3" name="Picture 2">
            <a:extLst>
              <a:ext uri="{FF2B5EF4-FFF2-40B4-BE49-F238E27FC236}">
                <a16:creationId xmlns:a16="http://schemas.microsoft.com/office/drawing/2014/main" id="{DA46012C-9317-4F66-1C28-3FD52D7587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185" y="1956217"/>
            <a:ext cx="5833872" cy="3341431"/>
          </a:xfrm>
          <a:prstGeom prst="rect">
            <a:avLst/>
          </a:prstGeom>
        </p:spPr>
      </p:pic>
    </p:spTree>
    <p:extLst>
      <p:ext uri="{BB962C8B-B14F-4D97-AF65-F5344CB8AC3E}">
        <p14:creationId xmlns:p14="http://schemas.microsoft.com/office/powerpoint/2010/main" val="775816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038114-F5E6-53D9-2C69-6A188F2725B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40A576E7-E06B-755D-CD0C-8E982A1E0852}"/>
              </a:ext>
            </a:extLst>
          </p:cNvPr>
          <p:cNvSpPr txBox="1"/>
          <p:nvPr/>
        </p:nvSpPr>
        <p:spPr>
          <a:xfrm>
            <a:off x="2890267" y="428299"/>
            <a:ext cx="7563609" cy="830997"/>
          </a:xfrm>
          <a:prstGeom prst="rect">
            <a:avLst/>
          </a:prstGeom>
          <a:noFill/>
        </p:spPr>
        <p:txBody>
          <a:bodyPr wrap="none" rtlCol="0">
            <a:spAutoFit/>
          </a:bodyPr>
          <a:lstStyle/>
          <a:p>
            <a:r>
              <a:rPr lang="en-GB" sz="2400" dirty="0"/>
              <a:t>Lloyds Bank Mortgage Calculator Technological Engineering</a:t>
            </a:r>
          </a:p>
          <a:p>
            <a:endParaRPr lang="en-GB" sz="2400" dirty="0"/>
          </a:p>
        </p:txBody>
      </p:sp>
      <p:pic>
        <p:nvPicPr>
          <p:cNvPr id="1026" name="Picture 2" descr="About us | Lloyds Bank">
            <a:extLst>
              <a:ext uri="{FF2B5EF4-FFF2-40B4-BE49-F238E27FC236}">
                <a16:creationId xmlns:a16="http://schemas.microsoft.com/office/drawing/2014/main" id="{77C4FA4E-48B0-8EF5-7141-1054D7DBAB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91" y="115936"/>
            <a:ext cx="2274570" cy="14557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0DD855D-1655-4466-3A68-304C3C115F41}"/>
              </a:ext>
            </a:extLst>
          </p:cNvPr>
          <p:cNvSpPr txBox="1"/>
          <p:nvPr/>
        </p:nvSpPr>
        <p:spPr>
          <a:xfrm>
            <a:off x="5120300" y="1017533"/>
            <a:ext cx="3103542" cy="646331"/>
          </a:xfrm>
          <a:prstGeom prst="rect">
            <a:avLst/>
          </a:prstGeom>
          <a:noFill/>
        </p:spPr>
        <p:txBody>
          <a:bodyPr wrap="none" rtlCol="0">
            <a:spAutoFit/>
          </a:bodyPr>
          <a:lstStyle/>
          <a:p>
            <a:r>
              <a:rPr lang="en-GB" dirty="0"/>
              <a:t>Design Pitch Task 2 Wireframes</a:t>
            </a:r>
          </a:p>
          <a:p>
            <a:endParaRPr lang="en-GB" dirty="0"/>
          </a:p>
        </p:txBody>
      </p:sp>
      <p:pic>
        <p:nvPicPr>
          <p:cNvPr id="3" name="Picture 2">
            <a:extLst>
              <a:ext uri="{FF2B5EF4-FFF2-40B4-BE49-F238E27FC236}">
                <a16:creationId xmlns:a16="http://schemas.microsoft.com/office/drawing/2014/main" id="{E74EE1A5-E2A6-87DF-1F36-24BFAB03904A}"/>
              </a:ext>
            </a:extLst>
          </p:cNvPr>
          <p:cNvPicPr>
            <a:picLocks noChangeAspect="1"/>
          </p:cNvPicPr>
          <p:nvPr/>
        </p:nvPicPr>
        <p:blipFill>
          <a:blip r:embed="rId3"/>
          <a:stretch>
            <a:fillRect/>
          </a:stretch>
        </p:blipFill>
        <p:spPr>
          <a:xfrm>
            <a:off x="2704892" y="2053910"/>
            <a:ext cx="7219889" cy="3414202"/>
          </a:xfrm>
          <a:prstGeom prst="rect">
            <a:avLst/>
          </a:prstGeom>
        </p:spPr>
      </p:pic>
      <p:cxnSp>
        <p:nvCxnSpPr>
          <p:cNvPr id="9" name="Straight Arrow Connector 8">
            <a:extLst>
              <a:ext uri="{FF2B5EF4-FFF2-40B4-BE49-F238E27FC236}">
                <a16:creationId xmlns:a16="http://schemas.microsoft.com/office/drawing/2014/main" id="{970BC66A-C8C7-EC8C-AD77-2891E1402228}"/>
              </a:ext>
            </a:extLst>
          </p:cNvPr>
          <p:cNvCxnSpPr/>
          <p:nvPr/>
        </p:nvCxnSpPr>
        <p:spPr>
          <a:xfrm flipV="1">
            <a:off x="2423161" y="2404872"/>
            <a:ext cx="630935" cy="137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F716523-F0A1-1B61-1C8D-910D1E5C128B}"/>
              </a:ext>
            </a:extLst>
          </p:cNvPr>
          <p:cNvSpPr txBox="1"/>
          <p:nvPr/>
        </p:nvSpPr>
        <p:spPr>
          <a:xfrm>
            <a:off x="228600" y="1984248"/>
            <a:ext cx="2194561" cy="1169551"/>
          </a:xfrm>
          <a:prstGeom prst="rect">
            <a:avLst/>
          </a:prstGeom>
          <a:noFill/>
        </p:spPr>
        <p:txBody>
          <a:bodyPr wrap="square" rtlCol="0">
            <a:spAutoFit/>
          </a:bodyPr>
          <a:lstStyle/>
          <a:p>
            <a:r>
              <a:rPr lang="en-GB" sz="1400" dirty="0"/>
              <a:t>Attempted to </a:t>
            </a:r>
            <a:r>
              <a:rPr lang="en-GB" sz="1400" dirty="0" err="1"/>
              <a:t>reclone</a:t>
            </a:r>
            <a:r>
              <a:rPr lang="en-GB" sz="1400" dirty="0"/>
              <a:t> the Lloyds bank navigation suite myself with </a:t>
            </a:r>
            <a:r>
              <a:rPr lang="en-GB" sz="1400" dirty="0" err="1"/>
              <a:t>tailwindcss</a:t>
            </a:r>
            <a:r>
              <a:rPr lang="en-GB" sz="1400" dirty="0"/>
              <a:t>, almost accurate</a:t>
            </a:r>
          </a:p>
        </p:txBody>
      </p:sp>
      <p:cxnSp>
        <p:nvCxnSpPr>
          <p:cNvPr id="11" name="Straight Arrow Connector 10">
            <a:extLst>
              <a:ext uri="{FF2B5EF4-FFF2-40B4-BE49-F238E27FC236}">
                <a16:creationId xmlns:a16="http://schemas.microsoft.com/office/drawing/2014/main" id="{BDE4C9E0-C519-3427-0287-F90769B6F7E6}"/>
              </a:ext>
            </a:extLst>
          </p:cNvPr>
          <p:cNvCxnSpPr>
            <a:cxnSpLocks/>
          </p:cNvCxnSpPr>
          <p:nvPr/>
        </p:nvCxnSpPr>
        <p:spPr>
          <a:xfrm flipV="1">
            <a:off x="2029968" y="2694432"/>
            <a:ext cx="1792224" cy="1392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4446F26-9A10-3F98-74B0-BF8FD631F929}"/>
              </a:ext>
            </a:extLst>
          </p:cNvPr>
          <p:cNvSpPr txBox="1"/>
          <p:nvPr/>
        </p:nvSpPr>
        <p:spPr>
          <a:xfrm>
            <a:off x="32004" y="3566386"/>
            <a:ext cx="2194561" cy="1600438"/>
          </a:xfrm>
          <a:prstGeom prst="rect">
            <a:avLst/>
          </a:prstGeom>
          <a:noFill/>
        </p:spPr>
        <p:txBody>
          <a:bodyPr wrap="square" rtlCol="0">
            <a:spAutoFit/>
          </a:bodyPr>
          <a:lstStyle/>
          <a:p>
            <a:r>
              <a:rPr lang="en-GB" sz="1400" dirty="0"/>
              <a:t>Breadcrumb bar looks the </a:t>
            </a:r>
          </a:p>
          <a:p>
            <a:r>
              <a:rPr lang="en-GB" sz="1400" dirty="0"/>
              <a:t>Same on desktop screens</a:t>
            </a:r>
          </a:p>
          <a:p>
            <a:r>
              <a:rPr lang="en-GB" sz="1400" dirty="0"/>
              <a:t>But on smaller devices</a:t>
            </a:r>
          </a:p>
          <a:p>
            <a:r>
              <a:rPr lang="en-GB" sz="1400" dirty="0"/>
              <a:t>Turns into a dropdown menu with better link selection rather than just</a:t>
            </a:r>
          </a:p>
          <a:p>
            <a:r>
              <a:rPr lang="en-GB" sz="1400" dirty="0"/>
              <a:t>Press one item back.</a:t>
            </a:r>
          </a:p>
        </p:txBody>
      </p:sp>
      <p:cxnSp>
        <p:nvCxnSpPr>
          <p:cNvPr id="17" name="Straight Arrow Connector 16">
            <a:extLst>
              <a:ext uri="{FF2B5EF4-FFF2-40B4-BE49-F238E27FC236}">
                <a16:creationId xmlns:a16="http://schemas.microsoft.com/office/drawing/2014/main" id="{895426B1-F09B-FDC8-2ED9-7BE2D761B56F}"/>
              </a:ext>
            </a:extLst>
          </p:cNvPr>
          <p:cNvCxnSpPr>
            <a:cxnSpLocks/>
          </p:cNvCxnSpPr>
          <p:nvPr/>
        </p:nvCxnSpPr>
        <p:spPr>
          <a:xfrm flipH="1" flipV="1">
            <a:off x="6793992" y="3153799"/>
            <a:ext cx="3044952" cy="275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972385C-C94B-114C-5E42-54E2AAEB2CDD}"/>
              </a:ext>
            </a:extLst>
          </p:cNvPr>
          <p:cNvSpPr txBox="1"/>
          <p:nvPr/>
        </p:nvSpPr>
        <p:spPr>
          <a:xfrm>
            <a:off x="9965435" y="2694432"/>
            <a:ext cx="2194561" cy="1384995"/>
          </a:xfrm>
          <a:prstGeom prst="rect">
            <a:avLst/>
          </a:prstGeom>
          <a:noFill/>
        </p:spPr>
        <p:txBody>
          <a:bodyPr wrap="square" rtlCol="0">
            <a:spAutoFit/>
          </a:bodyPr>
          <a:lstStyle/>
          <a:p>
            <a:r>
              <a:rPr lang="en-GB" sz="1400" dirty="0"/>
              <a:t>Help context for opening a responsive tooltip that sticks nearby its button, and has a click open and close and auto-sizes to field area of description.</a:t>
            </a:r>
          </a:p>
        </p:txBody>
      </p:sp>
      <p:cxnSp>
        <p:nvCxnSpPr>
          <p:cNvPr id="22" name="Straight Arrow Connector 21">
            <a:extLst>
              <a:ext uri="{FF2B5EF4-FFF2-40B4-BE49-F238E27FC236}">
                <a16:creationId xmlns:a16="http://schemas.microsoft.com/office/drawing/2014/main" id="{B09CC05C-FF85-163D-36C6-5B9F247ABDD0}"/>
              </a:ext>
            </a:extLst>
          </p:cNvPr>
          <p:cNvCxnSpPr>
            <a:cxnSpLocks/>
          </p:cNvCxnSpPr>
          <p:nvPr/>
        </p:nvCxnSpPr>
        <p:spPr>
          <a:xfrm flipH="1" flipV="1">
            <a:off x="6920483" y="3999178"/>
            <a:ext cx="3241549" cy="709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DFE3BF18-AEF6-781C-550E-33B5CC074832}"/>
              </a:ext>
            </a:extLst>
          </p:cNvPr>
          <p:cNvSpPr txBox="1"/>
          <p:nvPr/>
        </p:nvSpPr>
        <p:spPr>
          <a:xfrm>
            <a:off x="10162032" y="4200144"/>
            <a:ext cx="2194561" cy="2462213"/>
          </a:xfrm>
          <a:prstGeom prst="rect">
            <a:avLst/>
          </a:prstGeom>
          <a:noFill/>
        </p:spPr>
        <p:txBody>
          <a:bodyPr wrap="square" rtlCol="0">
            <a:spAutoFit/>
          </a:bodyPr>
          <a:lstStyle/>
          <a:p>
            <a:r>
              <a:rPr lang="en-GB" sz="1400" dirty="0"/>
              <a:t>Custom input</a:t>
            </a:r>
          </a:p>
          <a:p>
            <a:r>
              <a:rPr lang="en-GB" sz="1400" dirty="0"/>
              <a:t>Component comes with</a:t>
            </a:r>
          </a:p>
          <a:p>
            <a:r>
              <a:rPr lang="en-GB" sz="1400" dirty="0"/>
              <a:t>Auto responsive</a:t>
            </a:r>
          </a:p>
          <a:p>
            <a:r>
              <a:rPr lang="en-GB" sz="1400" dirty="0"/>
              <a:t>Labelling for each input</a:t>
            </a:r>
          </a:p>
          <a:p>
            <a:r>
              <a:rPr lang="en-GB" sz="1400" dirty="0"/>
              <a:t>And full customisation</a:t>
            </a:r>
          </a:p>
          <a:p>
            <a:r>
              <a:rPr lang="en-GB" sz="1400" dirty="0"/>
              <a:t>For required fields.</a:t>
            </a:r>
          </a:p>
          <a:p>
            <a:r>
              <a:rPr lang="en-GB" sz="1400" dirty="0"/>
              <a:t>Nice amount of white</a:t>
            </a:r>
          </a:p>
          <a:p>
            <a:r>
              <a:rPr lang="en-GB" sz="1400" dirty="0"/>
              <a:t>Space for clarity too.</a:t>
            </a:r>
          </a:p>
          <a:p>
            <a:endParaRPr lang="en-GB" sz="1400" dirty="0"/>
          </a:p>
          <a:p>
            <a:r>
              <a:rPr lang="en-GB" sz="1400" dirty="0"/>
              <a:t>Each field comes with</a:t>
            </a:r>
          </a:p>
          <a:p>
            <a:r>
              <a:rPr lang="en-GB" sz="1400" dirty="0"/>
              <a:t>Session storage</a:t>
            </a:r>
          </a:p>
        </p:txBody>
      </p:sp>
      <p:cxnSp>
        <p:nvCxnSpPr>
          <p:cNvPr id="26" name="Straight Arrow Connector 25">
            <a:extLst>
              <a:ext uri="{FF2B5EF4-FFF2-40B4-BE49-F238E27FC236}">
                <a16:creationId xmlns:a16="http://schemas.microsoft.com/office/drawing/2014/main" id="{6281B978-3B2D-7E57-1C92-D65DCAF02B31}"/>
              </a:ext>
            </a:extLst>
          </p:cNvPr>
          <p:cNvCxnSpPr>
            <a:cxnSpLocks/>
          </p:cNvCxnSpPr>
          <p:nvPr/>
        </p:nvCxnSpPr>
        <p:spPr>
          <a:xfrm flipV="1">
            <a:off x="6314836" y="5224992"/>
            <a:ext cx="0" cy="490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E47109BB-0B68-693A-D4B6-0EC1326AB8C0}"/>
              </a:ext>
            </a:extLst>
          </p:cNvPr>
          <p:cNvSpPr txBox="1"/>
          <p:nvPr/>
        </p:nvSpPr>
        <p:spPr>
          <a:xfrm>
            <a:off x="3929593" y="5849099"/>
            <a:ext cx="3930396" cy="738664"/>
          </a:xfrm>
          <a:prstGeom prst="rect">
            <a:avLst/>
          </a:prstGeom>
          <a:noFill/>
        </p:spPr>
        <p:txBody>
          <a:bodyPr wrap="square" rtlCol="0">
            <a:spAutoFit/>
          </a:bodyPr>
          <a:lstStyle/>
          <a:p>
            <a:r>
              <a:rPr lang="en-GB" sz="1400" dirty="0"/>
              <a:t>Pagination segment with dropdown select to allow for full control of navigation without losing progress reducing user frustration on accidental reloads</a:t>
            </a:r>
          </a:p>
        </p:txBody>
      </p:sp>
      <p:cxnSp>
        <p:nvCxnSpPr>
          <p:cNvPr id="31" name="Straight Arrow Connector 30">
            <a:extLst>
              <a:ext uri="{FF2B5EF4-FFF2-40B4-BE49-F238E27FC236}">
                <a16:creationId xmlns:a16="http://schemas.microsoft.com/office/drawing/2014/main" id="{B11F160C-E9DA-B12C-48EB-6BFC88E3D5A6}"/>
              </a:ext>
            </a:extLst>
          </p:cNvPr>
          <p:cNvCxnSpPr>
            <a:cxnSpLocks/>
          </p:cNvCxnSpPr>
          <p:nvPr/>
        </p:nvCxnSpPr>
        <p:spPr>
          <a:xfrm flipV="1">
            <a:off x="3493008" y="3566386"/>
            <a:ext cx="1389888" cy="17371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A3C42AAB-1F26-5F4F-2A58-E27EBA636AA8}"/>
              </a:ext>
            </a:extLst>
          </p:cNvPr>
          <p:cNvSpPr txBox="1"/>
          <p:nvPr/>
        </p:nvSpPr>
        <p:spPr>
          <a:xfrm>
            <a:off x="776128" y="5207621"/>
            <a:ext cx="2194561" cy="1600438"/>
          </a:xfrm>
          <a:prstGeom prst="rect">
            <a:avLst/>
          </a:prstGeom>
          <a:noFill/>
        </p:spPr>
        <p:txBody>
          <a:bodyPr wrap="square" rtlCol="0">
            <a:spAutoFit/>
          </a:bodyPr>
          <a:lstStyle/>
          <a:p>
            <a:r>
              <a:rPr lang="en-GB" sz="1400" dirty="0"/>
              <a:t>Notice component with support for warnings, errors, info and successes with dynamic colour updates and your own text, provided here for visual hierarchy on what to do.</a:t>
            </a:r>
          </a:p>
        </p:txBody>
      </p:sp>
      <p:cxnSp>
        <p:nvCxnSpPr>
          <p:cNvPr id="36" name="Straight Arrow Connector 35">
            <a:extLst>
              <a:ext uri="{FF2B5EF4-FFF2-40B4-BE49-F238E27FC236}">
                <a16:creationId xmlns:a16="http://schemas.microsoft.com/office/drawing/2014/main" id="{1792281E-7231-2183-12BF-97BF0861B409}"/>
              </a:ext>
            </a:extLst>
          </p:cNvPr>
          <p:cNvCxnSpPr>
            <a:cxnSpLocks/>
          </p:cNvCxnSpPr>
          <p:nvPr/>
        </p:nvCxnSpPr>
        <p:spPr>
          <a:xfrm flipH="1" flipV="1">
            <a:off x="7086600" y="4480560"/>
            <a:ext cx="978408" cy="329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EB8845E1-30D5-DD38-3794-6183F82997A4}"/>
              </a:ext>
            </a:extLst>
          </p:cNvPr>
          <p:cNvSpPr txBox="1"/>
          <p:nvPr/>
        </p:nvSpPr>
        <p:spPr>
          <a:xfrm>
            <a:off x="8045504" y="4609360"/>
            <a:ext cx="2194561" cy="1815882"/>
          </a:xfrm>
          <a:prstGeom prst="rect">
            <a:avLst/>
          </a:prstGeom>
          <a:noFill/>
        </p:spPr>
        <p:txBody>
          <a:bodyPr wrap="square" rtlCol="0">
            <a:spAutoFit/>
          </a:bodyPr>
          <a:lstStyle/>
          <a:p>
            <a:r>
              <a:rPr lang="en-GB" sz="1400" dirty="0"/>
              <a:t>Min &amp; Max</a:t>
            </a:r>
          </a:p>
          <a:p>
            <a:r>
              <a:rPr lang="en-GB" sz="1400" dirty="0"/>
              <a:t>Labels for slider</a:t>
            </a:r>
          </a:p>
          <a:p>
            <a:r>
              <a:rPr lang="en-GB" sz="1400" dirty="0"/>
              <a:t>As Lloyds didn’t include</a:t>
            </a:r>
          </a:p>
          <a:p>
            <a:r>
              <a:rPr lang="en-GB" sz="1400" dirty="0"/>
              <a:t>One for their mortgage</a:t>
            </a:r>
          </a:p>
          <a:p>
            <a:r>
              <a:rPr lang="en-GB" sz="1400" dirty="0"/>
              <a:t>Terms so users won’t know</a:t>
            </a:r>
          </a:p>
          <a:p>
            <a:r>
              <a:rPr lang="en-GB" sz="1400" dirty="0"/>
              <a:t>What is the minimum and maximum years, this will help reduce confusion</a:t>
            </a:r>
          </a:p>
        </p:txBody>
      </p:sp>
    </p:spTree>
    <p:extLst>
      <p:ext uri="{BB962C8B-B14F-4D97-AF65-F5344CB8AC3E}">
        <p14:creationId xmlns:p14="http://schemas.microsoft.com/office/powerpoint/2010/main" val="36037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3A16B8-0400-BF49-4298-579B9A5B3133}"/>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2A01430-D852-B096-1DB7-145D9710A457}"/>
              </a:ext>
            </a:extLst>
          </p:cNvPr>
          <p:cNvSpPr txBox="1"/>
          <p:nvPr/>
        </p:nvSpPr>
        <p:spPr>
          <a:xfrm>
            <a:off x="2890267" y="428299"/>
            <a:ext cx="7563609" cy="830997"/>
          </a:xfrm>
          <a:prstGeom prst="rect">
            <a:avLst/>
          </a:prstGeom>
          <a:noFill/>
        </p:spPr>
        <p:txBody>
          <a:bodyPr wrap="none" rtlCol="0">
            <a:spAutoFit/>
          </a:bodyPr>
          <a:lstStyle/>
          <a:p>
            <a:r>
              <a:rPr lang="en-GB" sz="2400" dirty="0"/>
              <a:t>Lloyds Bank Mortgage Calculator Technological Engineering</a:t>
            </a:r>
          </a:p>
          <a:p>
            <a:endParaRPr lang="en-GB" sz="2400" dirty="0"/>
          </a:p>
        </p:txBody>
      </p:sp>
      <p:pic>
        <p:nvPicPr>
          <p:cNvPr id="1026" name="Picture 2" descr="About us | Lloyds Bank">
            <a:extLst>
              <a:ext uri="{FF2B5EF4-FFF2-40B4-BE49-F238E27FC236}">
                <a16:creationId xmlns:a16="http://schemas.microsoft.com/office/drawing/2014/main" id="{7849EFF6-C81C-135D-ACFC-DC43EC6262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91" y="115936"/>
            <a:ext cx="2274570" cy="14557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4F0A022-C835-9AAC-8248-C4A83B376B5F}"/>
              </a:ext>
            </a:extLst>
          </p:cNvPr>
          <p:cNvSpPr txBox="1"/>
          <p:nvPr/>
        </p:nvSpPr>
        <p:spPr>
          <a:xfrm>
            <a:off x="5120300" y="1017533"/>
            <a:ext cx="3103542" cy="646331"/>
          </a:xfrm>
          <a:prstGeom prst="rect">
            <a:avLst/>
          </a:prstGeom>
          <a:noFill/>
        </p:spPr>
        <p:txBody>
          <a:bodyPr wrap="none" rtlCol="0">
            <a:spAutoFit/>
          </a:bodyPr>
          <a:lstStyle/>
          <a:p>
            <a:r>
              <a:rPr lang="en-GB" dirty="0"/>
              <a:t>Design Pitch Task 2 Wireframes</a:t>
            </a:r>
          </a:p>
          <a:p>
            <a:endParaRPr lang="en-GB" dirty="0"/>
          </a:p>
        </p:txBody>
      </p:sp>
      <p:pic>
        <p:nvPicPr>
          <p:cNvPr id="6" name="Picture 5">
            <a:extLst>
              <a:ext uri="{FF2B5EF4-FFF2-40B4-BE49-F238E27FC236}">
                <a16:creationId xmlns:a16="http://schemas.microsoft.com/office/drawing/2014/main" id="{FAD3B7B1-8DE9-186E-4641-B3522FEEDA84}"/>
              </a:ext>
            </a:extLst>
          </p:cNvPr>
          <p:cNvPicPr>
            <a:picLocks noChangeAspect="1"/>
          </p:cNvPicPr>
          <p:nvPr/>
        </p:nvPicPr>
        <p:blipFill>
          <a:blip r:embed="rId3"/>
          <a:stretch>
            <a:fillRect/>
          </a:stretch>
        </p:blipFill>
        <p:spPr>
          <a:xfrm>
            <a:off x="2299757" y="1776882"/>
            <a:ext cx="7592485" cy="4182059"/>
          </a:xfrm>
          <a:prstGeom prst="rect">
            <a:avLst/>
          </a:prstGeom>
        </p:spPr>
      </p:pic>
      <p:cxnSp>
        <p:nvCxnSpPr>
          <p:cNvPr id="9" name="Straight Arrow Connector 8">
            <a:extLst>
              <a:ext uri="{FF2B5EF4-FFF2-40B4-BE49-F238E27FC236}">
                <a16:creationId xmlns:a16="http://schemas.microsoft.com/office/drawing/2014/main" id="{9DB91CE7-C4CB-2A5D-1F56-E6BC63A261B7}"/>
              </a:ext>
            </a:extLst>
          </p:cNvPr>
          <p:cNvCxnSpPr>
            <a:cxnSpLocks/>
          </p:cNvCxnSpPr>
          <p:nvPr/>
        </p:nvCxnSpPr>
        <p:spPr>
          <a:xfrm flipV="1">
            <a:off x="2029968" y="3310128"/>
            <a:ext cx="3611880" cy="777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317B10E-9000-D95E-91AA-3B87AD3C9F0B}"/>
              </a:ext>
            </a:extLst>
          </p:cNvPr>
          <p:cNvSpPr txBox="1"/>
          <p:nvPr/>
        </p:nvSpPr>
        <p:spPr>
          <a:xfrm>
            <a:off x="0" y="3310128"/>
            <a:ext cx="2194561" cy="2462213"/>
          </a:xfrm>
          <a:prstGeom prst="rect">
            <a:avLst/>
          </a:prstGeom>
          <a:noFill/>
        </p:spPr>
        <p:txBody>
          <a:bodyPr wrap="square" rtlCol="0">
            <a:spAutoFit/>
          </a:bodyPr>
          <a:lstStyle/>
          <a:p>
            <a:r>
              <a:rPr lang="en-GB" sz="1400" dirty="0"/>
              <a:t>Tooltip for context on item, the helper component is really well coded and performance wise doesn’t hinder anything as it is just a div container with text and a closing button. This itself can provide better help to people as a info icon is more appealing than a hyperlink</a:t>
            </a:r>
          </a:p>
        </p:txBody>
      </p:sp>
    </p:spTree>
    <p:extLst>
      <p:ext uri="{BB962C8B-B14F-4D97-AF65-F5344CB8AC3E}">
        <p14:creationId xmlns:p14="http://schemas.microsoft.com/office/powerpoint/2010/main" val="1299852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F68BD8-55D5-74D6-9F9B-ACCD44B1EF9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DBC5F7A-380C-9992-EDFA-2CBDA045BAC5}"/>
              </a:ext>
            </a:extLst>
          </p:cNvPr>
          <p:cNvSpPr txBox="1"/>
          <p:nvPr/>
        </p:nvSpPr>
        <p:spPr>
          <a:xfrm>
            <a:off x="2890267" y="428299"/>
            <a:ext cx="7563609" cy="830997"/>
          </a:xfrm>
          <a:prstGeom prst="rect">
            <a:avLst/>
          </a:prstGeom>
          <a:noFill/>
        </p:spPr>
        <p:txBody>
          <a:bodyPr wrap="none" rtlCol="0">
            <a:spAutoFit/>
          </a:bodyPr>
          <a:lstStyle/>
          <a:p>
            <a:r>
              <a:rPr lang="en-GB" sz="2400" dirty="0"/>
              <a:t>Lloyds Bank Mortgage Calculator Technological Engineering</a:t>
            </a:r>
          </a:p>
          <a:p>
            <a:endParaRPr lang="en-GB" sz="2400" dirty="0"/>
          </a:p>
        </p:txBody>
      </p:sp>
      <p:pic>
        <p:nvPicPr>
          <p:cNvPr id="1026" name="Picture 2" descr="About us | Lloyds Bank">
            <a:extLst>
              <a:ext uri="{FF2B5EF4-FFF2-40B4-BE49-F238E27FC236}">
                <a16:creationId xmlns:a16="http://schemas.microsoft.com/office/drawing/2014/main" id="{E5D032B8-118A-7294-55D9-CC448116FE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91" y="115936"/>
            <a:ext cx="2274570" cy="14557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FA92F7E-2D39-3557-CE2F-4838000A28BB}"/>
              </a:ext>
            </a:extLst>
          </p:cNvPr>
          <p:cNvSpPr txBox="1"/>
          <p:nvPr/>
        </p:nvSpPr>
        <p:spPr>
          <a:xfrm>
            <a:off x="5120300" y="1017533"/>
            <a:ext cx="3103542" cy="646331"/>
          </a:xfrm>
          <a:prstGeom prst="rect">
            <a:avLst/>
          </a:prstGeom>
          <a:noFill/>
        </p:spPr>
        <p:txBody>
          <a:bodyPr wrap="none" rtlCol="0">
            <a:spAutoFit/>
          </a:bodyPr>
          <a:lstStyle/>
          <a:p>
            <a:r>
              <a:rPr lang="en-GB" dirty="0"/>
              <a:t>Design Pitch Task 2 Wireframes</a:t>
            </a:r>
          </a:p>
          <a:p>
            <a:endParaRPr lang="en-GB" dirty="0"/>
          </a:p>
        </p:txBody>
      </p:sp>
      <p:pic>
        <p:nvPicPr>
          <p:cNvPr id="8" name="Picture 7">
            <a:extLst>
              <a:ext uri="{FF2B5EF4-FFF2-40B4-BE49-F238E27FC236}">
                <a16:creationId xmlns:a16="http://schemas.microsoft.com/office/drawing/2014/main" id="{63A52102-C5E2-AEB3-116E-3CA6A94106A6}"/>
              </a:ext>
            </a:extLst>
          </p:cNvPr>
          <p:cNvPicPr>
            <a:picLocks noChangeAspect="1"/>
          </p:cNvPicPr>
          <p:nvPr/>
        </p:nvPicPr>
        <p:blipFill>
          <a:blip r:embed="rId3"/>
          <a:stretch>
            <a:fillRect/>
          </a:stretch>
        </p:blipFill>
        <p:spPr>
          <a:xfrm>
            <a:off x="3569945" y="2102776"/>
            <a:ext cx="5524753" cy="4182059"/>
          </a:xfrm>
          <a:prstGeom prst="rect">
            <a:avLst/>
          </a:prstGeom>
        </p:spPr>
      </p:pic>
      <p:cxnSp>
        <p:nvCxnSpPr>
          <p:cNvPr id="2" name="Straight Arrow Connector 1">
            <a:extLst>
              <a:ext uri="{FF2B5EF4-FFF2-40B4-BE49-F238E27FC236}">
                <a16:creationId xmlns:a16="http://schemas.microsoft.com/office/drawing/2014/main" id="{393743BC-87CF-958A-86A9-68DDAE031BF5}"/>
              </a:ext>
            </a:extLst>
          </p:cNvPr>
          <p:cNvCxnSpPr>
            <a:cxnSpLocks/>
          </p:cNvCxnSpPr>
          <p:nvPr/>
        </p:nvCxnSpPr>
        <p:spPr>
          <a:xfrm>
            <a:off x="2962656" y="4407408"/>
            <a:ext cx="2926080" cy="1508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5217EB2-3E69-1F10-EA7F-87315C7F20FE}"/>
              </a:ext>
            </a:extLst>
          </p:cNvPr>
          <p:cNvSpPr txBox="1"/>
          <p:nvPr/>
        </p:nvSpPr>
        <p:spPr>
          <a:xfrm>
            <a:off x="493776" y="2969323"/>
            <a:ext cx="2194561" cy="2246769"/>
          </a:xfrm>
          <a:prstGeom prst="rect">
            <a:avLst/>
          </a:prstGeom>
          <a:noFill/>
        </p:spPr>
        <p:txBody>
          <a:bodyPr wrap="square" rtlCol="0">
            <a:spAutoFit/>
          </a:bodyPr>
          <a:lstStyle/>
          <a:p>
            <a:r>
              <a:rPr lang="en-GB" sz="1400" dirty="0"/>
              <a:t>The pagination area for the portal, it also has a dropdown so that users can navigate a little better and this will help prevent loss of progression and any added stress a user may be having from reloading the page fearing their inputs will all disappear.</a:t>
            </a:r>
          </a:p>
        </p:txBody>
      </p:sp>
    </p:spTree>
    <p:extLst>
      <p:ext uri="{BB962C8B-B14F-4D97-AF65-F5344CB8AC3E}">
        <p14:creationId xmlns:p14="http://schemas.microsoft.com/office/powerpoint/2010/main" val="2830362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3F7DCC-0966-5083-B679-DC1B9D453149}"/>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6BBCFC1A-426A-9EE7-63C2-49BC8E6CAD5A}"/>
              </a:ext>
            </a:extLst>
          </p:cNvPr>
          <p:cNvSpPr txBox="1"/>
          <p:nvPr/>
        </p:nvSpPr>
        <p:spPr>
          <a:xfrm>
            <a:off x="2890267" y="428299"/>
            <a:ext cx="7563609" cy="830997"/>
          </a:xfrm>
          <a:prstGeom prst="rect">
            <a:avLst/>
          </a:prstGeom>
          <a:noFill/>
        </p:spPr>
        <p:txBody>
          <a:bodyPr wrap="none" rtlCol="0">
            <a:spAutoFit/>
          </a:bodyPr>
          <a:lstStyle/>
          <a:p>
            <a:r>
              <a:rPr lang="en-GB" sz="2400" dirty="0"/>
              <a:t>Lloyds Bank Mortgage Calculator Technological Engineering</a:t>
            </a:r>
          </a:p>
          <a:p>
            <a:endParaRPr lang="en-GB" sz="2400" dirty="0"/>
          </a:p>
        </p:txBody>
      </p:sp>
      <p:pic>
        <p:nvPicPr>
          <p:cNvPr id="1026" name="Picture 2" descr="About us | Lloyds Bank">
            <a:extLst>
              <a:ext uri="{FF2B5EF4-FFF2-40B4-BE49-F238E27FC236}">
                <a16:creationId xmlns:a16="http://schemas.microsoft.com/office/drawing/2014/main" id="{C4ED1C24-12E8-8E1E-17DE-5D5D9242CC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91" y="115936"/>
            <a:ext cx="2274570" cy="14557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EE96B9F-D2D6-E2D7-D1B2-EE1CBB101BF5}"/>
              </a:ext>
            </a:extLst>
          </p:cNvPr>
          <p:cNvSpPr txBox="1"/>
          <p:nvPr/>
        </p:nvSpPr>
        <p:spPr>
          <a:xfrm>
            <a:off x="5120300" y="1017533"/>
            <a:ext cx="3103542" cy="646331"/>
          </a:xfrm>
          <a:prstGeom prst="rect">
            <a:avLst/>
          </a:prstGeom>
          <a:noFill/>
        </p:spPr>
        <p:txBody>
          <a:bodyPr wrap="none" rtlCol="0">
            <a:spAutoFit/>
          </a:bodyPr>
          <a:lstStyle/>
          <a:p>
            <a:r>
              <a:rPr lang="en-GB" dirty="0"/>
              <a:t>Design Pitch Task 2 Wireframes</a:t>
            </a:r>
          </a:p>
          <a:p>
            <a:endParaRPr lang="en-GB" dirty="0"/>
          </a:p>
        </p:txBody>
      </p:sp>
      <p:sp>
        <p:nvSpPr>
          <p:cNvPr id="9" name="TextBox 8">
            <a:extLst>
              <a:ext uri="{FF2B5EF4-FFF2-40B4-BE49-F238E27FC236}">
                <a16:creationId xmlns:a16="http://schemas.microsoft.com/office/drawing/2014/main" id="{D99FD9D5-582E-2B2B-DAF0-F4C39373884C}"/>
              </a:ext>
            </a:extLst>
          </p:cNvPr>
          <p:cNvSpPr txBox="1"/>
          <p:nvPr/>
        </p:nvSpPr>
        <p:spPr>
          <a:xfrm>
            <a:off x="188595" y="2509230"/>
            <a:ext cx="2194561" cy="1815882"/>
          </a:xfrm>
          <a:prstGeom prst="rect">
            <a:avLst/>
          </a:prstGeom>
          <a:noFill/>
        </p:spPr>
        <p:txBody>
          <a:bodyPr wrap="square" rtlCol="0">
            <a:spAutoFit/>
          </a:bodyPr>
          <a:lstStyle/>
          <a:p>
            <a:r>
              <a:rPr lang="en-GB" sz="1400" dirty="0"/>
              <a:t>This is the mobile device layout as you can see its fully responsive and scales down appropriate for the user with everything clear and good enough whitespace for clicking onto things</a:t>
            </a:r>
          </a:p>
        </p:txBody>
      </p:sp>
      <p:pic>
        <p:nvPicPr>
          <p:cNvPr id="6" name="Picture 5">
            <a:extLst>
              <a:ext uri="{FF2B5EF4-FFF2-40B4-BE49-F238E27FC236}">
                <a16:creationId xmlns:a16="http://schemas.microsoft.com/office/drawing/2014/main" id="{BC3DD4A5-ADA5-A49E-5750-78E80A205200}"/>
              </a:ext>
            </a:extLst>
          </p:cNvPr>
          <p:cNvPicPr>
            <a:picLocks noChangeAspect="1"/>
          </p:cNvPicPr>
          <p:nvPr/>
        </p:nvPicPr>
        <p:blipFill>
          <a:blip r:embed="rId3"/>
          <a:stretch>
            <a:fillRect/>
          </a:stretch>
        </p:blipFill>
        <p:spPr>
          <a:xfrm>
            <a:off x="3478742" y="1663863"/>
            <a:ext cx="2475386" cy="5100011"/>
          </a:xfrm>
          <a:prstGeom prst="rect">
            <a:avLst/>
          </a:prstGeom>
        </p:spPr>
      </p:pic>
      <p:cxnSp>
        <p:nvCxnSpPr>
          <p:cNvPr id="2" name="Straight Arrow Connector 1">
            <a:extLst>
              <a:ext uri="{FF2B5EF4-FFF2-40B4-BE49-F238E27FC236}">
                <a16:creationId xmlns:a16="http://schemas.microsoft.com/office/drawing/2014/main" id="{2A56D2A0-0441-A007-BF5E-C99C9AA7E7B1}"/>
              </a:ext>
            </a:extLst>
          </p:cNvPr>
          <p:cNvCxnSpPr>
            <a:cxnSpLocks/>
          </p:cNvCxnSpPr>
          <p:nvPr/>
        </p:nvCxnSpPr>
        <p:spPr>
          <a:xfrm>
            <a:off x="2547748" y="3429000"/>
            <a:ext cx="772498" cy="219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253719D-C5F2-2467-C3A6-95A9A43CC0D4}"/>
              </a:ext>
            </a:extLst>
          </p:cNvPr>
          <p:cNvCxnSpPr>
            <a:cxnSpLocks/>
          </p:cNvCxnSpPr>
          <p:nvPr/>
        </p:nvCxnSpPr>
        <p:spPr>
          <a:xfrm flipH="1">
            <a:off x="6096000" y="2253098"/>
            <a:ext cx="652272" cy="2561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FE1FD8F-44A8-F588-569C-A35EE52B159A}"/>
              </a:ext>
            </a:extLst>
          </p:cNvPr>
          <p:cNvSpPr txBox="1"/>
          <p:nvPr/>
        </p:nvSpPr>
        <p:spPr>
          <a:xfrm>
            <a:off x="7144297" y="1663864"/>
            <a:ext cx="2194561" cy="1384995"/>
          </a:xfrm>
          <a:prstGeom prst="rect">
            <a:avLst/>
          </a:prstGeom>
          <a:noFill/>
        </p:spPr>
        <p:txBody>
          <a:bodyPr wrap="square" rtlCol="0">
            <a:spAutoFit/>
          </a:bodyPr>
          <a:lstStyle/>
          <a:p>
            <a:r>
              <a:rPr lang="en-GB" sz="1400" dirty="0"/>
              <a:t>Breadcrumb turns into a </a:t>
            </a:r>
          </a:p>
          <a:p>
            <a:r>
              <a:rPr lang="en-GB" sz="1400" dirty="0"/>
              <a:t>Dropdown menu for mobile</a:t>
            </a:r>
          </a:p>
          <a:p>
            <a:r>
              <a:rPr lang="en-GB" sz="1400" dirty="0"/>
              <a:t>Devices so users can navigate back through their</a:t>
            </a:r>
          </a:p>
          <a:p>
            <a:r>
              <a:rPr lang="en-GB" sz="1400" dirty="0"/>
              <a:t>Path easily without losing</a:t>
            </a:r>
          </a:p>
          <a:p>
            <a:r>
              <a:rPr lang="en-GB" sz="1400" dirty="0"/>
              <a:t>Their navigation history</a:t>
            </a:r>
          </a:p>
        </p:txBody>
      </p:sp>
      <p:pic>
        <p:nvPicPr>
          <p:cNvPr id="23" name="Picture 22">
            <a:extLst>
              <a:ext uri="{FF2B5EF4-FFF2-40B4-BE49-F238E27FC236}">
                <a16:creationId xmlns:a16="http://schemas.microsoft.com/office/drawing/2014/main" id="{C0C69FC7-DBCE-1B29-4F5F-4A3318120F0F}"/>
              </a:ext>
            </a:extLst>
          </p:cNvPr>
          <p:cNvPicPr>
            <a:picLocks noChangeAspect="1"/>
          </p:cNvPicPr>
          <p:nvPr/>
        </p:nvPicPr>
        <p:blipFill>
          <a:blip r:embed="rId4"/>
          <a:stretch>
            <a:fillRect/>
          </a:stretch>
        </p:blipFill>
        <p:spPr>
          <a:xfrm>
            <a:off x="6672071" y="3165712"/>
            <a:ext cx="2892553" cy="3140832"/>
          </a:xfrm>
          <a:prstGeom prst="rect">
            <a:avLst/>
          </a:prstGeom>
        </p:spPr>
      </p:pic>
      <p:cxnSp>
        <p:nvCxnSpPr>
          <p:cNvPr id="24" name="Straight Arrow Connector 23">
            <a:extLst>
              <a:ext uri="{FF2B5EF4-FFF2-40B4-BE49-F238E27FC236}">
                <a16:creationId xmlns:a16="http://schemas.microsoft.com/office/drawing/2014/main" id="{6A3BA647-16D8-0076-1B9E-65697F806F02}"/>
              </a:ext>
            </a:extLst>
          </p:cNvPr>
          <p:cNvCxnSpPr>
            <a:cxnSpLocks/>
          </p:cNvCxnSpPr>
          <p:nvPr/>
        </p:nvCxnSpPr>
        <p:spPr>
          <a:xfrm flipH="1" flipV="1">
            <a:off x="9801604" y="3679762"/>
            <a:ext cx="768860" cy="2561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834D9A8-AA89-7697-02C2-6882F84B3D20}"/>
              </a:ext>
            </a:extLst>
          </p:cNvPr>
          <p:cNvSpPr txBox="1"/>
          <p:nvPr/>
        </p:nvSpPr>
        <p:spPr>
          <a:xfrm>
            <a:off x="9822176" y="3935909"/>
            <a:ext cx="2194561" cy="1600438"/>
          </a:xfrm>
          <a:prstGeom prst="rect">
            <a:avLst/>
          </a:prstGeom>
          <a:noFill/>
        </p:spPr>
        <p:txBody>
          <a:bodyPr wrap="square" rtlCol="0">
            <a:spAutoFit/>
          </a:bodyPr>
          <a:lstStyle/>
          <a:p>
            <a:r>
              <a:rPr lang="en-GB" sz="1400" dirty="0"/>
              <a:t>This is the tablet version</a:t>
            </a:r>
          </a:p>
          <a:p>
            <a:r>
              <a:rPr lang="en-GB" sz="1400" dirty="0"/>
              <a:t>Of the mortgage calculator</a:t>
            </a:r>
          </a:p>
          <a:p>
            <a:r>
              <a:rPr lang="en-GB" sz="1400" dirty="0"/>
              <a:t>And as you can see its fully responsive with no issues so all devices are supported therefore more customers can now access the system.</a:t>
            </a:r>
          </a:p>
        </p:txBody>
      </p:sp>
    </p:spTree>
    <p:extLst>
      <p:ext uri="{BB962C8B-B14F-4D97-AF65-F5344CB8AC3E}">
        <p14:creationId xmlns:p14="http://schemas.microsoft.com/office/powerpoint/2010/main" val="18588470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765</Words>
  <Application>Microsoft Office PowerPoint</Application>
  <PresentationFormat>Widescreen</PresentationFormat>
  <Paragraphs>68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Walker, Alex (Student)</dc:creator>
  <cp:lastModifiedBy>Walker, Alex (Student)</cp:lastModifiedBy>
  <cp:revision>14</cp:revision>
  <dcterms:created xsi:type="dcterms:W3CDTF">2025-09-09T17:27:21Z</dcterms:created>
  <dcterms:modified xsi:type="dcterms:W3CDTF">2025-09-09T18:12:28Z</dcterms:modified>
</cp:coreProperties>
</file>