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3030" r:id="rId5"/>
    <p:sldId id="3032" r:id="rId6"/>
    <p:sldId id="3040" r:id="rId7"/>
    <p:sldId id="3033" r:id="rId8"/>
    <p:sldId id="3041" r:id="rId9"/>
    <p:sldId id="3034" r:id="rId10"/>
    <p:sldId id="3035" r:id="rId11"/>
    <p:sldId id="3036" r:id="rId12"/>
    <p:sldId id="3037" r:id="rId13"/>
    <p:sldId id="3043" r:id="rId14"/>
    <p:sldId id="3042" r:id="rId15"/>
    <p:sldId id="534" r:id="rId16"/>
  </p:sldIdLst>
  <p:sldSz cx="12192000" cy="6858000"/>
  <p:notesSz cx="12192000" cy="6858000"/>
  <p:custDataLst>
    <p:tags r:id="rId19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22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CB6"/>
    <a:srgbClr val="FFFFFF"/>
    <a:srgbClr val="0D69BC"/>
    <a:srgbClr val="69A35B"/>
    <a:srgbClr val="1AA3AA"/>
    <a:srgbClr val="3498DB"/>
    <a:srgbClr val="1F74AD"/>
    <a:srgbClr val="0D69BD"/>
    <a:srgbClr val="5590C5"/>
    <a:srgbClr val="13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/>
    <p:restoredTop sz="84692"/>
  </p:normalViewPr>
  <p:slideViewPr>
    <p:cSldViewPr>
      <p:cViewPr varScale="1">
        <p:scale>
          <a:sx n="94" d="100"/>
          <a:sy n="94" d="100"/>
        </p:scale>
        <p:origin x="1200" y="192"/>
      </p:cViewPr>
      <p:guideLst>
        <p:guide orient="horz" pos="3049"/>
        <p:guide pos="22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（即评估使用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DV-FFR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策略对新发稳定胸痛患者的治疗）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55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记得添加引用情况</a:t>
            </a: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9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2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2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2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2A3CB-714E-5F44-BD54-16C99B6A3AF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06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80" y="220979"/>
            <a:ext cx="1188720" cy="33070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79932" y="0"/>
            <a:ext cx="3912235" cy="6858000"/>
          </a:xfrm>
          <a:custGeom>
            <a:avLst/>
            <a:gdLst/>
            <a:ahLst/>
            <a:cxnLst/>
            <a:rect l="l" t="t" r="r" b="b"/>
            <a:pathLst>
              <a:path w="3912235" h="6858000">
                <a:moveTo>
                  <a:pt x="3912108" y="0"/>
                </a:moveTo>
                <a:lnTo>
                  <a:pt x="0" y="0"/>
                </a:lnTo>
                <a:lnTo>
                  <a:pt x="0" y="6858000"/>
                </a:lnTo>
                <a:lnTo>
                  <a:pt x="3912108" y="6858000"/>
                </a:lnTo>
                <a:lnTo>
                  <a:pt x="3912108" y="0"/>
                </a:lnTo>
                <a:close/>
              </a:path>
            </a:pathLst>
          </a:custGeom>
          <a:solidFill>
            <a:srgbClr val="0D6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835" y="2136139"/>
            <a:ext cx="2697988" cy="128041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2109" y="3544189"/>
            <a:ext cx="1788160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1" y="516495"/>
            <a:ext cx="10084059" cy="56684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ct val="0"/>
              </a:spcBef>
              <a:buFontTx/>
              <a:buNone/>
              <a:defRPr sz="3735" b="0" i="0">
                <a:solidFill>
                  <a:srgbClr val="0066A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9728" y="6485107"/>
            <a:ext cx="0" cy="0"/>
          </a:xfrm>
          <a:prstGeom prst="rect">
            <a:avLst/>
          </a:prstGeom>
        </p:spPr>
        <p:txBody>
          <a:bodyPr vert="horz" wrap="none" lIns="0" tIns="0" rIns="0" bIns="0" spcCol="385658" rtlCol="0">
            <a:noAutofit/>
          </a:bodyPr>
          <a:lstStyle/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27" y="6485814"/>
            <a:ext cx="266631" cy="2002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</a:defRPr>
            </a:lvl1pPr>
          </a:lstStyle>
          <a:p>
            <a:fld id="{793332C0-45F3-49F7-8962-3AD7701CBA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92D88-464E-C04F-A7F3-43AF4108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8CF49-2591-3246-8AD9-F24893C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93CA-1384-954A-89B8-76FDE227CF61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140B3C-CB9B-334D-AF27-CF642944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FAFB8-6038-3D49-919A-5127DD72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58F7-2B31-F84C-AE35-098E6E397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D0C078-4C1A-49C5-9641-06CCFA2E5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6508"/>
            <a:ext cx="10515599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8629" y="1525269"/>
            <a:ext cx="617474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9" r:id="rId8"/>
    <p:sldLayoutId id="2147483660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sv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1.xml"/><Relationship Id="rId19" Type="http://schemas.openxmlformats.org/officeDocument/2006/relationships/image" Target="../media/image7.sv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74030"/>
          </a:xfrm>
          <a:custGeom>
            <a:avLst/>
            <a:gdLst/>
            <a:ahLst/>
            <a:cxnLst/>
            <a:rect l="l" t="t" r="r" b="b"/>
            <a:pathLst>
              <a:path w="12192000" h="5412105">
                <a:moveTo>
                  <a:pt x="12192000" y="0"/>
                </a:moveTo>
                <a:lnTo>
                  <a:pt x="0" y="0"/>
                </a:lnTo>
                <a:lnTo>
                  <a:pt x="0" y="5411724"/>
                </a:lnTo>
                <a:lnTo>
                  <a:pt x="12192000" y="5411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6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528" y="5867653"/>
            <a:ext cx="2218944" cy="617219"/>
          </a:xfrm>
          <a:prstGeom prst="rect">
            <a:avLst/>
          </a:prstGeom>
        </p:spPr>
      </p:pic>
      <p:sp>
        <p:nvSpPr>
          <p:cNvPr id="9" name="文本框 8" descr="7b0a20202020227461726765744d6f64756c65223a202270726f636573734f6e6c696e65466f6e7473220a7d0a"/>
          <p:cNvSpPr txBox="1"/>
          <p:nvPr/>
        </p:nvSpPr>
        <p:spPr>
          <a:xfrm>
            <a:off x="2500788" y="2286000"/>
            <a:ext cx="7190423" cy="2105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2.0 55 Regular" panose="00020600040101010101" charset="-122"/>
                <a:sym typeface="金山云技术体" charset="-122"/>
              </a:rPr>
              <a:t>TARGET</a:t>
            </a:r>
            <a:r>
              <a:rPr lang="zh-CN" alt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2.0 55 Regular" panose="00020600040101010101" charset="-122"/>
                <a:sym typeface="金山云技术体" charset="-122"/>
              </a:rPr>
              <a:t>临床研究结果解读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81000" y="31242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93F7A96-A01D-AC20-9C8A-5611575B838E}"/>
              </a:ext>
            </a:extLst>
          </p:cNvPr>
          <p:cNvSpPr txBox="1"/>
          <p:nvPr/>
        </p:nvSpPr>
        <p:spPr>
          <a:xfrm>
            <a:off x="8284243" y="4495800"/>
            <a:ext cx="2688557" cy="9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临床科研部  王丹宁</a:t>
            </a:r>
            <a:endParaRPr kumimoji="1"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2023-03-13</a:t>
            </a:r>
            <a:endParaRPr kumimoji="1"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age33image7169792">
            <a:extLst>
              <a:ext uri="{FF2B5EF4-FFF2-40B4-BE49-F238E27FC236}">
                <a16:creationId xmlns:a16="http://schemas.microsoft.com/office/drawing/2014/main" id="{267844B0-CDD3-EC79-CEC8-778FD55B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47" y="864000"/>
            <a:ext cx="6853053" cy="51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44DB1D-CBFD-ABD2-3993-2A2C5D35D6C3}"/>
              </a:ext>
            </a:extLst>
          </p:cNvPr>
          <p:cNvGrpSpPr/>
          <p:nvPr/>
        </p:nvGrpSpPr>
        <p:grpSpPr>
          <a:xfrm>
            <a:off x="838200" y="1898699"/>
            <a:ext cx="4088131" cy="3685387"/>
            <a:chOff x="1202663" y="2907575"/>
            <a:chExt cx="2919770" cy="263244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F9828F9-3236-2CDD-BD71-C23CF14B7817}"/>
                </a:ext>
              </a:extLst>
            </p:cNvPr>
            <p:cNvSpPr txBox="1"/>
            <p:nvPr/>
          </p:nvSpPr>
          <p:spPr>
            <a:xfrm>
              <a:off x="1251858" y="2907575"/>
              <a:ext cx="2571014" cy="373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i="0" dirty="0">
                  <a:solidFill>
                    <a:srgbClr val="126CB6"/>
                  </a:solidFill>
                  <a:effectLst/>
                  <a:latin typeface="+mj-ea"/>
                  <a:ea typeface="+mj-ea"/>
                  <a:sym typeface="阿里巴巴普惠体 B" panose="00020600040101010101" pitchFamily="18" charset="-122"/>
                </a:rPr>
                <a:t>主要终点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E600DE-0618-9A34-F3DE-393BB8D3E78B}"/>
                </a:ext>
              </a:extLst>
            </p:cNvPr>
            <p:cNvSpPr txBox="1"/>
            <p:nvPr/>
          </p:nvSpPr>
          <p:spPr>
            <a:xfrm>
              <a:off x="1202663" y="3570592"/>
              <a:ext cx="2919770" cy="19694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kern="0" spc="150" dirty="0">
                  <a:effectLst/>
                  <a:latin typeface="+mn-ea"/>
                  <a:cs typeface="宋体" panose="02010600030101010101" pitchFamily="2" charset="-122"/>
                  <a:sym typeface="+mn-ea"/>
                </a:rPr>
                <a:t>CT-FFR</a:t>
              </a:r>
              <a:r>
                <a:rPr lang="zh-CN" altLang="zh-CN" sz="2400" kern="0" spc="150" dirty="0">
                  <a:effectLst/>
                  <a:latin typeface="+mn-ea"/>
                  <a:cs typeface="宋体" panose="02010600030101010101" pitchFamily="2" charset="-122"/>
                  <a:sym typeface="+mn-ea"/>
                </a:rPr>
                <a:t>组发现非阻塞性冠脉疾病，或存在阻塞性冠脉疾病但未接受血运重建的患者比例</a:t>
              </a:r>
              <a:r>
                <a:rPr lang="zh-CN" altLang="zh-CN" sz="2400" kern="0" spc="150" dirty="0">
                  <a:solidFill>
                    <a:srgbClr val="C00000"/>
                  </a:solidFill>
                  <a:effectLst/>
                  <a:latin typeface="+mn-ea"/>
                  <a:cs typeface="宋体" panose="02010600030101010101" pitchFamily="2" charset="-122"/>
                  <a:sym typeface="+mn-ea"/>
                </a:rPr>
                <a:t>显著减少</a:t>
              </a:r>
              <a:r>
                <a:rPr lang="en-US" altLang="zh-CN" sz="2400" kern="0" spc="150" dirty="0">
                  <a:effectLst/>
                  <a:latin typeface="+mn-ea"/>
                  <a:cs typeface="宋体" panose="02010600030101010101" pitchFamily="2" charset="-122"/>
                  <a:sym typeface="+mn-ea"/>
                </a:rPr>
                <a:t>(28.3% vs. 46.2%, P&lt;0.001)</a:t>
              </a:r>
              <a:r>
                <a:rPr lang="zh-CN" altLang="zh-CN" sz="2400" dirty="0">
                  <a:effectLst/>
                  <a:latin typeface="+mn-ea"/>
                  <a:sym typeface="+mn-ea"/>
                </a:rPr>
                <a:t> 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sym typeface="阿里巴巴普惠体" panose="00020600040101010101" pitchFamily="18" charset="-122"/>
                </a:rPr>
                <a:t>.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sym typeface="阿里巴巴普惠体" panose="00020600040101010101" pitchFamily="18" charset="-122"/>
                </a:rPr>
                <a:t> 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17D107F-A359-E6A4-78C2-797BABC97FFF}"/>
              </a:ext>
            </a:extLst>
          </p:cNvPr>
          <p:cNvSpPr txBox="1"/>
          <p:nvPr/>
        </p:nvSpPr>
        <p:spPr>
          <a:xfrm>
            <a:off x="8686800" y="6503449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Yang </a:t>
            </a:r>
            <a:r>
              <a:rPr lang="en" altLang="zh-CN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J,et</a:t>
            </a:r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al. Circulation. 2023 Mar 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5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41EB93-E61E-9AEE-4AE2-22460405DDC8}"/>
              </a:ext>
            </a:extLst>
          </p:cNvPr>
          <p:cNvSpPr txBox="1"/>
          <p:nvPr/>
        </p:nvSpPr>
        <p:spPr>
          <a:xfrm>
            <a:off x="990600" y="1461490"/>
            <a:ext cx="3574473" cy="2244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6CB6"/>
                </a:solidFill>
                <a:latin typeface="+mn-ea"/>
                <a:ea typeface="+mn-ea"/>
              </a:rPr>
              <a:t>次要终点：</a:t>
            </a:r>
            <a:endParaRPr lang="en-US" altLang="zh-CN" sz="2400" b="1" dirty="0">
              <a:solidFill>
                <a:srgbClr val="126CB6"/>
              </a:solidFill>
              <a:latin typeface="+mn-ea"/>
              <a:ea typeface="+mn-ea"/>
            </a:endParaRPr>
          </a:p>
          <a:p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随访</a:t>
            </a:r>
            <a:r>
              <a:rPr lang="en-US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年</a:t>
            </a:r>
            <a:r>
              <a:rPr lang="zh-CN" altLang="en-US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，</a:t>
            </a:r>
            <a:r>
              <a:rPr lang="en-US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MACE</a:t>
            </a:r>
            <a:r>
              <a:rPr lang="zh-CN" altLang="en-US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、生活质量、主要症状改善情况发生率</a:t>
            </a:r>
            <a:r>
              <a:rPr lang="zh-CN" altLang="en-US" sz="2200" kern="0" spc="150" dirty="0">
                <a:solidFill>
                  <a:srgbClr val="C0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相似</a:t>
            </a:r>
            <a:r>
              <a:rPr lang="zh-CN" altLang="en-US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。</a:t>
            </a:r>
            <a:endParaRPr lang="en" altLang="zh-CN" sz="2200" dirty="0">
              <a:latin typeface="+mn-ea"/>
              <a:ea typeface="+mn-ea"/>
            </a:endParaRPr>
          </a:p>
        </p:txBody>
      </p:sp>
      <p:pic>
        <p:nvPicPr>
          <p:cNvPr id="4118" name="Picture 22" descr="page34image6733040">
            <a:extLst>
              <a:ext uri="{FF2B5EF4-FFF2-40B4-BE49-F238E27FC236}">
                <a16:creationId xmlns:a16="http://schemas.microsoft.com/office/drawing/2014/main" id="{477CB636-1C10-9E92-252C-610605C9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16710"/>
            <a:ext cx="3810000" cy="277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page35image6297904">
            <a:extLst>
              <a:ext uri="{FF2B5EF4-FFF2-40B4-BE49-F238E27FC236}">
                <a16:creationId xmlns:a16="http://schemas.microsoft.com/office/drawing/2014/main" id="{0230E4AA-546B-CC14-0FE1-C82BCC2BF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6589" r="4798" b="6156"/>
          <a:stretch/>
        </p:blipFill>
        <p:spPr bwMode="auto">
          <a:xfrm>
            <a:off x="5867400" y="609600"/>
            <a:ext cx="6096964" cy="569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52FDDB-C88D-2FBD-DE80-C91434583078}"/>
              </a:ext>
            </a:extLst>
          </p:cNvPr>
          <p:cNvSpPr txBox="1"/>
          <p:nvPr/>
        </p:nvSpPr>
        <p:spPr>
          <a:xfrm>
            <a:off x="8686800" y="6503449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Yang </a:t>
            </a:r>
            <a:r>
              <a:rPr lang="en" altLang="zh-CN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J,et</a:t>
            </a:r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al. Circulation. 2023 Mar 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2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36image6612944">
            <a:extLst>
              <a:ext uri="{FF2B5EF4-FFF2-40B4-BE49-F238E27FC236}">
                <a16:creationId xmlns:a16="http://schemas.microsoft.com/office/drawing/2014/main" id="{86235D01-CAA3-31FF-0A76-FAFB640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10264"/>
            <a:ext cx="6212688" cy="59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41EB93-E61E-9AEE-4AE2-22460405DDC8}"/>
              </a:ext>
            </a:extLst>
          </p:cNvPr>
          <p:cNvSpPr txBox="1"/>
          <p:nvPr/>
        </p:nvSpPr>
        <p:spPr>
          <a:xfrm>
            <a:off x="1219200" y="1937525"/>
            <a:ext cx="3574473" cy="175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126CB6"/>
                </a:solidFill>
                <a:latin typeface="+mn-ea"/>
                <a:ea typeface="+mn-ea"/>
              </a:rPr>
              <a:t>次要终点：</a:t>
            </a:r>
            <a:endParaRPr lang="en-US" altLang="zh-CN" sz="2200" b="1" dirty="0">
              <a:solidFill>
                <a:srgbClr val="126CB6"/>
              </a:solidFill>
              <a:latin typeface="+mn-ea"/>
              <a:ea typeface="+mn-ea"/>
            </a:endParaRPr>
          </a:p>
          <a:p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spc="150" dirty="0">
                <a:latin typeface="+mn-ea"/>
                <a:ea typeface="+mn-ea"/>
                <a:cs typeface="宋体" panose="02010600030101010101" pitchFamily="2" charset="-122"/>
              </a:rPr>
              <a:t>随访</a:t>
            </a:r>
            <a:r>
              <a:rPr lang="en-US" altLang="zh-CN" sz="2200" spc="15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sz="2200" spc="150" dirty="0">
                <a:latin typeface="+mn-ea"/>
                <a:ea typeface="+mn-ea"/>
                <a:cs typeface="宋体" panose="02010600030101010101" pitchFamily="2" charset="-122"/>
              </a:rPr>
              <a:t>年，</a:t>
            </a:r>
            <a:r>
              <a:rPr lang="en-US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CT-FFR</a:t>
            </a:r>
            <a:r>
              <a:rPr lang="zh-CN" altLang="zh-CN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诊疗组的医疗成本有降低的趋势</a:t>
            </a:r>
            <a:r>
              <a:rPr lang="zh-CN" altLang="en-US" sz="22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。</a:t>
            </a:r>
            <a:r>
              <a:rPr lang="zh-CN" altLang="zh-CN" sz="2200" dirty="0">
                <a:effectLst/>
                <a:latin typeface="+mn-ea"/>
                <a:ea typeface="+mn-ea"/>
              </a:rPr>
              <a:t> </a:t>
            </a:r>
            <a:endParaRPr lang="en" altLang="zh-CN" sz="220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2D76B5-E70E-5BB5-D064-2AA3E9757D79}"/>
              </a:ext>
            </a:extLst>
          </p:cNvPr>
          <p:cNvSpPr txBox="1"/>
          <p:nvPr/>
        </p:nvSpPr>
        <p:spPr>
          <a:xfrm>
            <a:off x="8686800" y="6503449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Yang </a:t>
            </a:r>
            <a:r>
              <a:rPr lang="en" altLang="zh-CN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J,et</a:t>
            </a:r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al. Circulation. 2023 Mar 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75082" y="-1327707"/>
            <a:ext cx="8181975" cy="58293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5106670" y="2710815"/>
            <a:ext cx="7103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126C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B" panose="00020600040101010101" pitchFamily="18" charset="-122"/>
              </a:rPr>
              <a:t>研究结论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575871" y="2108871"/>
            <a:ext cx="3380085" cy="2448075"/>
            <a:chOff x="1788899" y="2530946"/>
            <a:chExt cx="1155701" cy="837033"/>
          </a:xfrm>
        </p:grpSpPr>
        <p:sp>
          <p:nvSpPr>
            <p:cNvPr id="94" name="文本框 93"/>
            <p:cNvSpPr txBox="1"/>
            <p:nvPr/>
          </p:nvSpPr>
          <p:spPr>
            <a:xfrm>
              <a:off x="1788899" y="2570622"/>
              <a:ext cx="1155701" cy="53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126CB6"/>
                  </a:solidFill>
                  <a:latin typeface="+mj-ea"/>
                  <a:ea typeface="+mj-ea"/>
                  <a:sym typeface="阿里巴巴普惠体 Heavy" panose="00020600040101010101" pitchFamily="18" charset="-122"/>
                </a:rPr>
                <a:t>04</a:t>
              </a:r>
              <a:endParaRPr lang="zh-CN" altLang="en-US" sz="9600" b="1" dirty="0">
                <a:solidFill>
                  <a:srgbClr val="126CB6"/>
                </a:solidFill>
                <a:latin typeface="+mj-ea"/>
                <a:ea typeface="+mj-ea"/>
                <a:sym typeface="阿里巴巴普惠体 Heavy" panose="00020600040101010101" pitchFamily="18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944600" y="2530946"/>
              <a:ext cx="0" cy="837033"/>
            </a:xfrm>
            <a:prstGeom prst="line">
              <a:avLst/>
            </a:prstGeom>
            <a:ln w="28575">
              <a:solidFill>
                <a:srgbClr val="12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37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964DDB-F6EC-8114-2944-2FD41F9C4AC0}"/>
              </a:ext>
            </a:extLst>
          </p:cNvPr>
          <p:cNvSpPr txBox="1"/>
          <p:nvPr/>
        </p:nvSpPr>
        <p:spPr>
          <a:xfrm>
            <a:off x="1143000" y="1524000"/>
            <a:ext cx="9525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spc="150" dirty="0">
                <a:solidFill>
                  <a:srgbClr val="126CB6"/>
                </a:solidFill>
                <a:latin typeface="+mn-ea"/>
                <a:ea typeface="+mn-ea"/>
                <a:cs typeface="宋体" panose="02010600030101010101" pitchFamily="2" charset="-122"/>
              </a:rPr>
              <a:t>   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与以心脏负荷检查为代表的标准诊疗策略相比，</a:t>
            </a:r>
            <a:r>
              <a:rPr lang="en-US" altLang="zh-CN" sz="2400" spc="150" dirty="0">
                <a:latin typeface="+mn-ea"/>
                <a:ea typeface="+mn-ea"/>
                <a:cs typeface="宋体" panose="02010600030101010101" pitchFamily="2" charset="-122"/>
              </a:rPr>
              <a:t>CT-FFR</a:t>
            </a:r>
            <a:r>
              <a:rPr lang="zh-CN" altLang="en-US" sz="2400" spc="150" dirty="0">
                <a:latin typeface="+mn-ea"/>
                <a:ea typeface="+mn-ea"/>
                <a:cs typeface="宋体" panose="02010600030101010101" pitchFamily="2" charset="-122"/>
              </a:rPr>
              <a:t>诊疗策略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将</a:t>
            </a:r>
            <a:r>
              <a:rPr lang="zh-CN" altLang="zh-CN" sz="2400" kern="0" spc="150" dirty="0">
                <a:solidFill>
                  <a:srgbClr val="C0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显著减少</a:t>
            </a:r>
            <a:r>
              <a:rPr lang="en-US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90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天内有创冠脉造影发现非阻塞性冠脉疾病或不需要干预的患者比例。</a:t>
            </a:r>
            <a:endParaRPr lang="en-US" altLang="zh-CN" sz="2400" kern="0" spc="150" dirty="0">
              <a:effectLst/>
              <a:latin typeface="+mn-ea"/>
              <a:ea typeface="+mn-ea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    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此外，</a:t>
            </a:r>
            <a:r>
              <a:rPr lang="en-US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CT-FFR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诊疗策略总体上有</a:t>
            </a:r>
            <a:r>
              <a:rPr lang="zh-CN" altLang="zh-CN" sz="2400" kern="0" spc="150" dirty="0">
                <a:solidFill>
                  <a:srgbClr val="C0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节省医疗成本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的趋势，增加了入选人群的血运重建比例，同时</a:t>
            </a:r>
            <a:r>
              <a:rPr lang="en-US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CT-FFR</a:t>
            </a:r>
            <a:r>
              <a:rPr lang="zh-CN" altLang="zh-CN" sz="2400" kern="0" spc="150" dirty="0">
                <a:effectLst/>
                <a:latin typeface="+mn-ea"/>
                <a:ea typeface="+mn-ea"/>
                <a:cs typeface="宋体" panose="02010600030101010101" pitchFamily="2" charset="-122"/>
              </a:rPr>
              <a:t>策略在改善患者症状或者生活质量，以及临床主要不良心血管事件发生率上，</a:t>
            </a:r>
            <a:r>
              <a:rPr lang="zh-CN" altLang="zh-CN" sz="2400" kern="0" spc="150" dirty="0">
                <a:solidFill>
                  <a:srgbClr val="C0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与传统路径一致。</a:t>
            </a:r>
            <a:endParaRPr lang="zh-CN" altLang="zh-CN" sz="2400" kern="100" dirty="0">
              <a:solidFill>
                <a:srgbClr val="C0000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kumimoji="1" lang="zh-CN" altLang="en-US" sz="2400" dirty="0">
              <a:solidFill>
                <a:schemeClr val="tx1"/>
              </a:solidFill>
              <a:latin typeface="阿里巴巴普惠体 2.0 55 Regular" panose="00020600040101010101" charset="-122"/>
              <a:ea typeface="阿里巴巴普惠体 2.0 55 Regular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85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410986"/>
          </a:xfrm>
          <a:prstGeom prst="rect">
            <a:avLst/>
          </a:prstGeom>
          <a:solidFill>
            <a:srgbClr val="0D6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18" y="5754072"/>
            <a:ext cx="2218764" cy="618448"/>
          </a:xfrm>
          <a:prstGeom prst="rect">
            <a:avLst/>
          </a:prstGeom>
        </p:spPr>
      </p:pic>
      <p:sp>
        <p:nvSpPr>
          <p:cNvPr id="4" name="标题 6">
            <a:extLst>
              <a:ext uri="{FF2B5EF4-FFF2-40B4-BE49-F238E27FC236}">
                <a16:creationId xmlns:a16="http://schemas.microsoft.com/office/drawing/2014/main" id="{753398C2-9C26-A22E-AB28-091E300B4F7C}"/>
              </a:ext>
            </a:extLst>
          </p:cNvPr>
          <p:cNvSpPr txBox="1">
            <a:spLocks/>
          </p:cNvSpPr>
          <p:nvPr/>
        </p:nvSpPr>
        <p:spPr>
          <a:xfrm>
            <a:off x="0" y="2466401"/>
            <a:ext cx="12192000" cy="1719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b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b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7D910227-210D-B0A8-AF8F-9E9F475C415A}"/>
              </a:ext>
            </a:extLst>
          </p:cNvPr>
          <p:cNvSpPr txBox="1">
            <a:spLocks/>
          </p:cNvSpPr>
          <p:nvPr/>
        </p:nvSpPr>
        <p:spPr>
          <a:xfrm>
            <a:off x="0" y="2618801"/>
            <a:ext cx="12192000" cy="2646878"/>
          </a:xfrm>
          <a:prstGeom prst="rect">
            <a:avLst/>
          </a:prstGeom>
          <a:solidFill>
            <a:srgbClr val="0D69BD"/>
          </a:solidFill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26CB6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algn="ctr"/>
            <a:br>
              <a:rPr lang="en-US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br>
              <a:rPr lang="en-US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2375082" y="-1327707"/>
            <a:ext cx="8181975" cy="582930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5374836" y="1541377"/>
            <a:ext cx="12192000" cy="6853881"/>
          </a:xfrm>
          <a:prstGeom prst="rect">
            <a:avLst/>
          </a:prstGeom>
        </p:spPr>
      </p:pic>
      <p:sp>
        <p:nvSpPr>
          <p:cNvPr id="46" name="椭圆 45"/>
          <p:cNvSpPr/>
          <p:nvPr>
            <p:custDataLst>
              <p:tags r:id="rId1"/>
            </p:custDataLst>
          </p:nvPr>
        </p:nvSpPr>
        <p:spPr>
          <a:xfrm>
            <a:off x="6316663" y="1924050"/>
            <a:ext cx="665162" cy="665163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微软雅黑" panose="020B0503020204020204" charset="-122"/>
            </a:endParaRPr>
          </a:p>
        </p:txBody>
      </p:sp>
      <p:sp>
        <p:nvSpPr>
          <p:cNvPr id="60" name="椭圆 59"/>
          <p:cNvSpPr/>
          <p:nvPr>
            <p:custDataLst>
              <p:tags r:id="rId2"/>
            </p:custDataLst>
          </p:nvPr>
        </p:nvSpPr>
        <p:spPr>
          <a:xfrm>
            <a:off x="6316663" y="2905125"/>
            <a:ext cx="665162" cy="665163"/>
          </a:xfrm>
          <a:prstGeom prst="ellipse">
            <a:avLst/>
          </a:prstGeom>
          <a:solidFill>
            <a:srgbClr val="3CB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微软雅黑" panose="020B0503020204020204" charset="-122"/>
            </a:endParaRPr>
          </a:p>
        </p:txBody>
      </p:sp>
      <p:sp>
        <p:nvSpPr>
          <p:cNvPr id="63" name="椭圆 62"/>
          <p:cNvSpPr/>
          <p:nvPr>
            <p:custDataLst>
              <p:tags r:id="rId3"/>
            </p:custDataLst>
          </p:nvPr>
        </p:nvSpPr>
        <p:spPr>
          <a:xfrm>
            <a:off x="6316663" y="3887788"/>
            <a:ext cx="665162" cy="665162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微软雅黑" panose="020B0503020204020204" charset="-122"/>
            </a:endParaRPr>
          </a:p>
        </p:txBody>
      </p:sp>
      <p:sp>
        <p:nvSpPr>
          <p:cNvPr id="66" name="椭圆 65"/>
          <p:cNvSpPr/>
          <p:nvPr>
            <p:custDataLst>
              <p:tags r:id="rId4"/>
            </p:custDataLst>
          </p:nvPr>
        </p:nvSpPr>
        <p:spPr>
          <a:xfrm>
            <a:off x="6316663" y="4868863"/>
            <a:ext cx="665162" cy="666750"/>
          </a:xfrm>
          <a:prstGeom prst="ellipse">
            <a:avLst/>
          </a:prstGeom>
          <a:solidFill>
            <a:srgbClr val="3CB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微软雅黑" panose="020B0503020204020204" charset="-122"/>
            </a:endParaRPr>
          </a:p>
        </p:txBody>
      </p:sp>
      <p:sp>
        <p:nvSpPr>
          <p:cNvPr id="24" name="矩形: 圆角 23"/>
          <p:cNvSpPr/>
          <p:nvPr>
            <p:custDataLst>
              <p:tags r:id="rId5"/>
            </p:custDataLst>
          </p:nvPr>
        </p:nvSpPr>
        <p:spPr>
          <a:xfrm>
            <a:off x="7151688" y="1976438"/>
            <a:ext cx="3602037" cy="517525"/>
          </a:xfrm>
          <a:prstGeom prst="roundRect">
            <a:avLst>
              <a:gd name="adj" fmla="val 27533"/>
            </a:avLst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微软雅黑" panose="020B0503020204020204" charset="-122"/>
              </a:rPr>
              <a:t>目的</a:t>
            </a:r>
          </a:p>
        </p:txBody>
      </p:sp>
      <p:sp>
        <p:nvSpPr>
          <p:cNvPr id="2" name="矩形: 圆角 24"/>
          <p:cNvSpPr/>
          <p:nvPr>
            <p:custDataLst>
              <p:tags r:id="rId6"/>
            </p:custDataLst>
          </p:nvPr>
        </p:nvSpPr>
        <p:spPr>
          <a:xfrm>
            <a:off x="7151688" y="2967038"/>
            <a:ext cx="3817937" cy="517525"/>
          </a:xfrm>
          <a:prstGeom prst="roundRect">
            <a:avLst>
              <a:gd name="adj" fmla="val 27533"/>
            </a:avLst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微软雅黑" panose="020B0503020204020204" charset="-122"/>
              </a:rPr>
              <a:t>方法</a:t>
            </a:r>
          </a:p>
        </p:txBody>
      </p:sp>
      <p:sp>
        <p:nvSpPr>
          <p:cNvPr id="26" name="矩形: 圆角 25"/>
          <p:cNvSpPr/>
          <p:nvPr>
            <p:custDataLst>
              <p:tags r:id="rId7"/>
            </p:custDataLst>
          </p:nvPr>
        </p:nvSpPr>
        <p:spPr>
          <a:xfrm>
            <a:off x="7151688" y="3943350"/>
            <a:ext cx="4249737" cy="517525"/>
          </a:xfrm>
          <a:prstGeom prst="roundRect">
            <a:avLst>
              <a:gd name="adj" fmla="val 27533"/>
            </a:avLst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微软雅黑" panose="020B0503020204020204" charset="-122"/>
              </a:rPr>
              <a:t>结果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矩形: 圆角 26"/>
          <p:cNvSpPr/>
          <p:nvPr>
            <p:custDataLst>
              <p:tags r:id="rId8"/>
            </p:custDataLst>
          </p:nvPr>
        </p:nvSpPr>
        <p:spPr>
          <a:xfrm>
            <a:off x="7151688" y="4911725"/>
            <a:ext cx="3097212" cy="517525"/>
          </a:xfrm>
          <a:prstGeom prst="roundRect">
            <a:avLst>
              <a:gd name="adj" fmla="val 27533"/>
            </a:avLst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微软雅黑" panose="020B0503020204020204" charset="-122"/>
              </a:rPr>
              <a:t>结论</a:t>
            </a: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6372225" y="2028825"/>
            <a:ext cx="563563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53175" y="3009900"/>
            <a:ext cx="563563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372225" y="3990975"/>
            <a:ext cx="563563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6353175" y="4972050"/>
            <a:ext cx="563563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419" name="文本框 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57475" y="2924175"/>
            <a:ext cx="2032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7200" dirty="0">
                <a:solidFill>
                  <a:srgbClr val="127FB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目录</a:t>
            </a:r>
          </a:p>
        </p:txBody>
      </p:sp>
      <p:sp>
        <p:nvSpPr>
          <p:cNvPr id="17420" name="文本框 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55900" y="4133850"/>
            <a:ext cx="18351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20000"/>
              </a:lnSpc>
            </a:pPr>
            <a:r>
              <a:rPr lang="en-US" altLang="zh-CN" sz="2400" b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  <a:endParaRPr lang="zh-CN" altLang="en-US" sz="2400" b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75082" y="-1327707"/>
            <a:ext cx="8181975" cy="58293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5106670" y="2710815"/>
            <a:ext cx="7103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126C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B" panose="00020600040101010101" pitchFamily="18" charset="-122"/>
              </a:rPr>
              <a:t>研究目的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575871" y="2108871"/>
            <a:ext cx="3380085" cy="2448075"/>
            <a:chOff x="1788899" y="2530946"/>
            <a:chExt cx="1155701" cy="837033"/>
          </a:xfrm>
        </p:grpSpPr>
        <p:sp>
          <p:nvSpPr>
            <p:cNvPr id="94" name="文本框 93"/>
            <p:cNvSpPr txBox="1"/>
            <p:nvPr/>
          </p:nvSpPr>
          <p:spPr>
            <a:xfrm>
              <a:off x="1788899" y="2570622"/>
              <a:ext cx="1155701" cy="53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126CB6"/>
                  </a:solidFill>
                  <a:latin typeface="+mj-ea"/>
                  <a:ea typeface="+mj-ea"/>
                  <a:sym typeface="阿里巴巴普惠体 Heavy" panose="00020600040101010101" pitchFamily="18" charset="-122"/>
                </a:rPr>
                <a:t>01</a:t>
              </a:r>
              <a:endParaRPr lang="zh-CN" altLang="en-US" sz="9600" b="1" dirty="0">
                <a:solidFill>
                  <a:srgbClr val="126CB6"/>
                </a:solidFill>
                <a:latin typeface="+mj-ea"/>
                <a:ea typeface="+mj-ea"/>
                <a:sym typeface="阿里巴巴普惠体 Heavy" panose="00020600040101010101" pitchFamily="18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944600" y="2530946"/>
              <a:ext cx="0" cy="837033"/>
            </a:xfrm>
            <a:prstGeom prst="line">
              <a:avLst/>
            </a:prstGeom>
            <a:ln w="28575">
              <a:solidFill>
                <a:srgbClr val="12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F556E-599A-4BC2-9563-64334504DB89}"/>
              </a:ext>
            </a:extLst>
          </p:cNvPr>
          <p:cNvSpPr txBox="1">
            <a:spLocks/>
          </p:cNvSpPr>
          <p:nvPr/>
        </p:nvSpPr>
        <p:spPr>
          <a:xfrm>
            <a:off x="676404" y="1447800"/>
            <a:ext cx="10677396" cy="47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设计：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前瞻性、多中心、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随机对照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临床研究。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19137" lvl="1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目的：</a:t>
            </a:r>
            <a:r>
              <a:rPr lang="zh-CN" altLang="zh-CN" sz="2200" dirty="0">
                <a:solidFill>
                  <a:prstClr val="black"/>
                </a:solidFill>
                <a:latin typeface="+mn-ea"/>
              </a:rPr>
              <a:t>评估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使用基于机器学习</a:t>
            </a:r>
            <a:r>
              <a:rPr lang="en" altLang="zh-CN" sz="2200" dirty="0">
                <a:solidFill>
                  <a:prstClr val="black"/>
                </a:solidFill>
                <a:latin typeface="+mn-ea"/>
              </a:rPr>
              <a:t>CT-FFR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计算现场部署策略</a:t>
            </a:r>
            <a:r>
              <a:rPr lang="zh-CN" altLang="zh-CN" sz="2200" dirty="0">
                <a:solidFill>
                  <a:prstClr val="black"/>
                </a:solidFill>
                <a:latin typeface="+mn-ea"/>
              </a:rPr>
              <a:t>对新发稳定胸痛患者治疗管理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方法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sz="2200" dirty="0">
                <a:latin typeface="+mn-ea"/>
              </a:rPr>
              <a:t>来自中国</a:t>
            </a:r>
            <a:r>
              <a:rPr lang="en-US" altLang="zh-CN" sz="2200" dirty="0">
                <a:latin typeface="+mn-ea"/>
              </a:rPr>
              <a:t>6</a:t>
            </a:r>
            <a:r>
              <a:rPr lang="zh-CN" altLang="en-US" sz="2200" dirty="0">
                <a:latin typeface="+mn-ea"/>
              </a:rPr>
              <a:t>家医疗中心的患者，</a:t>
            </a:r>
            <a:r>
              <a:rPr lang="zh-CN" altLang="zh-CN" sz="2200" dirty="0">
                <a:latin typeface="+mn-ea"/>
              </a:rPr>
              <a:t>阻塞性冠心病验前概率为中至高等水平，且冠脉</a:t>
            </a:r>
            <a:r>
              <a:rPr lang="en-US" altLang="zh-CN" sz="2200" dirty="0">
                <a:latin typeface="+mn-ea"/>
              </a:rPr>
              <a:t>CTA</a:t>
            </a:r>
            <a:r>
              <a:rPr lang="zh-CN" altLang="zh-CN" sz="2200" dirty="0">
                <a:latin typeface="+mn-ea"/>
              </a:rPr>
              <a:t>提示存在</a:t>
            </a:r>
            <a:r>
              <a:rPr lang="en-US" altLang="zh-CN" sz="2200" dirty="0">
                <a:latin typeface="+mn-ea"/>
              </a:rPr>
              <a:t>30%-90%</a:t>
            </a:r>
            <a:r>
              <a:rPr lang="zh-CN" altLang="zh-CN" sz="2200" dirty="0">
                <a:latin typeface="+mn-ea"/>
              </a:rPr>
              <a:t>的狭窄</a:t>
            </a:r>
            <a:r>
              <a:rPr lang="zh-CN" altLang="en-US" sz="2200" dirty="0">
                <a:latin typeface="+mn-ea"/>
              </a:rPr>
              <a:t>，随机分入</a:t>
            </a:r>
            <a:r>
              <a:rPr lang="en-US" altLang="zh-CN" sz="2200" dirty="0">
                <a:latin typeface="+mn-ea"/>
              </a:rPr>
              <a:t>CT-FFR</a:t>
            </a:r>
            <a:r>
              <a:rPr lang="zh-CN" altLang="en-US" sz="2200" dirty="0">
                <a:latin typeface="+mn-ea"/>
              </a:rPr>
              <a:t>组或标准治疗组。</a:t>
            </a:r>
            <a:endParaRPr lang="en-US" altLang="zh-CN" sz="2200" dirty="0">
              <a:latin typeface="+mn-ea"/>
            </a:endParaRPr>
          </a:p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临床终点：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主要研究终点为</a:t>
            </a:r>
            <a:r>
              <a:rPr lang="en-US" altLang="zh-CN" sz="2200" dirty="0">
                <a:solidFill>
                  <a:srgbClr val="C00000"/>
                </a:solidFill>
                <a:latin typeface="+mn-ea"/>
              </a:rPr>
              <a:t>90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天内</a:t>
            </a:r>
            <a:r>
              <a:rPr lang="zh-CN" altLang="en-US" sz="2200" dirty="0">
                <a:latin typeface="+mn-ea"/>
              </a:rPr>
              <a:t>行导管检查但发现无阻塞性</a:t>
            </a:r>
            <a:r>
              <a:rPr lang="en-US" altLang="zh-CN" sz="2200" dirty="0">
                <a:latin typeface="+mn-ea"/>
              </a:rPr>
              <a:t>CAD</a:t>
            </a:r>
            <a:r>
              <a:rPr lang="zh-CN" altLang="en-US" sz="2200" dirty="0">
                <a:latin typeface="+mn-ea"/>
              </a:rPr>
              <a:t>或者有阻塞性</a:t>
            </a:r>
            <a:r>
              <a:rPr lang="en-US" altLang="zh-CN" sz="2200" dirty="0">
                <a:latin typeface="+mn-ea"/>
              </a:rPr>
              <a:t>CAD</a:t>
            </a:r>
            <a:r>
              <a:rPr lang="zh-CN" altLang="en-US" sz="2200" dirty="0">
                <a:latin typeface="+mn-ea"/>
              </a:rPr>
              <a:t>但不需要进一步干预治疗的患者比例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。次要研究终点为</a:t>
            </a:r>
            <a:r>
              <a:rPr lang="en-US" altLang="zh-CN" sz="220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年内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对主要心血管不良事件（</a:t>
            </a:r>
            <a:r>
              <a:rPr lang="en-US" altLang="zh-CN" sz="2200" dirty="0">
                <a:solidFill>
                  <a:prstClr val="black"/>
                </a:solidFill>
                <a:latin typeface="+mn-ea"/>
              </a:rPr>
              <a:t>MACE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）、生活质量、心绞痛发作缓解情况、医疗成本的评估等。</a:t>
            </a:r>
            <a:endParaRPr lang="en-US" altLang="zh-CN" sz="2200" dirty="0">
              <a:solidFill>
                <a:prstClr val="black"/>
              </a:solidFill>
              <a:latin typeface="+mn-ea"/>
            </a:endParaRPr>
          </a:p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6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561FF7-778E-41D8-E02C-309B99F35960}"/>
              </a:ext>
            </a:extLst>
          </p:cNvPr>
          <p:cNvSpPr txBox="1">
            <a:spLocks/>
          </p:cNvSpPr>
          <p:nvPr/>
        </p:nvSpPr>
        <p:spPr>
          <a:xfrm>
            <a:off x="676404" y="1447800"/>
            <a:ext cx="10677396" cy="47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纳入标准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just"/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伴有新发胸痛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且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怀疑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是稳定性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冠心病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患者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具有典型胸痛症状且很大概率怀疑是冠心病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，行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CTA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检查提示主要冠脉血管有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30%-90%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的狭窄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患者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排除标准：</a:t>
            </a:r>
            <a:endParaRPr lang="en-US" altLang="zh-CN" sz="22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诊断或怀疑急性冠脉综合征需要住院或急诊处置的；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血流动力学不稳定或临床表现差，收缩压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〈90mmHg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，或严重的心律失常；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既往有过心肌梗死病史或行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PCI/CABG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治疗，或造影结果提示主要冠脉血管有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》50%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狭窄；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左主干狭窄超过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50%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或冠脉三支血管病变；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已知严重的先心病、瓣膜病、心肌病，可以解释目前的心脏相关症状；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不能取得知情同意或参与长期随访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9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75082" y="-1327707"/>
            <a:ext cx="8181975" cy="58293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5106670" y="2710815"/>
            <a:ext cx="7103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126C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B" panose="00020600040101010101" pitchFamily="18" charset="-122"/>
              </a:rPr>
              <a:t>研究方法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575871" y="2108871"/>
            <a:ext cx="3380085" cy="2448075"/>
            <a:chOff x="1788899" y="2530946"/>
            <a:chExt cx="1155701" cy="837033"/>
          </a:xfrm>
        </p:grpSpPr>
        <p:sp>
          <p:nvSpPr>
            <p:cNvPr id="94" name="文本框 93"/>
            <p:cNvSpPr txBox="1"/>
            <p:nvPr/>
          </p:nvSpPr>
          <p:spPr>
            <a:xfrm>
              <a:off x="1788899" y="2570622"/>
              <a:ext cx="1155701" cy="53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126CB6"/>
                  </a:solidFill>
                  <a:latin typeface="+mj-ea"/>
                  <a:ea typeface="+mj-ea"/>
                  <a:sym typeface="阿里巴巴普惠体 Heavy" panose="00020600040101010101" pitchFamily="18" charset="-122"/>
                </a:rPr>
                <a:t>02</a:t>
              </a:r>
              <a:endParaRPr lang="zh-CN" altLang="en-US" sz="9600" b="1" dirty="0">
                <a:solidFill>
                  <a:srgbClr val="126CB6"/>
                </a:solidFill>
                <a:latin typeface="+mj-ea"/>
                <a:ea typeface="+mj-ea"/>
                <a:sym typeface="阿里巴巴普惠体 Heavy" panose="00020600040101010101" pitchFamily="18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944600" y="2530946"/>
              <a:ext cx="0" cy="837033"/>
            </a:xfrm>
            <a:prstGeom prst="line">
              <a:avLst/>
            </a:prstGeom>
            <a:ln w="28575">
              <a:solidFill>
                <a:srgbClr val="12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85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32image6614816">
            <a:extLst>
              <a:ext uri="{FF2B5EF4-FFF2-40B4-BE49-F238E27FC236}">
                <a16:creationId xmlns:a16="http://schemas.microsoft.com/office/drawing/2014/main" id="{B9AE0C65-2BAD-972F-7F1C-B95CBC0D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9885"/>
            <a:ext cx="5562600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8610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TARGET—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研究路线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C1BF87-61A4-2F9C-8933-FB1F4764027C}"/>
              </a:ext>
            </a:extLst>
          </p:cNvPr>
          <p:cNvSpPr txBox="1"/>
          <p:nvPr/>
        </p:nvSpPr>
        <p:spPr>
          <a:xfrm>
            <a:off x="8686800" y="6503449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Yang </a:t>
            </a:r>
            <a:r>
              <a:rPr lang="en" altLang="zh-CN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J,et</a:t>
            </a:r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al. Circulation. 2023 Mar 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8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75082" y="-1327707"/>
            <a:ext cx="8181975" cy="58293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5106670" y="2710815"/>
            <a:ext cx="7103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126C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 B" panose="00020600040101010101" pitchFamily="18" charset="-122"/>
              </a:rPr>
              <a:t>研究结果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575871" y="2108871"/>
            <a:ext cx="3380085" cy="2448075"/>
            <a:chOff x="1788899" y="2530946"/>
            <a:chExt cx="1155701" cy="837033"/>
          </a:xfrm>
        </p:grpSpPr>
        <p:sp>
          <p:nvSpPr>
            <p:cNvPr id="94" name="文本框 93"/>
            <p:cNvSpPr txBox="1"/>
            <p:nvPr/>
          </p:nvSpPr>
          <p:spPr>
            <a:xfrm>
              <a:off x="1788899" y="2570622"/>
              <a:ext cx="1155701" cy="53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126CB6"/>
                  </a:solidFill>
                  <a:latin typeface="+mj-ea"/>
                  <a:ea typeface="+mj-ea"/>
                  <a:sym typeface="阿里巴巴普惠体 Heavy" panose="00020600040101010101" pitchFamily="18" charset="-122"/>
                </a:rPr>
                <a:t>03</a:t>
              </a:r>
              <a:endParaRPr lang="zh-CN" altLang="en-US" sz="9600" b="1" dirty="0">
                <a:solidFill>
                  <a:srgbClr val="126CB6"/>
                </a:solidFill>
                <a:latin typeface="+mj-ea"/>
                <a:ea typeface="+mj-ea"/>
                <a:sym typeface="阿里巴巴普惠体 Heavy" panose="00020600040101010101" pitchFamily="18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944600" y="2530946"/>
              <a:ext cx="0" cy="837033"/>
            </a:xfrm>
            <a:prstGeom prst="line">
              <a:avLst/>
            </a:prstGeom>
            <a:ln w="28575">
              <a:solidFill>
                <a:srgbClr val="12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93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F556E-599A-4BC2-9563-64334504DB89}"/>
              </a:ext>
            </a:extLst>
          </p:cNvPr>
          <p:cNvSpPr txBox="1">
            <a:spLocks/>
          </p:cNvSpPr>
          <p:nvPr/>
        </p:nvSpPr>
        <p:spPr>
          <a:xfrm>
            <a:off x="152400" y="1676400"/>
            <a:ext cx="3574473" cy="552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CT-FFR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组</a:t>
            </a:r>
            <a:r>
              <a:rPr lang="en-US" altLang="zh-CN" sz="2200" dirty="0">
                <a:latin typeface="等线" panose="02010600030101010101" pitchFamily="2" charset="-122"/>
                <a:ea typeface="等线" panose="02010600030101010101" pitchFamily="2" charset="-122"/>
              </a:rPr>
              <a:t>ICA</a:t>
            </a:r>
            <a:r>
              <a:rPr lang="zh-CN" altLang="en-US" sz="2200" dirty="0">
                <a:latin typeface="等线" panose="02010600030101010101" pitchFamily="2" charset="-122"/>
                <a:ea typeface="等线" panose="02010600030101010101" pitchFamily="2" charset="-122"/>
              </a:rPr>
              <a:t>阳性比例更高；</a:t>
            </a:r>
            <a:endParaRPr lang="en-US" altLang="zh-CN" sz="2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标准治疗组接受侵入性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FFR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检查比例更高；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719137" marR="0" lvl="1" indent="-4572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在CT-FFR组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，接受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CT-FFR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检查和侵入性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FFR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检查，发现的阳性比例有较好的一致性；</a:t>
            </a:r>
            <a:endParaRPr kumimoji="0" lang="en-US" altLang="en-US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700FE62-9E03-4EEA-9355-827653D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64"/>
            <a:ext cx="10515600" cy="77852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9791504-A036-39A9-90E8-83498353F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/>
          <a:stretch/>
        </p:blipFill>
        <p:spPr>
          <a:xfrm>
            <a:off x="4038600" y="1676400"/>
            <a:ext cx="7772400" cy="42420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41EB93-E61E-9AEE-4AE2-22460405DDC8}"/>
              </a:ext>
            </a:extLst>
          </p:cNvPr>
          <p:cNvSpPr txBox="1"/>
          <p:nvPr/>
        </p:nvSpPr>
        <p:spPr>
          <a:xfrm>
            <a:off x="7017327" y="1143000"/>
            <a:ext cx="35744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" sz="2200" b="1" dirty="0">
                <a:latin typeface="+mn-ea"/>
                <a:ea typeface="+mn-ea"/>
              </a:rPr>
              <a:t>造影</a:t>
            </a:r>
            <a:r>
              <a:rPr lang="zh-CN" altLang="en-US" sz="2200" b="1" dirty="0">
                <a:latin typeface="+mn-ea"/>
                <a:ea typeface="+mn-ea"/>
              </a:rPr>
              <a:t>相关结果</a:t>
            </a:r>
            <a:endParaRPr lang="en" altLang="zh-CN" sz="2200" b="1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423068-140D-FB2F-3D4F-73087B3B72C3}"/>
              </a:ext>
            </a:extLst>
          </p:cNvPr>
          <p:cNvSpPr txBox="1"/>
          <p:nvPr/>
        </p:nvSpPr>
        <p:spPr>
          <a:xfrm>
            <a:off x="8686800" y="6503449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Yang </a:t>
            </a:r>
            <a:r>
              <a:rPr lang="en" altLang="zh-CN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J,et</a:t>
            </a:r>
            <a:r>
              <a:rPr lang="en" altLang="zh-CN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al. Circulation. 2023 Mar 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29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cbc2a03-ce7b-4312-99d8-4d37b30333f7"/>
  <p:tag name="COMMONDATA" val="eyJoZGlkIjoiZDZjNDhjYTExNGI1M2JkM2FlODFlODBlMGZjNzFkNz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solidFill>
              <a:schemeClr val="bg1"/>
            </a:solidFill>
            <a:latin typeface="阿里巴巴普惠体 2.0 55 Regular" panose="00020600040101010101" charset="-122"/>
            <a:ea typeface="阿里巴巴普惠体 2.0 55 Regular" panose="00020600040101010101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645</Words>
  <Application>Microsoft Macintosh PowerPoint</Application>
  <PresentationFormat>宽屏</PresentationFormat>
  <Paragraphs>83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阿里巴巴普惠体</vt:lpstr>
      <vt:lpstr>Calibri Light</vt:lpstr>
      <vt:lpstr>Arial</vt:lpstr>
      <vt:lpstr>BlinkMacSystemFont</vt:lpstr>
      <vt:lpstr>阿里巴巴普惠体 2.0 55 Regular</vt:lpstr>
      <vt:lpstr>等线</vt:lpstr>
      <vt:lpstr>微软雅黑</vt:lpstr>
      <vt:lpstr>等线</vt:lpstr>
      <vt:lpstr>Calibri</vt:lpstr>
      <vt:lpstr>微软雅黑</vt:lpstr>
      <vt:lpstr>Wingdings</vt:lpstr>
      <vt:lpstr>宋体</vt:lpstr>
      <vt:lpstr>Office Theme</vt:lpstr>
      <vt:lpstr>PowerPoint 演示文稿</vt:lpstr>
      <vt:lpstr>PowerPoint 演示文稿</vt:lpstr>
      <vt:lpstr>PowerPoint 演示文稿</vt:lpstr>
      <vt:lpstr>TARGET</vt:lpstr>
      <vt:lpstr>TARGET</vt:lpstr>
      <vt:lpstr>PowerPoint 演示文稿</vt:lpstr>
      <vt:lpstr>TARGET—研究路线</vt:lpstr>
      <vt:lpstr>PowerPoint 演示文稿</vt:lpstr>
      <vt:lpstr>TARGET</vt:lpstr>
      <vt:lpstr>TARGET</vt:lpstr>
      <vt:lpstr>TARGET</vt:lpstr>
      <vt:lpstr>TARGET</vt:lpstr>
      <vt:lpstr>PowerPoint 演示文稿</vt:lpstr>
      <vt:lpstr>TARGET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yangh</dc:creator>
  <cp:lastModifiedBy>O365</cp:lastModifiedBy>
  <cp:revision>116</cp:revision>
  <dcterms:created xsi:type="dcterms:W3CDTF">2022-10-18T05:50:00Z</dcterms:created>
  <dcterms:modified xsi:type="dcterms:W3CDTF">2023-03-13T00:07:16Z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2022-10-23T08:00:00Z</vt:filetime>
  </property>
  <property fmtid="{D5CDD505-2E9C-101B-9397-08002B2CF9AE}" pid="5" name="ICV">
    <vt:lpwstr>1BAB494A3ED741E79972D5E75027C9C0</vt:lpwstr>
  </property>
  <property fmtid="{D5CDD505-2E9C-101B-9397-08002B2CF9AE}" pid="6" name="KSOProductBuildVer">
    <vt:lpwstr>2052-11.1.0.12358</vt:lpwstr>
  </property>
</Properties>
</file>