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Lst>
  <p:sldSz cx="1219212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tags" Target="tags/tag1.xml" /><Relationship Id="rId11" Type="http://schemas.openxmlformats.org/officeDocument/2006/relationships/presProps" Target="presProps.xml" /><Relationship Id="rId12" Type="http://schemas.openxmlformats.org/officeDocument/2006/relationships/viewProps" Target="viewProps.xml" /><Relationship Id="rId13" Type="http://schemas.openxmlformats.org/officeDocument/2006/relationships/theme" Target="theme/theme1.xml" /><Relationship Id="rId14"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Toyota Motor</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Sheet1!$B$2:$B$11</c:f>
              <c:numCache>
                <c:ptCount val="10"/>
                <c:pt idx="0">
                  <c:v>242</c:v>
                </c:pt>
                <c:pt idx="1">
                  <c:v>249</c:v>
                </c:pt>
                <c:pt idx="2">
                  <c:v>251</c:v>
                </c:pt>
                <c:pt idx="3">
                  <c:v>340</c:v>
                </c:pt>
                <c:pt idx="4">
                  <c:v>428</c:v>
                </c:pt>
                <c:pt idx="5">
                  <c:v>569</c:v>
                </c:pt>
                <c:pt idx="6">
                  <c:v>832</c:v>
                </c:pt>
                <c:pt idx="7">
                  <c:v>1196</c:v>
                </c:pt>
                <c:pt idx="8">
                  <c:v>1521</c:v>
                </c:pt>
                <c:pt idx="9">
                  <c:v>1823</c:v>
                </c:pt>
              </c:numCache>
            </c:numRef>
          </c:val>
          <c:smooth val="0"/>
        </c:ser>
        <c:ser>
          <c:idx val="1"/>
          <c:order val="1"/>
          <c:tx>
            <c:strRef>
              <c:f>Sheet1!$C$1</c:f>
              <c:strCache>
                <c:ptCount val="1"/>
                <c:pt idx="0">
                  <c:v>Baidu</c:v>
                </c:pt>
              </c:strCache>
            </c:strRef>
          </c:tx>
          <c:spPr>
            <a:ln>
              <a:solidFill>
                <a:srgbClr val="0F283E"/>
              </a:solidFill>
            </a:ln>
          </c:spPr>
          <c:marker>
            <c:symbol val="circle"/>
            <c:spPr>
              <a:solidFill>
                <a:srgbClr val="0F283E"/>
              </a:solidFill>
              <a:ln>
                <a:solidFill>
                  <a:srgbClr val="0F283E"/>
                </a:solidFill>
              </a:ln>
            </c:spPr>
          </c:marker>
          <c:dPt>
            <c:idx val="0"/>
            <c:invertIfNegative val="1"/>
            <c:marker>
              <c:spPr>
                <a:noFill/>
                <a:ln>
                  <a:noFill/>
                </a:ln>
              </c:spPr>
            </c:marker>
            <c:spPr>
              <a:noFill/>
              <a:ln>
                <a:noFill/>
              </a:ln>
            </c:spPr>
          </c:dPt>
          <c:dLbls>
            <c:dLbl>
              <c:idx val="0"/>
              <c:delete val="1"/>
              <c:txPr>
                <a:bodyPr/>
                <a:p>
                  <a:pPr>
                    <a:defRPr smtId="4294967295">
                      <a:noFill/>
                    </a:defRPr>
                  </a:pPr>
                  <a:endParaRPr smtId="4294967295">
                    <a:noFill/>
                  </a:endParaRPr>
                </a:p>
              </c:txPr>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Sheet1!$C$2:$C$11</c:f>
              <c:numCache>
                <c:ptCount val="10"/>
                <c:pt idx="1">
                  <c:v>2</c:v>
                </c:pt>
                <c:pt idx="2">
                  <c:v>3</c:v>
                </c:pt>
                <c:pt idx="3">
                  <c:v>22</c:v>
                </c:pt>
                <c:pt idx="4">
                  <c:v>44</c:v>
                </c:pt>
                <c:pt idx="5">
                  <c:v>144</c:v>
                </c:pt>
                <c:pt idx="6">
                  <c:v>401</c:v>
                </c:pt>
                <c:pt idx="7">
                  <c:v>690</c:v>
                </c:pt>
                <c:pt idx="8">
                  <c:v>945</c:v>
                </c:pt>
                <c:pt idx="9">
                  <c:v>1209</c:v>
                </c:pt>
              </c:numCache>
            </c:numRef>
          </c:val>
          <c:smooth val="0"/>
        </c:ser>
        <c:ser>
          <c:idx val="2"/>
          <c:order val="2"/>
          <c:tx>
            <c:strRef>
              <c:f>Sheet1!$D$1</c:f>
              <c:strCache>
                <c:ptCount val="1"/>
                <c:pt idx="0">
                  <c:v>Honda Motor</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Sheet1!$D$2:$D$11</c:f>
              <c:numCache>
                <c:ptCount val="10"/>
                <c:pt idx="0">
                  <c:v>116</c:v>
                </c:pt>
                <c:pt idx="1">
                  <c:v>119</c:v>
                </c:pt>
                <c:pt idx="2">
                  <c:v>140</c:v>
                </c:pt>
                <c:pt idx="3">
                  <c:v>172</c:v>
                </c:pt>
                <c:pt idx="4">
                  <c:v>242</c:v>
                </c:pt>
                <c:pt idx="5">
                  <c:v>371</c:v>
                </c:pt>
                <c:pt idx="6">
                  <c:v>550</c:v>
                </c:pt>
                <c:pt idx="7">
                  <c:v>710</c:v>
                </c:pt>
                <c:pt idx="8">
                  <c:v>852</c:v>
                </c:pt>
                <c:pt idx="9">
                  <c:v>908</c:v>
                </c:pt>
              </c:numCache>
            </c:numRef>
          </c:val>
          <c:smooth val="0"/>
        </c:ser>
        <c:ser>
          <c:idx val="3"/>
          <c:order val="3"/>
          <c:tx>
            <c:strRef>
              <c:f>Sheet1!$E$1</c:f>
              <c:strCache>
                <c:ptCount val="1"/>
                <c:pt idx="0">
                  <c:v>Ford</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Sheet1!$E$2:$E$11</c:f>
              <c:numCache>
                <c:ptCount val="10"/>
                <c:pt idx="0">
                  <c:v>9</c:v>
                </c:pt>
                <c:pt idx="1">
                  <c:v>16</c:v>
                </c:pt>
                <c:pt idx="2">
                  <c:v>74</c:v>
                </c:pt>
                <c:pt idx="3">
                  <c:v>114</c:v>
                </c:pt>
                <c:pt idx="4">
                  <c:v>216</c:v>
                </c:pt>
                <c:pt idx="5">
                  <c:v>412</c:v>
                </c:pt>
                <c:pt idx="6">
                  <c:v>579</c:v>
                </c:pt>
                <c:pt idx="7">
                  <c:v>689</c:v>
                </c:pt>
                <c:pt idx="8">
                  <c:v>768</c:v>
                </c:pt>
                <c:pt idx="9">
                  <c:v>905</c:v>
                </c:pt>
              </c:numCache>
            </c:numRef>
          </c:val>
          <c:smooth val="0"/>
        </c:ser>
        <c:ser>
          <c:idx val="4"/>
          <c:order val="4"/>
          <c:tx>
            <c:strRef>
              <c:f>Sheet1!$F$1</c:f>
              <c:strCache>
                <c:ptCount val="1"/>
                <c:pt idx="0">
                  <c:v>GM</c:v>
                </c:pt>
              </c:strCache>
            </c:strRef>
          </c:tx>
          <c:spPr>
            <a:ln>
              <a:solidFill>
                <a:srgbClr val="87BC24"/>
              </a:solidFill>
            </a:ln>
          </c:spPr>
          <c:marker>
            <c:symbol val="circle"/>
            <c:spPr>
              <a:solidFill>
                <a:srgbClr val="87BC24"/>
              </a:solidFill>
              <a:ln>
                <a:solidFill>
                  <a:srgbClr val="87BC24"/>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Sheet1!$F$2:$F$11</c:f>
              <c:numCache>
                <c:ptCount val="10"/>
                <c:pt idx="0">
                  <c:v>79</c:v>
                </c:pt>
                <c:pt idx="1">
                  <c:v>94</c:v>
                </c:pt>
                <c:pt idx="2">
                  <c:v>109</c:v>
                </c:pt>
                <c:pt idx="3">
                  <c:v>121</c:v>
                </c:pt>
                <c:pt idx="4">
                  <c:v>198</c:v>
                </c:pt>
                <c:pt idx="5">
                  <c:v>335</c:v>
                </c:pt>
                <c:pt idx="6">
                  <c:v>461</c:v>
                </c:pt>
                <c:pt idx="7">
                  <c:v>622</c:v>
                </c:pt>
                <c:pt idx="8">
                  <c:v>790</c:v>
                </c:pt>
                <c:pt idx="9">
                  <c:v>858</c:v>
                </c:pt>
              </c:numCache>
            </c:numRef>
          </c:val>
          <c:smooth val="0"/>
        </c:ser>
        <c:ser>
          <c:idx val="5"/>
          <c:order val="5"/>
          <c:tx>
            <c:strRef>
              <c:f>Sheet1!$G$1</c:f>
              <c:strCache>
                <c:ptCount val="1"/>
                <c:pt idx="0">
                  <c:v>Hyundai Motor</c:v>
                </c:pt>
              </c:strCache>
            </c:strRef>
          </c:tx>
          <c:spPr>
            <a:ln>
              <a:solidFill>
                <a:srgbClr val="EBB523"/>
              </a:solidFill>
            </a:ln>
          </c:spPr>
          <c:marker>
            <c:symbol val="circle"/>
            <c:spPr>
              <a:solidFill>
                <a:srgbClr val="EBB523"/>
              </a:solidFill>
              <a:ln>
                <a:solidFill>
                  <a:srgbClr val="EBB523"/>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Sheet1!$G$2:$G$11</c:f>
              <c:numCache>
                <c:ptCount val="10"/>
                <c:pt idx="0">
                  <c:v>34</c:v>
                </c:pt>
                <c:pt idx="1">
                  <c:v>51</c:v>
                </c:pt>
                <c:pt idx="2">
                  <c:v>67</c:v>
                </c:pt>
                <c:pt idx="3">
                  <c:v>99</c:v>
                </c:pt>
                <c:pt idx="4">
                  <c:v>149</c:v>
                </c:pt>
                <c:pt idx="5">
                  <c:v>224</c:v>
                </c:pt>
                <c:pt idx="6">
                  <c:v>293</c:v>
                </c:pt>
                <c:pt idx="7">
                  <c:v>425</c:v>
                </c:pt>
                <c:pt idx="8">
                  <c:v>588</c:v>
                </c:pt>
                <c:pt idx="9">
                  <c:v>780</c:v>
                </c:pt>
              </c:numCache>
            </c:numRef>
          </c:val>
          <c:smooth val="0"/>
        </c:ser>
        <c:ser>
          <c:idx val="6"/>
          <c:order val="6"/>
          <c:tx>
            <c:strRef>
              <c:f>Sheet1!$H$1</c:f>
              <c:strCache>
                <c:ptCount val="1"/>
                <c:pt idx="0">
                  <c:v>VW Group</c:v>
                </c:pt>
              </c:strCache>
            </c:strRef>
          </c:tx>
          <c:spPr>
            <a:ln>
              <a:solidFill>
                <a:srgbClr val="5D2B76"/>
              </a:solidFill>
            </a:ln>
          </c:spPr>
          <c:marker>
            <c:symbol val="circle"/>
            <c:spPr>
              <a:solidFill>
                <a:srgbClr val="5D2B76"/>
              </a:solidFill>
              <a:ln>
                <a:solidFill>
                  <a:srgbClr val="5D2B76"/>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Sheet1!$H$2:$H$11</c:f>
              <c:numCache>
                <c:ptCount val="10"/>
                <c:pt idx="0">
                  <c:v>46</c:v>
                </c:pt>
                <c:pt idx="1">
                  <c:v>80</c:v>
                </c:pt>
                <c:pt idx="2">
                  <c:v>115</c:v>
                </c:pt>
                <c:pt idx="3">
                  <c:v>150</c:v>
                </c:pt>
                <c:pt idx="4">
                  <c:v>209</c:v>
                </c:pt>
                <c:pt idx="5">
                  <c:v>295</c:v>
                </c:pt>
                <c:pt idx="6">
                  <c:v>402</c:v>
                </c:pt>
                <c:pt idx="7">
                  <c:v>547</c:v>
                </c:pt>
                <c:pt idx="8">
                  <c:v>643</c:v>
                </c:pt>
                <c:pt idx="9">
                  <c:v>710</c:v>
                </c:pt>
              </c:numCache>
            </c:numRef>
          </c:val>
          <c:smooth val="0"/>
        </c:ser>
        <c:ser>
          <c:idx val="7"/>
          <c:order val="7"/>
          <c:tx>
            <c:strRef>
              <c:f>Sheet1!$I$1</c:f>
              <c:strCache>
                <c:ptCount val="1"/>
                <c:pt idx="0">
                  <c:v>LG Electronics</c:v>
                </c:pt>
              </c:strCache>
            </c:strRef>
          </c:tx>
          <c:spPr>
            <a:ln>
              <a:solidFill>
                <a:srgbClr val="C271DA"/>
              </a:solidFill>
            </a:ln>
          </c:spPr>
          <c:marker>
            <c:symbol val="circle"/>
            <c:spPr>
              <a:solidFill>
                <a:srgbClr val="C271DA"/>
              </a:solidFill>
              <a:ln>
                <a:solidFill>
                  <a:srgbClr val="C271DA"/>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Sheet1!$I$2:$I$11</c:f>
              <c:numCache>
                <c:ptCount val="10"/>
                <c:pt idx="0">
                  <c:v>33</c:v>
                </c:pt>
                <c:pt idx="1">
                  <c:v>34</c:v>
                </c:pt>
                <c:pt idx="2">
                  <c:v>36</c:v>
                </c:pt>
                <c:pt idx="3">
                  <c:v>51</c:v>
                </c:pt>
                <c:pt idx="4">
                  <c:v>91</c:v>
                </c:pt>
                <c:pt idx="5">
                  <c:v>156</c:v>
                </c:pt>
                <c:pt idx="6">
                  <c:v>420</c:v>
                </c:pt>
                <c:pt idx="7">
                  <c:v>534</c:v>
                </c:pt>
                <c:pt idx="8">
                  <c:v>701</c:v>
                </c:pt>
                <c:pt idx="9">
                  <c:v>698</c:v>
                </c:pt>
              </c:numCache>
            </c:numRef>
          </c:val>
          <c:smooth val="0"/>
        </c:ser>
        <c:ser>
          <c:idx val="8"/>
          <c:order val="8"/>
          <c:tx>
            <c:strRef>
              <c:f>Sheet1!$J$1</c:f>
              <c:strCache>
                <c:ptCount val="1"/>
                <c:pt idx="0">
                  <c:v>Bosch</c:v>
                </c:pt>
              </c:strCache>
            </c:strRef>
          </c:tx>
          <c:spPr>
            <a:ln>
              <a:solidFill>
                <a:srgbClr val="76A5E3"/>
              </a:solidFill>
            </a:ln>
          </c:spPr>
          <c:marker>
            <c:symbol val="circle"/>
            <c:spPr>
              <a:solidFill>
                <a:srgbClr val="76A5E3"/>
              </a:solidFill>
              <a:ln>
                <a:solidFill>
                  <a:srgbClr val="76A5E3"/>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Sheet1!$J$2:$J$11</c:f>
              <c:numCache>
                <c:ptCount val="10"/>
                <c:pt idx="0">
                  <c:v>85</c:v>
                </c:pt>
                <c:pt idx="1">
                  <c:v>108</c:v>
                </c:pt>
                <c:pt idx="2">
                  <c:v>123</c:v>
                </c:pt>
                <c:pt idx="3">
                  <c:v>193</c:v>
                </c:pt>
                <c:pt idx="4">
                  <c:v>239</c:v>
                </c:pt>
                <c:pt idx="5">
                  <c:v>299</c:v>
                </c:pt>
                <c:pt idx="6">
                  <c:v>396</c:v>
                </c:pt>
                <c:pt idx="7">
                  <c:v>520</c:v>
                </c:pt>
                <c:pt idx="8">
                  <c:v>611</c:v>
                </c:pt>
                <c:pt idx="9">
                  <c:v>684</c:v>
                </c:pt>
              </c:numCache>
            </c:numRef>
          </c:val>
          <c:smooth val="0"/>
        </c:ser>
        <c:ser>
          <c:idx val="9"/>
          <c:order val="9"/>
          <c:tx>
            <c:strRef>
              <c:f>Sheet1!$K$1</c:f>
              <c:strCache>
                <c:ptCount val="1"/>
                <c:pt idx="0">
                  <c:v>Kia</c:v>
                </c:pt>
              </c:strCache>
            </c:strRef>
          </c:tx>
          <c:spPr>
            <a:ln>
              <a:solidFill>
                <a:srgbClr val="099676"/>
              </a:solidFill>
            </a:ln>
          </c:spPr>
          <c:marker>
            <c:symbol val="circle"/>
            <c:spPr>
              <a:solidFill>
                <a:srgbClr val="099676"/>
              </a:solidFill>
              <a:ln>
                <a:solidFill>
                  <a:srgbClr val="099676"/>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Sheet1!$K$2:$K$11</c:f>
              <c:numCache>
                <c:ptCount val="10"/>
                <c:pt idx="0">
                  <c:v>8</c:v>
                </c:pt>
                <c:pt idx="1">
                  <c:v>12</c:v>
                </c:pt>
                <c:pt idx="2">
                  <c:v>20</c:v>
                </c:pt>
                <c:pt idx="3">
                  <c:v>25</c:v>
                </c:pt>
                <c:pt idx="4">
                  <c:v>33</c:v>
                </c:pt>
                <c:pt idx="5">
                  <c:v>74</c:v>
                </c:pt>
                <c:pt idx="6">
                  <c:v>146</c:v>
                </c:pt>
                <c:pt idx="7">
                  <c:v>280</c:v>
                </c:pt>
                <c:pt idx="8">
                  <c:v>446</c:v>
                </c:pt>
                <c:pt idx="9">
                  <c:v>639</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title>
          <c:tx>
            <c:rich>
              <a:bodyPr/>
              <a:lstStyle/>
              <a:p>
                <a:pPr>
                  <a:defRPr/>
                </a:pPr>
                <a:r>
                  <a:rPr sz="1000" b="0">
                    <a:solidFill>
                      <a:srgbClr val="0F283E"/>
                    </a:solidFill>
                    <a:latin typeface="Open Sans Light"/>
                  </a:rPr>
                  <a:t>Reporting Date</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Number of active patent families**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Toyota Motor</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Sheet1!$B$2:$B$11</c:f>
              <c:numCache>
                <c:ptCount val="10"/>
                <c:pt idx="0">
                  <c:v>242</c:v>
                </c:pt>
                <c:pt idx="1">
                  <c:v>249</c:v>
                </c:pt>
                <c:pt idx="2">
                  <c:v>251</c:v>
                </c:pt>
                <c:pt idx="3">
                  <c:v>340</c:v>
                </c:pt>
                <c:pt idx="4">
                  <c:v>428</c:v>
                </c:pt>
                <c:pt idx="5">
                  <c:v>569</c:v>
                </c:pt>
                <c:pt idx="6">
                  <c:v>832</c:v>
                </c:pt>
                <c:pt idx="7">
                  <c:v>1196</c:v>
                </c:pt>
                <c:pt idx="8">
                  <c:v>1521</c:v>
                </c:pt>
                <c:pt idx="9">
                  <c:v>1823</c:v>
                </c:pt>
              </c:numCache>
            </c:numRef>
          </c:val>
          <c:smooth val="0"/>
        </c:ser>
        <c:ser>
          <c:idx val="1"/>
          <c:order val="1"/>
          <c:tx>
            <c:strRef>
              <c:f>Sheet1!$C$1</c:f>
              <c:strCache>
                <c:ptCount val="1"/>
                <c:pt idx="0">
                  <c:v>Baidu</c:v>
                </c:pt>
              </c:strCache>
            </c:strRef>
          </c:tx>
          <c:spPr>
            <a:ln>
              <a:solidFill>
                <a:srgbClr val="0F283E"/>
              </a:solidFill>
            </a:ln>
          </c:spPr>
          <c:marker>
            <c:symbol val="circle"/>
            <c:spPr>
              <a:solidFill>
                <a:srgbClr val="0F283E"/>
              </a:solidFill>
              <a:ln>
                <a:solidFill>
                  <a:srgbClr val="0F283E"/>
                </a:solidFill>
              </a:ln>
            </c:spPr>
          </c:marker>
          <c:dPt>
            <c:idx val="0"/>
            <c:invertIfNegative val="1"/>
            <c:marker>
              <c:spPr>
                <a:noFill/>
                <a:ln>
                  <a:noFill/>
                </a:ln>
              </c:spPr>
            </c:marker>
            <c:spPr>
              <a:noFill/>
              <a:ln>
                <a:noFill/>
              </a:ln>
            </c:spPr>
          </c:dPt>
          <c:dLbls>
            <c:dLbl>
              <c:idx val="0"/>
              <c:delete val="1"/>
              <c:txPr>
                <a:bodyPr/>
                <a:p>
                  <a:pPr>
                    <a:defRPr smtId="4294967295">
                      <a:noFill/>
                    </a:defRPr>
                  </a:pPr>
                  <a:endParaRPr smtId="4294967295">
                    <a:noFill/>
                  </a:endParaRPr>
                </a:p>
              </c:txPr>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Sheet1!$C$2:$C$11</c:f>
              <c:numCache>
                <c:ptCount val="10"/>
                <c:pt idx="1">
                  <c:v>2</c:v>
                </c:pt>
                <c:pt idx="2">
                  <c:v>3</c:v>
                </c:pt>
                <c:pt idx="3">
                  <c:v>22</c:v>
                </c:pt>
                <c:pt idx="4">
                  <c:v>44</c:v>
                </c:pt>
                <c:pt idx="5">
                  <c:v>144</c:v>
                </c:pt>
                <c:pt idx="6">
                  <c:v>401</c:v>
                </c:pt>
                <c:pt idx="7">
                  <c:v>690</c:v>
                </c:pt>
                <c:pt idx="8">
                  <c:v>945</c:v>
                </c:pt>
                <c:pt idx="9">
                  <c:v>1209</c:v>
                </c:pt>
              </c:numCache>
            </c:numRef>
          </c:val>
          <c:smooth val="0"/>
        </c:ser>
        <c:ser>
          <c:idx val="2"/>
          <c:order val="2"/>
          <c:tx>
            <c:strRef>
              <c:f>Sheet1!$D$1</c:f>
              <c:strCache>
                <c:ptCount val="1"/>
                <c:pt idx="0">
                  <c:v>Honda Motor</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Sheet1!$D$2:$D$11</c:f>
              <c:numCache>
                <c:ptCount val="10"/>
                <c:pt idx="0">
                  <c:v>116</c:v>
                </c:pt>
                <c:pt idx="1">
                  <c:v>119</c:v>
                </c:pt>
                <c:pt idx="2">
                  <c:v>140</c:v>
                </c:pt>
                <c:pt idx="3">
                  <c:v>172</c:v>
                </c:pt>
                <c:pt idx="4">
                  <c:v>242</c:v>
                </c:pt>
                <c:pt idx="5">
                  <c:v>371</c:v>
                </c:pt>
                <c:pt idx="6">
                  <c:v>550</c:v>
                </c:pt>
                <c:pt idx="7">
                  <c:v>710</c:v>
                </c:pt>
                <c:pt idx="8">
                  <c:v>852</c:v>
                </c:pt>
                <c:pt idx="9">
                  <c:v>908</c:v>
                </c:pt>
              </c:numCache>
            </c:numRef>
          </c:val>
          <c:smooth val="0"/>
        </c:ser>
        <c:ser>
          <c:idx val="3"/>
          <c:order val="3"/>
          <c:tx>
            <c:strRef>
              <c:f>Sheet1!$E$1</c:f>
              <c:strCache>
                <c:ptCount val="1"/>
                <c:pt idx="0">
                  <c:v>Ford</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Sheet1!$E$2:$E$11</c:f>
              <c:numCache>
                <c:ptCount val="10"/>
                <c:pt idx="0">
                  <c:v>9</c:v>
                </c:pt>
                <c:pt idx="1">
                  <c:v>16</c:v>
                </c:pt>
                <c:pt idx="2">
                  <c:v>74</c:v>
                </c:pt>
                <c:pt idx="3">
                  <c:v>114</c:v>
                </c:pt>
                <c:pt idx="4">
                  <c:v>216</c:v>
                </c:pt>
                <c:pt idx="5">
                  <c:v>412</c:v>
                </c:pt>
                <c:pt idx="6">
                  <c:v>579</c:v>
                </c:pt>
                <c:pt idx="7">
                  <c:v>689</c:v>
                </c:pt>
                <c:pt idx="8">
                  <c:v>768</c:v>
                </c:pt>
                <c:pt idx="9">
                  <c:v>905</c:v>
                </c:pt>
              </c:numCache>
            </c:numRef>
          </c:val>
          <c:smooth val="0"/>
        </c:ser>
        <c:ser>
          <c:idx val="4"/>
          <c:order val="4"/>
          <c:tx>
            <c:strRef>
              <c:f>Sheet1!$F$1</c:f>
              <c:strCache>
                <c:ptCount val="1"/>
                <c:pt idx="0">
                  <c:v>GM</c:v>
                </c:pt>
              </c:strCache>
            </c:strRef>
          </c:tx>
          <c:spPr>
            <a:ln>
              <a:solidFill>
                <a:srgbClr val="87BC24"/>
              </a:solidFill>
            </a:ln>
          </c:spPr>
          <c:marker>
            <c:symbol val="circle"/>
            <c:spPr>
              <a:solidFill>
                <a:srgbClr val="87BC24"/>
              </a:solidFill>
              <a:ln>
                <a:solidFill>
                  <a:srgbClr val="87BC24"/>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Sheet1!$F$2:$F$11</c:f>
              <c:numCache>
                <c:ptCount val="10"/>
                <c:pt idx="0">
                  <c:v>79</c:v>
                </c:pt>
                <c:pt idx="1">
                  <c:v>94</c:v>
                </c:pt>
                <c:pt idx="2">
                  <c:v>109</c:v>
                </c:pt>
                <c:pt idx="3">
                  <c:v>121</c:v>
                </c:pt>
                <c:pt idx="4">
                  <c:v>198</c:v>
                </c:pt>
                <c:pt idx="5">
                  <c:v>335</c:v>
                </c:pt>
                <c:pt idx="6">
                  <c:v>461</c:v>
                </c:pt>
                <c:pt idx="7">
                  <c:v>622</c:v>
                </c:pt>
                <c:pt idx="8">
                  <c:v>790</c:v>
                </c:pt>
                <c:pt idx="9">
                  <c:v>858</c:v>
                </c:pt>
              </c:numCache>
            </c:numRef>
          </c:val>
          <c:smooth val="0"/>
        </c:ser>
        <c:ser>
          <c:idx val="5"/>
          <c:order val="5"/>
          <c:tx>
            <c:strRef>
              <c:f>Sheet1!$G$1</c:f>
              <c:strCache>
                <c:ptCount val="1"/>
                <c:pt idx="0">
                  <c:v>Hyundai Motor</c:v>
                </c:pt>
              </c:strCache>
            </c:strRef>
          </c:tx>
          <c:spPr>
            <a:ln>
              <a:solidFill>
                <a:srgbClr val="EBB523"/>
              </a:solidFill>
            </a:ln>
          </c:spPr>
          <c:marker>
            <c:symbol val="circle"/>
            <c:spPr>
              <a:solidFill>
                <a:srgbClr val="EBB523"/>
              </a:solidFill>
              <a:ln>
                <a:solidFill>
                  <a:srgbClr val="EBB523"/>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Sheet1!$G$2:$G$11</c:f>
              <c:numCache>
                <c:ptCount val="10"/>
                <c:pt idx="0">
                  <c:v>34</c:v>
                </c:pt>
                <c:pt idx="1">
                  <c:v>51</c:v>
                </c:pt>
                <c:pt idx="2">
                  <c:v>67</c:v>
                </c:pt>
                <c:pt idx="3">
                  <c:v>99</c:v>
                </c:pt>
                <c:pt idx="4">
                  <c:v>149</c:v>
                </c:pt>
                <c:pt idx="5">
                  <c:v>224</c:v>
                </c:pt>
                <c:pt idx="6">
                  <c:v>293</c:v>
                </c:pt>
                <c:pt idx="7">
                  <c:v>425</c:v>
                </c:pt>
                <c:pt idx="8">
                  <c:v>588</c:v>
                </c:pt>
                <c:pt idx="9">
                  <c:v>780</c:v>
                </c:pt>
              </c:numCache>
            </c:numRef>
          </c:val>
          <c:smooth val="0"/>
        </c:ser>
        <c:ser>
          <c:idx val="6"/>
          <c:order val="6"/>
          <c:tx>
            <c:strRef>
              <c:f>Sheet1!$H$1</c:f>
              <c:strCache>
                <c:ptCount val="1"/>
                <c:pt idx="0">
                  <c:v>VW Group</c:v>
                </c:pt>
              </c:strCache>
            </c:strRef>
          </c:tx>
          <c:spPr>
            <a:ln>
              <a:solidFill>
                <a:srgbClr val="5D2B76"/>
              </a:solidFill>
            </a:ln>
          </c:spPr>
          <c:marker>
            <c:symbol val="circle"/>
            <c:spPr>
              <a:solidFill>
                <a:srgbClr val="5D2B76"/>
              </a:solidFill>
              <a:ln>
                <a:solidFill>
                  <a:srgbClr val="5D2B76"/>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Sheet1!$H$2:$H$11</c:f>
              <c:numCache>
                <c:ptCount val="10"/>
                <c:pt idx="0">
                  <c:v>46</c:v>
                </c:pt>
                <c:pt idx="1">
                  <c:v>80</c:v>
                </c:pt>
                <c:pt idx="2">
                  <c:v>115</c:v>
                </c:pt>
                <c:pt idx="3">
                  <c:v>150</c:v>
                </c:pt>
                <c:pt idx="4">
                  <c:v>209</c:v>
                </c:pt>
                <c:pt idx="5">
                  <c:v>295</c:v>
                </c:pt>
                <c:pt idx="6">
                  <c:v>402</c:v>
                </c:pt>
                <c:pt idx="7">
                  <c:v>547</c:v>
                </c:pt>
                <c:pt idx="8">
                  <c:v>643</c:v>
                </c:pt>
                <c:pt idx="9">
                  <c:v>710</c:v>
                </c:pt>
              </c:numCache>
            </c:numRef>
          </c:val>
          <c:smooth val="0"/>
        </c:ser>
        <c:ser>
          <c:idx val="7"/>
          <c:order val="7"/>
          <c:tx>
            <c:strRef>
              <c:f>Sheet1!$I$1</c:f>
              <c:strCache>
                <c:ptCount val="1"/>
                <c:pt idx="0">
                  <c:v>LG Electronics</c:v>
                </c:pt>
              </c:strCache>
            </c:strRef>
          </c:tx>
          <c:spPr>
            <a:ln>
              <a:solidFill>
                <a:srgbClr val="C271DA"/>
              </a:solidFill>
            </a:ln>
          </c:spPr>
          <c:marker>
            <c:symbol val="circle"/>
            <c:spPr>
              <a:solidFill>
                <a:srgbClr val="C271DA"/>
              </a:solidFill>
              <a:ln>
                <a:solidFill>
                  <a:srgbClr val="C271DA"/>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Sheet1!$I$2:$I$11</c:f>
              <c:numCache>
                <c:ptCount val="10"/>
                <c:pt idx="0">
                  <c:v>33</c:v>
                </c:pt>
                <c:pt idx="1">
                  <c:v>34</c:v>
                </c:pt>
                <c:pt idx="2">
                  <c:v>36</c:v>
                </c:pt>
                <c:pt idx="3">
                  <c:v>51</c:v>
                </c:pt>
                <c:pt idx="4">
                  <c:v>91</c:v>
                </c:pt>
                <c:pt idx="5">
                  <c:v>156</c:v>
                </c:pt>
                <c:pt idx="6">
                  <c:v>420</c:v>
                </c:pt>
                <c:pt idx="7">
                  <c:v>534</c:v>
                </c:pt>
                <c:pt idx="8">
                  <c:v>701</c:v>
                </c:pt>
                <c:pt idx="9">
                  <c:v>698</c:v>
                </c:pt>
              </c:numCache>
            </c:numRef>
          </c:val>
          <c:smooth val="0"/>
        </c:ser>
        <c:ser>
          <c:idx val="8"/>
          <c:order val="8"/>
          <c:tx>
            <c:strRef>
              <c:f>Sheet1!$J$1</c:f>
              <c:strCache>
                <c:ptCount val="1"/>
                <c:pt idx="0">
                  <c:v>Bosch</c:v>
                </c:pt>
              </c:strCache>
            </c:strRef>
          </c:tx>
          <c:spPr>
            <a:ln>
              <a:solidFill>
                <a:srgbClr val="76A5E3"/>
              </a:solidFill>
            </a:ln>
          </c:spPr>
          <c:marker>
            <c:symbol val="circle"/>
            <c:spPr>
              <a:solidFill>
                <a:srgbClr val="76A5E3"/>
              </a:solidFill>
              <a:ln>
                <a:solidFill>
                  <a:srgbClr val="76A5E3"/>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Sheet1!$J$2:$J$11</c:f>
              <c:numCache>
                <c:ptCount val="10"/>
                <c:pt idx="0">
                  <c:v>85</c:v>
                </c:pt>
                <c:pt idx="1">
                  <c:v>108</c:v>
                </c:pt>
                <c:pt idx="2">
                  <c:v>123</c:v>
                </c:pt>
                <c:pt idx="3">
                  <c:v>193</c:v>
                </c:pt>
                <c:pt idx="4">
                  <c:v>239</c:v>
                </c:pt>
                <c:pt idx="5">
                  <c:v>299</c:v>
                </c:pt>
                <c:pt idx="6">
                  <c:v>396</c:v>
                </c:pt>
                <c:pt idx="7">
                  <c:v>520</c:v>
                </c:pt>
                <c:pt idx="8">
                  <c:v>611</c:v>
                </c:pt>
                <c:pt idx="9">
                  <c:v>684</c:v>
                </c:pt>
              </c:numCache>
            </c:numRef>
          </c:val>
          <c:smooth val="0"/>
        </c:ser>
        <c:ser>
          <c:idx val="9"/>
          <c:order val="9"/>
          <c:tx>
            <c:strRef>
              <c:f>Sheet1!$K$1</c:f>
              <c:strCache>
                <c:ptCount val="1"/>
                <c:pt idx="0">
                  <c:v>Kia</c:v>
                </c:pt>
              </c:strCache>
            </c:strRef>
          </c:tx>
          <c:spPr>
            <a:ln>
              <a:solidFill>
                <a:srgbClr val="099676"/>
              </a:solidFill>
            </a:ln>
          </c:spPr>
          <c:marker>
            <c:symbol val="circle"/>
            <c:spPr>
              <a:solidFill>
                <a:srgbClr val="099676"/>
              </a:solidFill>
              <a:ln>
                <a:solidFill>
                  <a:srgbClr val="099676"/>
                </a:solidFill>
              </a:ln>
            </c:spPr>
          </c:marker>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t"/>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Sheet1!$K$2:$K$11</c:f>
              <c:numCache>
                <c:ptCount val="10"/>
                <c:pt idx="0">
                  <c:v>8</c:v>
                </c:pt>
                <c:pt idx="1">
                  <c:v>12</c:v>
                </c:pt>
                <c:pt idx="2">
                  <c:v>20</c:v>
                </c:pt>
                <c:pt idx="3">
                  <c:v>25</c:v>
                </c:pt>
                <c:pt idx="4">
                  <c:v>33</c:v>
                </c:pt>
                <c:pt idx="5">
                  <c:v>74</c:v>
                </c:pt>
                <c:pt idx="6">
                  <c:v>146</c:v>
                </c:pt>
                <c:pt idx="7">
                  <c:v>280</c:v>
                </c:pt>
                <c:pt idx="8">
                  <c:v>446</c:v>
                </c:pt>
                <c:pt idx="9">
                  <c:v>639</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title>
          <c:tx>
            <c:rich>
              <a:bodyPr/>
              <a:lstStyle/>
              <a:p>
                <a:pPr>
                  <a:defRPr/>
                </a:pPr>
                <a:r>
                  <a:rPr sz="1000" b="0">
                    <a:solidFill>
                      <a:srgbClr val="0F283E"/>
                    </a:solidFill>
                    <a:latin typeface="Open Sans Light"/>
                  </a:rPr>
                  <a:t>Reporting Date</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Number of active patent families**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Toyota Motor</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Sheet1!$B$2:$B$11</c:f>
              <c:numCache>
                <c:ptCount val="10"/>
                <c:pt idx="0">
                  <c:v>242</c:v>
                </c:pt>
                <c:pt idx="1">
                  <c:v>249</c:v>
                </c:pt>
                <c:pt idx="2">
                  <c:v>251</c:v>
                </c:pt>
                <c:pt idx="3">
                  <c:v>340</c:v>
                </c:pt>
                <c:pt idx="4">
                  <c:v>428</c:v>
                </c:pt>
                <c:pt idx="5">
                  <c:v>569</c:v>
                </c:pt>
                <c:pt idx="6">
                  <c:v>832</c:v>
                </c:pt>
                <c:pt idx="7">
                  <c:v>1196</c:v>
                </c:pt>
                <c:pt idx="8">
                  <c:v>1521</c:v>
                </c:pt>
                <c:pt idx="9">
                  <c:v>1823</c:v>
                </c:pt>
              </c:numCache>
            </c:numRef>
          </c:val>
        </c:ser>
        <c:ser>
          <c:idx val="1"/>
          <c:order val="1"/>
          <c:tx>
            <c:strRef>
              <c:f>Sheet1!$C$1</c:f>
              <c:strCache>
                <c:ptCount val="1"/>
                <c:pt idx="0">
                  <c:v>Baidu</c:v>
                </c:pt>
              </c:strCache>
            </c:strRef>
          </c:tx>
          <c:spPr>
            <a:solidFill>
              <a:srgbClr val="0F283E"/>
            </a:solidFill>
            <a:ln>
              <a:solidFill>
                <a:srgbClr val="0F283E"/>
              </a:solidFill>
            </a:ln>
          </c:spPr>
          <c:invertIfNegative val="0"/>
          <c:dLbls>
            <c:dLbl>
              <c:idx val="0"/>
              <c:delete val="1"/>
              <c:txPr>
                <a:bodyPr/>
                <a:p>
                  <a:pPr>
                    <a:defRPr smtId="4294967295">
                      <a:noFill/>
                    </a:defRPr>
                  </a:pPr>
                  <a:endParaRPr smtId="4294967295">
                    <a:noFill/>
                  </a:endParaRPr>
                </a:p>
              </c:txPr>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Sheet1!$C$2:$C$11</c:f>
              <c:numCache>
                <c:ptCount val="10"/>
                <c:pt idx="1">
                  <c:v>2</c:v>
                </c:pt>
                <c:pt idx="2">
                  <c:v>3</c:v>
                </c:pt>
                <c:pt idx="3">
                  <c:v>22</c:v>
                </c:pt>
                <c:pt idx="4">
                  <c:v>44</c:v>
                </c:pt>
                <c:pt idx="5">
                  <c:v>144</c:v>
                </c:pt>
                <c:pt idx="6">
                  <c:v>401</c:v>
                </c:pt>
                <c:pt idx="7">
                  <c:v>690</c:v>
                </c:pt>
                <c:pt idx="8">
                  <c:v>945</c:v>
                </c:pt>
                <c:pt idx="9">
                  <c:v>1209</c:v>
                </c:pt>
              </c:numCache>
            </c:numRef>
          </c:val>
        </c:ser>
        <c:ser>
          <c:idx val="2"/>
          <c:order val="2"/>
          <c:tx>
            <c:strRef>
              <c:f>Sheet1!$D$1</c:f>
              <c:strCache>
                <c:ptCount val="1"/>
                <c:pt idx="0">
                  <c:v>Honda Motor</c:v>
                </c:pt>
              </c:strCache>
            </c:strRef>
          </c:tx>
          <c:spPr>
            <a:solidFill>
              <a:srgbClr val="BABABA"/>
            </a:solidFill>
            <a:ln>
              <a:solidFill>
                <a:srgbClr val="BABABA"/>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Sheet1!$D$2:$D$11</c:f>
              <c:numCache>
                <c:ptCount val="10"/>
                <c:pt idx="0">
                  <c:v>116</c:v>
                </c:pt>
                <c:pt idx="1">
                  <c:v>119</c:v>
                </c:pt>
                <c:pt idx="2">
                  <c:v>140</c:v>
                </c:pt>
                <c:pt idx="3">
                  <c:v>172</c:v>
                </c:pt>
                <c:pt idx="4">
                  <c:v>242</c:v>
                </c:pt>
                <c:pt idx="5">
                  <c:v>371</c:v>
                </c:pt>
                <c:pt idx="6">
                  <c:v>550</c:v>
                </c:pt>
                <c:pt idx="7">
                  <c:v>710</c:v>
                </c:pt>
                <c:pt idx="8">
                  <c:v>852</c:v>
                </c:pt>
                <c:pt idx="9">
                  <c:v>908</c:v>
                </c:pt>
              </c:numCache>
            </c:numRef>
          </c:val>
        </c:ser>
        <c:ser>
          <c:idx val="3"/>
          <c:order val="3"/>
          <c:tx>
            <c:strRef>
              <c:f>Sheet1!$E$1</c:f>
              <c:strCache>
                <c:ptCount val="1"/>
                <c:pt idx="0">
                  <c:v>Ford</c:v>
                </c:pt>
              </c:strCache>
            </c:strRef>
          </c:tx>
          <c:spPr>
            <a:solidFill>
              <a:srgbClr val="A60B0B"/>
            </a:solidFill>
            <a:ln>
              <a:solidFill>
                <a:srgbClr val="A60B0B"/>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Sheet1!$E$2:$E$11</c:f>
              <c:numCache>
                <c:ptCount val="10"/>
                <c:pt idx="0">
                  <c:v>9</c:v>
                </c:pt>
                <c:pt idx="1">
                  <c:v>16</c:v>
                </c:pt>
                <c:pt idx="2">
                  <c:v>74</c:v>
                </c:pt>
                <c:pt idx="3">
                  <c:v>114</c:v>
                </c:pt>
                <c:pt idx="4">
                  <c:v>216</c:v>
                </c:pt>
                <c:pt idx="5">
                  <c:v>412</c:v>
                </c:pt>
                <c:pt idx="6">
                  <c:v>579</c:v>
                </c:pt>
                <c:pt idx="7">
                  <c:v>689</c:v>
                </c:pt>
                <c:pt idx="8">
                  <c:v>768</c:v>
                </c:pt>
                <c:pt idx="9">
                  <c:v>905</c:v>
                </c:pt>
              </c:numCache>
            </c:numRef>
          </c:val>
        </c:ser>
        <c:ser>
          <c:idx val="4"/>
          <c:order val="4"/>
          <c:tx>
            <c:strRef>
              <c:f>Sheet1!$F$1</c:f>
              <c:strCache>
                <c:ptCount val="1"/>
                <c:pt idx="0">
                  <c:v>GM</c:v>
                </c:pt>
              </c:strCache>
            </c:strRef>
          </c:tx>
          <c:spPr>
            <a:solidFill>
              <a:srgbClr val="87BC24"/>
            </a:solidFill>
            <a:ln>
              <a:solidFill>
                <a:srgbClr val="87BC24"/>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Sheet1!$F$2:$F$11</c:f>
              <c:numCache>
                <c:ptCount val="10"/>
                <c:pt idx="0">
                  <c:v>79</c:v>
                </c:pt>
                <c:pt idx="1">
                  <c:v>94</c:v>
                </c:pt>
                <c:pt idx="2">
                  <c:v>109</c:v>
                </c:pt>
                <c:pt idx="3">
                  <c:v>121</c:v>
                </c:pt>
                <c:pt idx="4">
                  <c:v>198</c:v>
                </c:pt>
                <c:pt idx="5">
                  <c:v>335</c:v>
                </c:pt>
                <c:pt idx="6">
                  <c:v>461</c:v>
                </c:pt>
                <c:pt idx="7">
                  <c:v>622</c:v>
                </c:pt>
                <c:pt idx="8">
                  <c:v>790</c:v>
                </c:pt>
                <c:pt idx="9">
                  <c:v>858</c:v>
                </c:pt>
              </c:numCache>
            </c:numRef>
          </c:val>
        </c:ser>
        <c:ser>
          <c:idx val="5"/>
          <c:order val="5"/>
          <c:tx>
            <c:strRef>
              <c:f>Sheet1!$G$1</c:f>
              <c:strCache>
                <c:ptCount val="1"/>
                <c:pt idx="0">
                  <c:v>Hyundai Motor</c:v>
                </c:pt>
              </c:strCache>
            </c:strRef>
          </c:tx>
          <c:spPr>
            <a:solidFill>
              <a:srgbClr val="EBB523"/>
            </a:solidFill>
            <a:ln>
              <a:solidFill>
                <a:srgbClr val="EBB523"/>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Sheet1!$G$2:$G$11</c:f>
              <c:numCache>
                <c:ptCount val="10"/>
                <c:pt idx="0">
                  <c:v>34</c:v>
                </c:pt>
                <c:pt idx="1">
                  <c:v>51</c:v>
                </c:pt>
                <c:pt idx="2">
                  <c:v>67</c:v>
                </c:pt>
                <c:pt idx="3">
                  <c:v>99</c:v>
                </c:pt>
                <c:pt idx="4">
                  <c:v>149</c:v>
                </c:pt>
                <c:pt idx="5">
                  <c:v>224</c:v>
                </c:pt>
                <c:pt idx="6">
                  <c:v>293</c:v>
                </c:pt>
                <c:pt idx="7">
                  <c:v>425</c:v>
                </c:pt>
                <c:pt idx="8">
                  <c:v>588</c:v>
                </c:pt>
                <c:pt idx="9">
                  <c:v>780</c:v>
                </c:pt>
              </c:numCache>
            </c:numRef>
          </c:val>
        </c:ser>
        <c:ser>
          <c:idx val="6"/>
          <c:order val="6"/>
          <c:tx>
            <c:strRef>
              <c:f>Sheet1!$H$1</c:f>
              <c:strCache>
                <c:ptCount val="1"/>
                <c:pt idx="0">
                  <c:v>VW Group</c:v>
                </c:pt>
              </c:strCache>
            </c:strRef>
          </c:tx>
          <c:spPr>
            <a:solidFill>
              <a:srgbClr val="5D2B76"/>
            </a:solidFill>
            <a:ln>
              <a:solidFill>
                <a:srgbClr val="5D2B76"/>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Sheet1!$H$2:$H$11</c:f>
              <c:numCache>
                <c:ptCount val="10"/>
                <c:pt idx="0">
                  <c:v>46</c:v>
                </c:pt>
                <c:pt idx="1">
                  <c:v>80</c:v>
                </c:pt>
                <c:pt idx="2">
                  <c:v>115</c:v>
                </c:pt>
                <c:pt idx="3">
                  <c:v>150</c:v>
                </c:pt>
                <c:pt idx="4">
                  <c:v>209</c:v>
                </c:pt>
                <c:pt idx="5">
                  <c:v>295</c:v>
                </c:pt>
                <c:pt idx="6">
                  <c:v>402</c:v>
                </c:pt>
                <c:pt idx="7">
                  <c:v>547</c:v>
                </c:pt>
                <c:pt idx="8">
                  <c:v>643</c:v>
                </c:pt>
                <c:pt idx="9">
                  <c:v>710</c:v>
                </c:pt>
              </c:numCache>
            </c:numRef>
          </c:val>
        </c:ser>
        <c:ser>
          <c:idx val="7"/>
          <c:order val="7"/>
          <c:tx>
            <c:strRef>
              <c:f>Sheet1!$I$1</c:f>
              <c:strCache>
                <c:ptCount val="1"/>
                <c:pt idx="0">
                  <c:v>LG Electronics</c:v>
                </c:pt>
              </c:strCache>
            </c:strRef>
          </c:tx>
          <c:spPr>
            <a:solidFill>
              <a:srgbClr val="C271DA"/>
            </a:solidFill>
            <a:ln>
              <a:solidFill>
                <a:srgbClr val="C271DA"/>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Sheet1!$I$2:$I$11</c:f>
              <c:numCache>
                <c:ptCount val="10"/>
                <c:pt idx="0">
                  <c:v>33</c:v>
                </c:pt>
                <c:pt idx="1">
                  <c:v>34</c:v>
                </c:pt>
                <c:pt idx="2">
                  <c:v>36</c:v>
                </c:pt>
                <c:pt idx="3">
                  <c:v>51</c:v>
                </c:pt>
                <c:pt idx="4">
                  <c:v>91</c:v>
                </c:pt>
                <c:pt idx="5">
                  <c:v>156</c:v>
                </c:pt>
                <c:pt idx="6">
                  <c:v>420</c:v>
                </c:pt>
                <c:pt idx="7">
                  <c:v>534</c:v>
                </c:pt>
                <c:pt idx="8">
                  <c:v>701</c:v>
                </c:pt>
                <c:pt idx="9">
                  <c:v>698</c:v>
                </c:pt>
              </c:numCache>
            </c:numRef>
          </c:val>
        </c:ser>
        <c:ser>
          <c:idx val="8"/>
          <c:order val="8"/>
          <c:tx>
            <c:strRef>
              <c:f>Sheet1!$J$1</c:f>
              <c:strCache>
                <c:ptCount val="1"/>
                <c:pt idx="0">
                  <c:v>Bosch</c:v>
                </c:pt>
              </c:strCache>
            </c:strRef>
          </c:tx>
          <c:spPr>
            <a:solidFill>
              <a:srgbClr val="76A5E3"/>
            </a:solidFill>
            <a:ln>
              <a:solidFill>
                <a:srgbClr val="76A5E3"/>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Sheet1!$J$2:$J$11</c:f>
              <c:numCache>
                <c:ptCount val="10"/>
                <c:pt idx="0">
                  <c:v>85</c:v>
                </c:pt>
                <c:pt idx="1">
                  <c:v>108</c:v>
                </c:pt>
                <c:pt idx="2">
                  <c:v>123</c:v>
                </c:pt>
                <c:pt idx="3">
                  <c:v>193</c:v>
                </c:pt>
                <c:pt idx="4">
                  <c:v>239</c:v>
                </c:pt>
                <c:pt idx="5">
                  <c:v>299</c:v>
                </c:pt>
                <c:pt idx="6">
                  <c:v>396</c:v>
                </c:pt>
                <c:pt idx="7">
                  <c:v>520</c:v>
                </c:pt>
                <c:pt idx="8">
                  <c:v>611</c:v>
                </c:pt>
                <c:pt idx="9">
                  <c:v>684</c:v>
                </c:pt>
              </c:numCache>
            </c:numRef>
          </c:val>
        </c:ser>
        <c:ser>
          <c:idx val="9"/>
          <c:order val="9"/>
          <c:tx>
            <c:strRef>
              <c:f>Sheet1!$K$1</c:f>
              <c:strCache>
                <c:ptCount val="1"/>
                <c:pt idx="0">
                  <c:v>Kia</c:v>
                </c:pt>
              </c:strCache>
            </c:strRef>
          </c:tx>
          <c:spPr>
            <a:solidFill>
              <a:srgbClr val="099676"/>
            </a:solidFill>
            <a:ln>
              <a:solidFill>
                <a:srgbClr val="099676"/>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Sheet1!$K$2:$K$11</c:f>
              <c:numCache>
                <c:ptCount val="10"/>
                <c:pt idx="0">
                  <c:v>8</c:v>
                </c:pt>
                <c:pt idx="1">
                  <c:v>12</c:v>
                </c:pt>
                <c:pt idx="2">
                  <c:v>20</c:v>
                </c:pt>
                <c:pt idx="3">
                  <c:v>25</c:v>
                </c:pt>
                <c:pt idx="4">
                  <c:v>33</c:v>
                </c:pt>
                <c:pt idx="5">
                  <c:v>74</c:v>
                </c:pt>
                <c:pt idx="6">
                  <c:v>146</c:v>
                </c:pt>
                <c:pt idx="7">
                  <c:v>280</c:v>
                </c:pt>
                <c:pt idx="8">
                  <c:v>446</c:v>
                </c:pt>
                <c:pt idx="9">
                  <c:v>639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Reporting Date</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Number of active patent families**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Toyota Motor</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Sheet1!$B$2:$B$11</c:f>
              <c:numCache>
                <c:ptCount val="10"/>
                <c:pt idx="0">
                  <c:v>242</c:v>
                </c:pt>
                <c:pt idx="1">
                  <c:v>249</c:v>
                </c:pt>
                <c:pt idx="2">
                  <c:v>251</c:v>
                </c:pt>
                <c:pt idx="3">
                  <c:v>340</c:v>
                </c:pt>
                <c:pt idx="4">
                  <c:v>428</c:v>
                </c:pt>
                <c:pt idx="5">
                  <c:v>569</c:v>
                </c:pt>
                <c:pt idx="6">
                  <c:v>832</c:v>
                </c:pt>
                <c:pt idx="7">
                  <c:v>1196</c:v>
                </c:pt>
                <c:pt idx="8">
                  <c:v>1521</c:v>
                </c:pt>
                <c:pt idx="9">
                  <c:v>1823</c:v>
                </c:pt>
              </c:numCache>
            </c:numRef>
          </c:val>
        </c:ser>
        <c:ser>
          <c:idx val="1"/>
          <c:order val="1"/>
          <c:tx>
            <c:strRef>
              <c:f>Sheet1!$C$1</c:f>
              <c:strCache>
                <c:ptCount val="1"/>
                <c:pt idx="0">
                  <c:v>Baidu</c:v>
                </c:pt>
              </c:strCache>
            </c:strRef>
          </c:tx>
          <c:spPr>
            <a:solidFill>
              <a:srgbClr val="0F283E"/>
            </a:solidFill>
            <a:ln>
              <a:solidFill>
                <a:srgbClr val="0F283E"/>
              </a:solidFill>
            </a:ln>
          </c:spPr>
          <c:invertIfNegative val="0"/>
          <c:dLbls>
            <c:dLbl>
              <c:idx val="0"/>
              <c:delete val="1"/>
              <c:txPr>
                <a:bodyPr/>
                <a:p>
                  <a:pPr>
                    <a:defRPr smtId="4294967295">
                      <a:noFill/>
                    </a:defRPr>
                  </a:pPr>
                  <a:endParaRPr smtId="4294967295">
                    <a:noFill/>
                  </a:endParaRPr>
                </a:p>
              </c:txPr>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Sheet1!$C$2:$C$11</c:f>
              <c:numCache>
                <c:ptCount val="10"/>
                <c:pt idx="1">
                  <c:v>2</c:v>
                </c:pt>
                <c:pt idx="2">
                  <c:v>3</c:v>
                </c:pt>
                <c:pt idx="3">
                  <c:v>22</c:v>
                </c:pt>
                <c:pt idx="4">
                  <c:v>44</c:v>
                </c:pt>
                <c:pt idx="5">
                  <c:v>144</c:v>
                </c:pt>
                <c:pt idx="6">
                  <c:v>401</c:v>
                </c:pt>
                <c:pt idx="7">
                  <c:v>690</c:v>
                </c:pt>
                <c:pt idx="8">
                  <c:v>945</c:v>
                </c:pt>
                <c:pt idx="9">
                  <c:v>1209</c:v>
                </c:pt>
              </c:numCache>
            </c:numRef>
          </c:val>
        </c:ser>
        <c:ser>
          <c:idx val="2"/>
          <c:order val="2"/>
          <c:tx>
            <c:strRef>
              <c:f>Sheet1!$D$1</c:f>
              <c:strCache>
                <c:ptCount val="1"/>
                <c:pt idx="0">
                  <c:v>Honda Motor</c:v>
                </c:pt>
              </c:strCache>
            </c:strRef>
          </c:tx>
          <c:spPr>
            <a:solidFill>
              <a:srgbClr val="BABABA"/>
            </a:solidFill>
            <a:ln>
              <a:solidFill>
                <a:srgbClr val="BABABA"/>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Sheet1!$D$2:$D$11</c:f>
              <c:numCache>
                <c:ptCount val="10"/>
                <c:pt idx="0">
                  <c:v>116</c:v>
                </c:pt>
                <c:pt idx="1">
                  <c:v>119</c:v>
                </c:pt>
                <c:pt idx="2">
                  <c:v>140</c:v>
                </c:pt>
                <c:pt idx="3">
                  <c:v>172</c:v>
                </c:pt>
                <c:pt idx="4">
                  <c:v>242</c:v>
                </c:pt>
                <c:pt idx="5">
                  <c:v>371</c:v>
                </c:pt>
                <c:pt idx="6">
                  <c:v>550</c:v>
                </c:pt>
                <c:pt idx="7">
                  <c:v>710</c:v>
                </c:pt>
                <c:pt idx="8">
                  <c:v>852</c:v>
                </c:pt>
                <c:pt idx="9">
                  <c:v>908</c:v>
                </c:pt>
              </c:numCache>
            </c:numRef>
          </c:val>
        </c:ser>
        <c:ser>
          <c:idx val="3"/>
          <c:order val="3"/>
          <c:tx>
            <c:strRef>
              <c:f>Sheet1!$E$1</c:f>
              <c:strCache>
                <c:ptCount val="1"/>
                <c:pt idx="0">
                  <c:v>Ford</c:v>
                </c:pt>
              </c:strCache>
            </c:strRef>
          </c:tx>
          <c:spPr>
            <a:solidFill>
              <a:srgbClr val="A60B0B"/>
            </a:solidFill>
            <a:ln>
              <a:solidFill>
                <a:srgbClr val="A60B0B"/>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Sheet1!$E$2:$E$11</c:f>
              <c:numCache>
                <c:ptCount val="10"/>
                <c:pt idx="0">
                  <c:v>9</c:v>
                </c:pt>
                <c:pt idx="1">
                  <c:v>16</c:v>
                </c:pt>
                <c:pt idx="2">
                  <c:v>74</c:v>
                </c:pt>
                <c:pt idx="3">
                  <c:v>114</c:v>
                </c:pt>
                <c:pt idx="4">
                  <c:v>216</c:v>
                </c:pt>
                <c:pt idx="5">
                  <c:v>412</c:v>
                </c:pt>
                <c:pt idx="6">
                  <c:v>579</c:v>
                </c:pt>
                <c:pt idx="7">
                  <c:v>689</c:v>
                </c:pt>
                <c:pt idx="8">
                  <c:v>768</c:v>
                </c:pt>
                <c:pt idx="9">
                  <c:v>905</c:v>
                </c:pt>
              </c:numCache>
            </c:numRef>
          </c:val>
        </c:ser>
        <c:ser>
          <c:idx val="4"/>
          <c:order val="4"/>
          <c:tx>
            <c:strRef>
              <c:f>Sheet1!$F$1</c:f>
              <c:strCache>
                <c:ptCount val="1"/>
                <c:pt idx="0">
                  <c:v>GM</c:v>
                </c:pt>
              </c:strCache>
            </c:strRef>
          </c:tx>
          <c:spPr>
            <a:solidFill>
              <a:srgbClr val="87BC24"/>
            </a:solidFill>
            <a:ln>
              <a:solidFill>
                <a:srgbClr val="87BC24"/>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Sheet1!$F$2:$F$11</c:f>
              <c:numCache>
                <c:ptCount val="10"/>
                <c:pt idx="0">
                  <c:v>79</c:v>
                </c:pt>
                <c:pt idx="1">
                  <c:v>94</c:v>
                </c:pt>
                <c:pt idx="2">
                  <c:v>109</c:v>
                </c:pt>
                <c:pt idx="3">
                  <c:v>121</c:v>
                </c:pt>
                <c:pt idx="4">
                  <c:v>198</c:v>
                </c:pt>
                <c:pt idx="5">
                  <c:v>335</c:v>
                </c:pt>
                <c:pt idx="6">
                  <c:v>461</c:v>
                </c:pt>
                <c:pt idx="7">
                  <c:v>622</c:v>
                </c:pt>
                <c:pt idx="8">
                  <c:v>790</c:v>
                </c:pt>
                <c:pt idx="9">
                  <c:v>858</c:v>
                </c:pt>
              </c:numCache>
            </c:numRef>
          </c:val>
        </c:ser>
        <c:ser>
          <c:idx val="5"/>
          <c:order val="5"/>
          <c:tx>
            <c:strRef>
              <c:f>Sheet1!$G$1</c:f>
              <c:strCache>
                <c:ptCount val="1"/>
                <c:pt idx="0">
                  <c:v>Hyundai Motor</c:v>
                </c:pt>
              </c:strCache>
            </c:strRef>
          </c:tx>
          <c:spPr>
            <a:solidFill>
              <a:srgbClr val="EBB523"/>
            </a:solidFill>
            <a:ln>
              <a:solidFill>
                <a:srgbClr val="EBB523"/>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Sheet1!$G$2:$G$11</c:f>
              <c:numCache>
                <c:ptCount val="10"/>
                <c:pt idx="0">
                  <c:v>34</c:v>
                </c:pt>
                <c:pt idx="1">
                  <c:v>51</c:v>
                </c:pt>
                <c:pt idx="2">
                  <c:v>67</c:v>
                </c:pt>
                <c:pt idx="3">
                  <c:v>99</c:v>
                </c:pt>
                <c:pt idx="4">
                  <c:v>149</c:v>
                </c:pt>
                <c:pt idx="5">
                  <c:v>224</c:v>
                </c:pt>
                <c:pt idx="6">
                  <c:v>293</c:v>
                </c:pt>
                <c:pt idx="7">
                  <c:v>425</c:v>
                </c:pt>
                <c:pt idx="8">
                  <c:v>588</c:v>
                </c:pt>
                <c:pt idx="9">
                  <c:v>780</c:v>
                </c:pt>
              </c:numCache>
            </c:numRef>
          </c:val>
        </c:ser>
        <c:ser>
          <c:idx val="6"/>
          <c:order val="6"/>
          <c:tx>
            <c:strRef>
              <c:f>Sheet1!$H$1</c:f>
              <c:strCache>
                <c:ptCount val="1"/>
                <c:pt idx="0">
                  <c:v>VW Group</c:v>
                </c:pt>
              </c:strCache>
            </c:strRef>
          </c:tx>
          <c:spPr>
            <a:solidFill>
              <a:srgbClr val="5D2B76"/>
            </a:solidFill>
            <a:ln>
              <a:solidFill>
                <a:srgbClr val="5D2B76"/>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Sheet1!$H$2:$H$11</c:f>
              <c:numCache>
                <c:ptCount val="10"/>
                <c:pt idx="0">
                  <c:v>46</c:v>
                </c:pt>
                <c:pt idx="1">
                  <c:v>80</c:v>
                </c:pt>
                <c:pt idx="2">
                  <c:v>115</c:v>
                </c:pt>
                <c:pt idx="3">
                  <c:v>150</c:v>
                </c:pt>
                <c:pt idx="4">
                  <c:v>209</c:v>
                </c:pt>
                <c:pt idx="5">
                  <c:v>295</c:v>
                </c:pt>
                <c:pt idx="6">
                  <c:v>402</c:v>
                </c:pt>
                <c:pt idx="7">
                  <c:v>547</c:v>
                </c:pt>
                <c:pt idx="8">
                  <c:v>643</c:v>
                </c:pt>
                <c:pt idx="9">
                  <c:v>710</c:v>
                </c:pt>
              </c:numCache>
            </c:numRef>
          </c:val>
        </c:ser>
        <c:ser>
          <c:idx val="7"/>
          <c:order val="7"/>
          <c:tx>
            <c:strRef>
              <c:f>Sheet1!$I$1</c:f>
              <c:strCache>
                <c:ptCount val="1"/>
                <c:pt idx="0">
                  <c:v>LG Electronics</c:v>
                </c:pt>
              </c:strCache>
            </c:strRef>
          </c:tx>
          <c:spPr>
            <a:solidFill>
              <a:srgbClr val="C271DA"/>
            </a:solidFill>
            <a:ln>
              <a:solidFill>
                <a:srgbClr val="C271DA"/>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Sheet1!$I$2:$I$11</c:f>
              <c:numCache>
                <c:ptCount val="10"/>
                <c:pt idx="0">
                  <c:v>33</c:v>
                </c:pt>
                <c:pt idx="1">
                  <c:v>34</c:v>
                </c:pt>
                <c:pt idx="2">
                  <c:v>36</c:v>
                </c:pt>
                <c:pt idx="3">
                  <c:v>51</c:v>
                </c:pt>
                <c:pt idx="4">
                  <c:v>91</c:v>
                </c:pt>
                <c:pt idx="5">
                  <c:v>156</c:v>
                </c:pt>
                <c:pt idx="6">
                  <c:v>420</c:v>
                </c:pt>
                <c:pt idx="7">
                  <c:v>534</c:v>
                </c:pt>
                <c:pt idx="8">
                  <c:v>701</c:v>
                </c:pt>
                <c:pt idx="9">
                  <c:v>698</c:v>
                </c:pt>
              </c:numCache>
            </c:numRef>
          </c:val>
        </c:ser>
        <c:ser>
          <c:idx val="8"/>
          <c:order val="8"/>
          <c:tx>
            <c:strRef>
              <c:f>Sheet1!$J$1</c:f>
              <c:strCache>
                <c:ptCount val="1"/>
                <c:pt idx="0">
                  <c:v>Bosch</c:v>
                </c:pt>
              </c:strCache>
            </c:strRef>
          </c:tx>
          <c:spPr>
            <a:solidFill>
              <a:srgbClr val="76A5E3"/>
            </a:solidFill>
            <a:ln>
              <a:solidFill>
                <a:srgbClr val="76A5E3"/>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Sheet1!$J$2:$J$11</c:f>
              <c:numCache>
                <c:ptCount val="10"/>
                <c:pt idx="0">
                  <c:v>85</c:v>
                </c:pt>
                <c:pt idx="1">
                  <c:v>108</c:v>
                </c:pt>
                <c:pt idx="2">
                  <c:v>123</c:v>
                </c:pt>
                <c:pt idx="3">
                  <c:v>193</c:v>
                </c:pt>
                <c:pt idx="4">
                  <c:v>239</c:v>
                </c:pt>
                <c:pt idx="5">
                  <c:v>299</c:v>
                </c:pt>
                <c:pt idx="6">
                  <c:v>396</c:v>
                </c:pt>
                <c:pt idx="7">
                  <c:v>520</c:v>
                </c:pt>
                <c:pt idx="8">
                  <c:v>611</c:v>
                </c:pt>
                <c:pt idx="9">
                  <c:v>684</c:v>
                </c:pt>
              </c:numCache>
            </c:numRef>
          </c:val>
        </c:ser>
        <c:ser>
          <c:idx val="9"/>
          <c:order val="9"/>
          <c:tx>
            <c:strRef>
              <c:f>Sheet1!$K$1</c:f>
              <c:strCache>
                <c:ptCount val="1"/>
                <c:pt idx="0">
                  <c:v>Kia</c:v>
                </c:pt>
              </c:strCache>
            </c:strRef>
          </c:tx>
          <c:spPr>
            <a:solidFill>
              <a:srgbClr val="099676"/>
            </a:solidFill>
            <a:ln>
              <a:solidFill>
                <a:srgbClr val="099676"/>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Sheet1!$K$2:$K$11</c:f>
              <c:numCache>
                <c:ptCount val="10"/>
                <c:pt idx="0">
                  <c:v>8</c:v>
                </c:pt>
                <c:pt idx="1">
                  <c:v>12</c:v>
                </c:pt>
                <c:pt idx="2">
                  <c:v>20</c:v>
                </c:pt>
                <c:pt idx="3">
                  <c:v>25</c:v>
                </c:pt>
                <c:pt idx="4">
                  <c:v>33</c:v>
                </c:pt>
                <c:pt idx="5">
                  <c:v>74</c:v>
                </c:pt>
                <c:pt idx="6">
                  <c:v>146</c:v>
                </c:pt>
                <c:pt idx="7">
                  <c:v>280</c:v>
                </c:pt>
                <c:pt idx="8">
                  <c:v>446</c:v>
                </c:pt>
                <c:pt idx="9">
                  <c:v>639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1000" b="0">
                    <a:solidFill>
                      <a:srgbClr val="0F283E"/>
                    </a:solidFill>
                    <a:latin typeface="Open Sans Light"/>
                  </a:rPr>
                  <a:t>Reporting Date</a:t>
                </a:r>
              </a:p>
            </c:rich>
          </c:tx>
          <c:overlay val="0"/>
        </c:title>
        <c:majorTickMark val="none"/>
        <c:minorTickMark val="none"/>
        <c:tickLblPos val="low"/>
        <c:spPr>
          <a:ln w="25400">
            <a:solidFill>
              <a:srgbClr val="000000"/>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000" b="0">
                    <a:solidFill>
                      <a:srgbClr val="0F283E"/>
                    </a:solidFill>
                    <a:latin typeface="Open Sans Light"/>
                  </a:rPr>
                  <a:t>Number of active patent families**</a:t>
                </a:r>
              </a:p>
            </c:rich>
          </c:tx>
          <c:overlay val="0"/>
        </c:title>
        <c:numFmt formatCode="#,##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Kia</c:v>
                </c:pt>
              </c:strCache>
            </c:strRef>
          </c:tx>
          <c:spPr>
            <a:solidFill>
              <a:srgbClr val="099676"/>
            </a:solidFill>
            <a:ln>
              <a:solidFill>
                <a:srgbClr val="099676"/>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Sheet1!$B$2:$B$6</c:f>
              <c:numCache>
                <c:ptCount val="5"/>
                <c:pt idx="0">
                  <c:v>8</c:v>
                </c:pt>
                <c:pt idx="1">
                  <c:v>12</c:v>
                </c:pt>
                <c:pt idx="2">
                  <c:v>20</c:v>
                </c:pt>
                <c:pt idx="3">
                  <c:v>25</c:v>
                </c:pt>
                <c:pt idx="4">
                  <c:v>33</c:v>
                </c:pt>
              </c:numCache>
            </c:numRef>
          </c:val>
        </c:ser>
        <c:ser>
          <c:idx val="1"/>
          <c:order val="1"/>
          <c:tx>
            <c:strRef>
              <c:f>Sheet1!$C$1</c:f>
              <c:strCache>
                <c:ptCount val="1"/>
                <c:pt idx="0">
                  <c:v>Bosch</c:v>
                </c:pt>
              </c:strCache>
            </c:strRef>
          </c:tx>
          <c:spPr>
            <a:solidFill>
              <a:srgbClr val="76A5E3"/>
            </a:solidFill>
            <a:ln>
              <a:solidFill>
                <a:srgbClr val="76A5E3"/>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Sheet1!$C$2:$C$6</c:f>
              <c:numCache>
                <c:ptCount val="5"/>
                <c:pt idx="0">
                  <c:v>85</c:v>
                </c:pt>
                <c:pt idx="1">
                  <c:v>108</c:v>
                </c:pt>
                <c:pt idx="2">
                  <c:v>123</c:v>
                </c:pt>
                <c:pt idx="3">
                  <c:v>193</c:v>
                </c:pt>
                <c:pt idx="4">
                  <c:v>239</c:v>
                </c:pt>
              </c:numCache>
            </c:numRef>
          </c:val>
        </c:ser>
        <c:ser>
          <c:idx val="2"/>
          <c:order val="2"/>
          <c:tx>
            <c:strRef>
              <c:f>Sheet1!$D$1</c:f>
              <c:strCache>
                <c:ptCount val="1"/>
                <c:pt idx="0">
                  <c:v>LG Electronics</c:v>
                </c:pt>
              </c:strCache>
            </c:strRef>
          </c:tx>
          <c:spPr>
            <a:solidFill>
              <a:srgbClr val="C271DA"/>
            </a:solidFill>
            <a:ln>
              <a:solidFill>
                <a:srgbClr val="C271DA"/>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Sheet1!$D$2:$D$6</c:f>
              <c:numCache>
                <c:ptCount val="5"/>
                <c:pt idx="0">
                  <c:v>33</c:v>
                </c:pt>
                <c:pt idx="1">
                  <c:v>34</c:v>
                </c:pt>
                <c:pt idx="2">
                  <c:v>36</c:v>
                </c:pt>
                <c:pt idx="3">
                  <c:v>51</c:v>
                </c:pt>
                <c:pt idx="4">
                  <c:v>91</c:v>
                </c:pt>
              </c:numCache>
            </c:numRef>
          </c:val>
        </c:ser>
        <c:ser>
          <c:idx val="3"/>
          <c:order val="3"/>
          <c:tx>
            <c:strRef>
              <c:f>Sheet1!$E$1</c:f>
              <c:strCache>
                <c:ptCount val="1"/>
                <c:pt idx="0">
                  <c:v>VW Group</c:v>
                </c:pt>
              </c:strCache>
            </c:strRef>
          </c:tx>
          <c:spPr>
            <a:solidFill>
              <a:srgbClr val="5D2B76"/>
            </a:solidFill>
            <a:ln>
              <a:solidFill>
                <a:srgbClr val="5D2B76"/>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Sheet1!$E$2:$E$6</c:f>
              <c:numCache>
                <c:ptCount val="5"/>
                <c:pt idx="0">
                  <c:v>46</c:v>
                </c:pt>
                <c:pt idx="1">
                  <c:v>80</c:v>
                </c:pt>
                <c:pt idx="2">
                  <c:v>115</c:v>
                </c:pt>
                <c:pt idx="3">
                  <c:v>150</c:v>
                </c:pt>
                <c:pt idx="4">
                  <c:v>209</c:v>
                </c:pt>
              </c:numCache>
            </c:numRef>
          </c:val>
        </c:ser>
        <c:ser>
          <c:idx val="4"/>
          <c:order val="4"/>
          <c:tx>
            <c:strRef>
              <c:f>Sheet1!$F$1</c:f>
              <c:strCache>
                <c:ptCount val="1"/>
                <c:pt idx="0">
                  <c:v>Hyundai Motor</c:v>
                </c:pt>
              </c:strCache>
            </c:strRef>
          </c:tx>
          <c:spPr>
            <a:solidFill>
              <a:srgbClr val="EBB523"/>
            </a:solidFill>
            <a:ln>
              <a:solidFill>
                <a:srgbClr val="EBB523"/>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Sheet1!$F$2:$F$6</c:f>
              <c:numCache>
                <c:ptCount val="5"/>
                <c:pt idx="0">
                  <c:v>34</c:v>
                </c:pt>
                <c:pt idx="1">
                  <c:v>51</c:v>
                </c:pt>
                <c:pt idx="2">
                  <c:v>67</c:v>
                </c:pt>
                <c:pt idx="3">
                  <c:v>99</c:v>
                </c:pt>
                <c:pt idx="4">
                  <c:v>149</c:v>
                </c:pt>
              </c:numCache>
            </c:numRef>
          </c:val>
        </c:ser>
        <c:ser>
          <c:idx val="5"/>
          <c:order val="5"/>
          <c:tx>
            <c:strRef>
              <c:f>Sheet1!$G$1</c:f>
              <c:strCache>
                <c:ptCount val="1"/>
                <c:pt idx="0">
                  <c:v>GM</c:v>
                </c:pt>
              </c:strCache>
            </c:strRef>
          </c:tx>
          <c:spPr>
            <a:solidFill>
              <a:srgbClr val="87BC24"/>
            </a:solidFill>
            <a:ln>
              <a:solidFill>
                <a:srgbClr val="87BC24"/>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Sheet1!$G$2:$G$6</c:f>
              <c:numCache>
                <c:ptCount val="5"/>
                <c:pt idx="0">
                  <c:v>79</c:v>
                </c:pt>
                <c:pt idx="1">
                  <c:v>94</c:v>
                </c:pt>
                <c:pt idx="2">
                  <c:v>109</c:v>
                </c:pt>
                <c:pt idx="3">
                  <c:v>121</c:v>
                </c:pt>
                <c:pt idx="4">
                  <c:v>198</c:v>
                </c:pt>
              </c:numCache>
            </c:numRef>
          </c:val>
        </c:ser>
        <c:ser>
          <c:idx val="6"/>
          <c:order val="6"/>
          <c:tx>
            <c:strRef>
              <c:f>Sheet1!$H$1</c:f>
              <c:strCache>
                <c:ptCount val="1"/>
                <c:pt idx="0">
                  <c:v>Ford</c:v>
                </c:pt>
              </c:strCache>
            </c:strRef>
          </c:tx>
          <c:spPr>
            <a:solidFill>
              <a:srgbClr val="A60B0B"/>
            </a:solidFill>
            <a:ln>
              <a:solidFill>
                <a:srgbClr val="A60B0B"/>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Sheet1!$H$2:$H$6</c:f>
              <c:numCache>
                <c:ptCount val="5"/>
                <c:pt idx="0">
                  <c:v>9</c:v>
                </c:pt>
                <c:pt idx="1">
                  <c:v>16</c:v>
                </c:pt>
                <c:pt idx="2">
                  <c:v>74</c:v>
                </c:pt>
                <c:pt idx="3">
                  <c:v>114</c:v>
                </c:pt>
                <c:pt idx="4">
                  <c:v>216</c:v>
                </c:pt>
              </c:numCache>
            </c:numRef>
          </c:val>
        </c:ser>
        <c:ser>
          <c:idx val="7"/>
          <c:order val="7"/>
          <c:tx>
            <c:strRef>
              <c:f>Sheet1!$I$1</c:f>
              <c:strCache>
                <c:ptCount val="1"/>
                <c:pt idx="0">
                  <c:v>Honda Motor</c:v>
                </c:pt>
              </c:strCache>
            </c:strRef>
          </c:tx>
          <c:spPr>
            <a:solidFill>
              <a:srgbClr val="BABABA"/>
            </a:solidFill>
            <a:ln>
              <a:solidFill>
                <a:srgbClr val="BABABA"/>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Sheet1!$I$2:$I$6</c:f>
              <c:numCache>
                <c:ptCount val="5"/>
                <c:pt idx="0">
                  <c:v>116</c:v>
                </c:pt>
                <c:pt idx="1">
                  <c:v>119</c:v>
                </c:pt>
                <c:pt idx="2">
                  <c:v>140</c:v>
                </c:pt>
                <c:pt idx="3">
                  <c:v>172</c:v>
                </c:pt>
                <c:pt idx="4">
                  <c:v>242</c:v>
                </c:pt>
              </c:numCache>
            </c:numRef>
          </c:val>
        </c:ser>
        <c:ser>
          <c:idx val="8"/>
          <c:order val="8"/>
          <c:tx>
            <c:strRef>
              <c:f>Sheet1!$J$1</c:f>
              <c:strCache>
                <c:ptCount val="1"/>
                <c:pt idx="0">
                  <c:v>Baidu</c:v>
                </c:pt>
              </c:strCache>
            </c:strRef>
          </c:tx>
          <c:spPr>
            <a:solidFill>
              <a:srgbClr val="0F283E"/>
            </a:solidFill>
            <a:ln>
              <a:solidFill>
                <a:srgbClr val="0F283E"/>
              </a:solidFill>
            </a:ln>
          </c:spPr>
          <c:invertIfNegative val="0"/>
          <c:dLbls>
            <c:dLbl>
              <c:idx val="0"/>
              <c:delete val="1"/>
              <c:txPr>
                <a:bodyPr/>
                <a:p>
                  <a:pPr>
                    <a:defRPr smtId="4294967295">
                      <a:noFill/>
                    </a:defRPr>
                  </a:pPr>
                  <a:endParaRPr smtId="4294967295">
                    <a:noFill/>
                  </a:endParaRPr>
                </a:p>
              </c:txPr>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Sheet1!$J$2:$J$6</c:f>
              <c:numCache>
                <c:ptCount val="5"/>
                <c:pt idx="1">
                  <c:v>2</c:v>
                </c:pt>
                <c:pt idx="2">
                  <c:v>3</c:v>
                </c:pt>
                <c:pt idx="3">
                  <c:v>22</c:v>
                </c:pt>
                <c:pt idx="4">
                  <c:v>44</c:v>
                </c:pt>
              </c:numCache>
            </c:numRef>
          </c:val>
        </c:ser>
        <c:ser>
          <c:idx val="9"/>
          <c:order val="9"/>
          <c:tx>
            <c:strRef>
              <c:f>Sheet1!$K$1</c:f>
              <c:strCache>
                <c:ptCount val="1"/>
                <c:pt idx="0">
                  <c:v>Toyota Motor</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Sheet1!$K$2:$K$6</c:f>
              <c:numCache>
                <c:ptCount val="5"/>
                <c:pt idx="0">
                  <c:v>242</c:v>
                </c:pt>
                <c:pt idx="1">
                  <c:v>249</c:v>
                </c:pt>
                <c:pt idx="2">
                  <c:v>251</c:v>
                </c:pt>
                <c:pt idx="3">
                  <c:v>340</c:v>
                </c:pt>
                <c:pt idx="4">
                  <c:v>428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Kia</c:v>
                </c:pt>
              </c:strCache>
            </c:strRef>
          </c:tx>
          <c:spPr>
            <a:solidFill>
              <a:srgbClr val="099676"/>
            </a:solidFill>
            <a:ln>
              <a:solidFill>
                <a:srgbClr val="099676"/>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Sheet1!$B$2:$B$6</c:f>
              <c:numCache>
                <c:ptCount val="5"/>
                <c:pt idx="0">
                  <c:v>8</c:v>
                </c:pt>
                <c:pt idx="1">
                  <c:v>12</c:v>
                </c:pt>
                <c:pt idx="2">
                  <c:v>20</c:v>
                </c:pt>
                <c:pt idx="3">
                  <c:v>25</c:v>
                </c:pt>
                <c:pt idx="4">
                  <c:v>33</c:v>
                </c:pt>
              </c:numCache>
            </c:numRef>
          </c:val>
        </c:ser>
        <c:ser>
          <c:idx val="1"/>
          <c:order val="1"/>
          <c:tx>
            <c:strRef>
              <c:f>Sheet1!$C$1</c:f>
              <c:strCache>
                <c:ptCount val="1"/>
                <c:pt idx="0">
                  <c:v>Bosch</c:v>
                </c:pt>
              </c:strCache>
            </c:strRef>
          </c:tx>
          <c:spPr>
            <a:solidFill>
              <a:srgbClr val="76A5E3"/>
            </a:solidFill>
            <a:ln>
              <a:solidFill>
                <a:srgbClr val="76A5E3"/>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Sheet1!$C$2:$C$6</c:f>
              <c:numCache>
                <c:ptCount val="5"/>
                <c:pt idx="0">
                  <c:v>85</c:v>
                </c:pt>
                <c:pt idx="1">
                  <c:v>108</c:v>
                </c:pt>
                <c:pt idx="2">
                  <c:v>123</c:v>
                </c:pt>
                <c:pt idx="3">
                  <c:v>193</c:v>
                </c:pt>
                <c:pt idx="4">
                  <c:v>239</c:v>
                </c:pt>
              </c:numCache>
            </c:numRef>
          </c:val>
        </c:ser>
        <c:ser>
          <c:idx val="2"/>
          <c:order val="2"/>
          <c:tx>
            <c:strRef>
              <c:f>Sheet1!$D$1</c:f>
              <c:strCache>
                <c:ptCount val="1"/>
                <c:pt idx="0">
                  <c:v>LG Electronics</c:v>
                </c:pt>
              </c:strCache>
            </c:strRef>
          </c:tx>
          <c:spPr>
            <a:solidFill>
              <a:srgbClr val="C271DA"/>
            </a:solidFill>
            <a:ln>
              <a:solidFill>
                <a:srgbClr val="C271DA"/>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Sheet1!$D$2:$D$6</c:f>
              <c:numCache>
                <c:ptCount val="5"/>
                <c:pt idx="0">
                  <c:v>33</c:v>
                </c:pt>
                <c:pt idx="1">
                  <c:v>34</c:v>
                </c:pt>
                <c:pt idx="2">
                  <c:v>36</c:v>
                </c:pt>
                <c:pt idx="3">
                  <c:v>51</c:v>
                </c:pt>
                <c:pt idx="4">
                  <c:v>91</c:v>
                </c:pt>
              </c:numCache>
            </c:numRef>
          </c:val>
        </c:ser>
        <c:ser>
          <c:idx val="3"/>
          <c:order val="3"/>
          <c:tx>
            <c:strRef>
              <c:f>Sheet1!$E$1</c:f>
              <c:strCache>
                <c:ptCount val="1"/>
                <c:pt idx="0">
                  <c:v>VW Group</c:v>
                </c:pt>
              </c:strCache>
            </c:strRef>
          </c:tx>
          <c:spPr>
            <a:solidFill>
              <a:srgbClr val="5D2B76"/>
            </a:solidFill>
            <a:ln>
              <a:solidFill>
                <a:srgbClr val="5D2B76"/>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Sheet1!$E$2:$E$6</c:f>
              <c:numCache>
                <c:ptCount val="5"/>
                <c:pt idx="0">
                  <c:v>46</c:v>
                </c:pt>
                <c:pt idx="1">
                  <c:v>80</c:v>
                </c:pt>
                <c:pt idx="2">
                  <c:v>115</c:v>
                </c:pt>
                <c:pt idx="3">
                  <c:v>150</c:v>
                </c:pt>
                <c:pt idx="4">
                  <c:v>209</c:v>
                </c:pt>
              </c:numCache>
            </c:numRef>
          </c:val>
        </c:ser>
        <c:ser>
          <c:idx val="4"/>
          <c:order val="4"/>
          <c:tx>
            <c:strRef>
              <c:f>Sheet1!$F$1</c:f>
              <c:strCache>
                <c:ptCount val="1"/>
                <c:pt idx="0">
                  <c:v>Hyundai Motor</c:v>
                </c:pt>
              </c:strCache>
            </c:strRef>
          </c:tx>
          <c:spPr>
            <a:solidFill>
              <a:srgbClr val="EBB523"/>
            </a:solidFill>
            <a:ln>
              <a:solidFill>
                <a:srgbClr val="EBB523"/>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Sheet1!$F$2:$F$6</c:f>
              <c:numCache>
                <c:ptCount val="5"/>
                <c:pt idx="0">
                  <c:v>34</c:v>
                </c:pt>
                <c:pt idx="1">
                  <c:v>51</c:v>
                </c:pt>
                <c:pt idx="2">
                  <c:v>67</c:v>
                </c:pt>
                <c:pt idx="3">
                  <c:v>99</c:v>
                </c:pt>
                <c:pt idx="4">
                  <c:v>149</c:v>
                </c:pt>
              </c:numCache>
            </c:numRef>
          </c:val>
        </c:ser>
        <c:ser>
          <c:idx val="5"/>
          <c:order val="5"/>
          <c:tx>
            <c:strRef>
              <c:f>Sheet1!$G$1</c:f>
              <c:strCache>
                <c:ptCount val="1"/>
                <c:pt idx="0">
                  <c:v>GM</c:v>
                </c:pt>
              </c:strCache>
            </c:strRef>
          </c:tx>
          <c:spPr>
            <a:solidFill>
              <a:srgbClr val="87BC24"/>
            </a:solidFill>
            <a:ln>
              <a:solidFill>
                <a:srgbClr val="87BC24"/>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Sheet1!$G$2:$G$6</c:f>
              <c:numCache>
                <c:ptCount val="5"/>
                <c:pt idx="0">
                  <c:v>79</c:v>
                </c:pt>
                <c:pt idx="1">
                  <c:v>94</c:v>
                </c:pt>
                <c:pt idx="2">
                  <c:v>109</c:v>
                </c:pt>
                <c:pt idx="3">
                  <c:v>121</c:v>
                </c:pt>
                <c:pt idx="4">
                  <c:v>198</c:v>
                </c:pt>
              </c:numCache>
            </c:numRef>
          </c:val>
        </c:ser>
        <c:ser>
          <c:idx val="6"/>
          <c:order val="6"/>
          <c:tx>
            <c:strRef>
              <c:f>Sheet1!$H$1</c:f>
              <c:strCache>
                <c:ptCount val="1"/>
                <c:pt idx="0">
                  <c:v>Ford</c:v>
                </c:pt>
              </c:strCache>
            </c:strRef>
          </c:tx>
          <c:spPr>
            <a:solidFill>
              <a:srgbClr val="A60B0B"/>
            </a:solidFill>
            <a:ln>
              <a:solidFill>
                <a:srgbClr val="A60B0B"/>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Sheet1!$H$2:$H$6</c:f>
              <c:numCache>
                <c:ptCount val="5"/>
                <c:pt idx="0">
                  <c:v>9</c:v>
                </c:pt>
                <c:pt idx="1">
                  <c:v>16</c:v>
                </c:pt>
                <c:pt idx="2">
                  <c:v>74</c:v>
                </c:pt>
                <c:pt idx="3">
                  <c:v>114</c:v>
                </c:pt>
                <c:pt idx="4">
                  <c:v>216</c:v>
                </c:pt>
              </c:numCache>
            </c:numRef>
          </c:val>
        </c:ser>
        <c:ser>
          <c:idx val="7"/>
          <c:order val="7"/>
          <c:tx>
            <c:strRef>
              <c:f>Sheet1!$I$1</c:f>
              <c:strCache>
                <c:ptCount val="1"/>
                <c:pt idx="0">
                  <c:v>Honda Motor</c:v>
                </c:pt>
              </c:strCache>
            </c:strRef>
          </c:tx>
          <c:spPr>
            <a:solidFill>
              <a:srgbClr val="BABABA"/>
            </a:solidFill>
            <a:ln>
              <a:solidFill>
                <a:srgbClr val="BABABA"/>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Sheet1!$I$2:$I$6</c:f>
              <c:numCache>
                <c:ptCount val="5"/>
                <c:pt idx="0">
                  <c:v>116</c:v>
                </c:pt>
                <c:pt idx="1">
                  <c:v>119</c:v>
                </c:pt>
                <c:pt idx="2">
                  <c:v>140</c:v>
                </c:pt>
                <c:pt idx="3">
                  <c:v>172</c:v>
                </c:pt>
                <c:pt idx="4">
                  <c:v>242</c:v>
                </c:pt>
              </c:numCache>
            </c:numRef>
          </c:val>
        </c:ser>
        <c:ser>
          <c:idx val="8"/>
          <c:order val="8"/>
          <c:tx>
            <c:strRef>
              <c:f>Sheet1!$J$1</c:f>
              <c:strCache>
                <c:ptCount val="1"/>
                <c:pt idx="0">
                  <c:v>Baidu</c:v>
                </c:pt>
              </c:strCache>
            </c:strRef>
          </c:tx>
          <c:spPr>
            <a:solidFill>
              <a:srgbClr val="0F283E"/>
            </a:solidFill>
            <a:ln>
              <a:solidFill>
                <a:srgbClr val="0F283E"/>
              </a:solidFill>
            </a:ln>
          </c:spPr>
          <c:invertIfNegative val="0"/>
          <c:dLbls>
            <c:dLbl>
              <c:idx val="0"/>
              <c:delete val="1"/>
              <c:txPr>
                <a:bodyPr/>
                <a:p>
                  <a:pPr>
                    <a:defRPr smtId="4294967295">
                      <a:noFill/>
                    </a:defRPr>
                  </a:pPr>
                  <a:endParaRPr smtId="4294967295">
                    <a:noFill/>
                  </a:endParaRPr>
                </a:p>
              </c:txPr>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Sheet1!$J$2:$J$6</c:f>
              <c:numCache>
                <c:ptCount val="5"/>
                <c:pt idx="1">
                  <c:v>2</c:v>
                </c:pt>
                <c:pt idx="2">
                  <c:v>3</c:v>
                </c:pt>
                <c:pt idx="3">
                  <c:v>22</c:v>
                </c:pt>
                <c:pt idx="4">
                  <c:v>44</c:v>
                </c:pt>
              </c:numCache>
            </c:numRef>
          </c:val>
        </c:ser>
        <c:ser>
          <c:idx val="9"/>
          <c:order val="9"/>
          <c:tx>
            <c:strRef>
              <c:f>Sheet1!$K$1</c:f>
              <c:strCache>
                <c:ptCount val="1"/>
                <c:pt idx="0">
                  <c:v>Toyota Motor</c:v>
                </c:pt>
              </c:strCache>
            </c:strRef>
          </c:tx>
          <c:spPr>
            <a:solidFill>
              <a:srgbClr val="2875DD"/>
            </a:solidFill>
            <a:ln>
              <a:solidFill>
                <a:srgbClr val="2875DD"/>
              </a:solidFill>
            </a:ln>
          </c:spPr>
          <c:invertIfNegative val="0"/>
          <c:dLbls>
            <c:dLbl>
              <c:idx val="0"/>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1"/>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2"/>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3"/>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Lbl>
              <c:idx val="4"/>
              <c:numFmt formatCode="#,##0" sourceLinked="0"/>
              <c:txPr>
                <a:bodyPr/>
                <a:p>
                  <a:pPr>
                    <a:defRPr sz="800" b="0" smtId="4294967295">
                      <a:solidFill>
                        <a:srgbClr val="0F283E"/>
                      </a:solidFill>
                      <a:latin typeface="Open Sans Light"/>
                    </a:defRPr>
                  </a:pPr>
                  <a:endParaRPr sz="800" b="0" smtId="4294967295">
                    <a:solidFill>
                      <a:srgbClr val="0F283E"/>
                    </a:solidFill>
                    <a:latin typeface="Open Sans Light"/>
                  </a:endParaRPr>
                </a:p>
              </c:txPr>
              <c:dLblPos val="outEnd"/>
              <c:showLegendKey val="0"/>
              <c:showVal val="0"/>
              <c:showCatName val="0"/>
              <c:showSerName val="0"/>
              <c:showPercent val="0"/>
              <c:showBubbleSize val="0"/>
              <c:extLst/>
            </c:dLbl>
            <c:delete val="1"/>
            <c:extLst/>
          </c:dLbls>
          <c:cat>
            <c:numRef>
              <c:f>Sheet1!$A$2:$A$6</c:f>
              <c:numCache>
                <c:formatCode>General</c:formatCode>
                <c:ptCount val="5"/>
                <c:pt idx="0">
                  <c:v>2013</c:v>
                </c:pt>
                <c:pt idx="1">
                  <c:v>2014</c:v>
                </c:pt>
                <c:pt idx="2">
                  <c:v>2015</c:v>
                </c:pt>
                <c:pt idx="3">
                  <c:v>2016</c:v>
                </c:pt>
                <c:pt idx="4">
                  <c:v>2017</c:v>
                </c:pt>
              </c:numCache>
            </c:numRef>
          </c:cat>
          <c:val>
            <c:numRef>
              <c:f>Sheet1!$K$2:$K$6</c:f>
              <c:numCache>
                <c:ptCount val="5"/>
                <c:pt idx="0">
                  <c:v>242</c:v>
                </c:pt>
                <c:pt idx="1">
                  <c:v>249</c:v>
                </c:pt>
                <c:pt idx="2">
                  <c:v>251</c:v>
                </c:pt>
                <c:pt idx="3">
                  <c:v>340</c:v>
                </c:pt>
                <c:pt idx="4">
                  <c:v>428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7.png" /><Relationship Id="rId2" Type="http://schemas.openxmlformats.org/officeDocument/2006/relationships/image" Target="../media/image8.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3B588C35-37AB-49A8-8719-3254C3AB386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46300ED4-9540-493C-A762-E4EF5CCD755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0FB49B25-9277-4593-B0BF-C2BC25D2793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36646193-4E21-4E4F-9279-DE39BABA932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04B44B54-C8EA-4E41-B8FF-003A4E6AE18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C6748A89-3B7A-4F62-A505-32AF0A0A14D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4500F242-0CE7-4751-8FF2-F8BA55ED71C7}"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2910318D-833B-435A-891D-734EE02A829E}"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F97F37F3-71E8-4087-91C7-3ECD2F811095}"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B1EE404B-F834-4AEA-B035-11EBC4F2410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A5AAB26-94B0-4854-BCB2-E4256C95CC9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3.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 Target="slide8.xml" TargetMode="Internal" /><Relationship Id="rId5" Type="http://schemas.openxmlformats.org/officeDocument/2006/relationships/hyperlink" Target="http://www.statista.com/statistics/1016110/worldwide-autonomous-driving-patent-owners-trend" TargetMode="External" /><Relationship Id="rId6" Type="http://schemas.openxmlformats.org/officeDocument/2006/relationships/chart" Target="../charts/chart1.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 Target="slide8.xml" TargetMode="Internal" /><Relationship Id="rId5" Type="http://schemas.openxmlformats.org/officeDocument/2006/relationships/hyperlink" Target="http://www.statista.com/statistics/1016110/worldwide-autonomous-driving-patent-owners-trend" TargetMode="External" /><Relationship Id="rId6" Type="http://schemas.openxmlformats.org/officeDocument/2006/relationships/chart" Target="../charts/char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 Target="slide8.xml" TargetMode="Internal" /><Relationship Id="rId5" Type="http://schemas.openxmlformats.org/officeDocument/2006/relationships/hyperlink" Target="http://www.statista.com/statistics/1016110/worldwide-autonomous-driving-patent-owners-trend" TargetMode="External" /><Relationship Id="rId6" Type="http://schemas.openxmlformats.org/officeDocument/2006/relationships/chart" Target="../charts/chart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 Target="slide8.xml" TargetMode="Internal" /><Relationship Id="rId5" Type="http://schemas.openxmlformats.org/officeDocument/2006/relationships/hyperlink" Target="http://www.statista.com/statistics/1016110/worldwide-autonomous-driving-patent-owners-trend" TargetMode="External" /><Relationship Id="rId6" Type="http://schemas.openxmlformats.org/officeDocument/2006/relationships/chart" Target="../charts/chart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8.png" /><Relationship Id="rId11" Type="http://schemas.openxmlformats.org/officeDocument/2006/relationships/vmlDrawing" Target="../drawings/vmlDrawing1.vml"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 Target="slide8.xml" TargetMode="Internal" /><Relationship Id="rId5" Type="http://schemas.openxmlformats.org/officeDocument/2006/relationships/hyperlink" Target="http://www.statista.com/statistics/1016110/worldwide-autonomous-driving-patent-owners-trend" TargetMode="External" /><Relationship Id="rId6" Type="http://schemas.openxmlformats.org/officeDocument/2006/relationships/chart" Target="../charts/chart5.xml" /><Relationship Id="rId7" Type="http://schemas.openxmlformats.org/officeDocument/2006/relationships/image" Target="../media/image6.png" /><Relationship Id="rId8" Type="http://schemas.openxmlformats.org/officeDocument/2006/relationships/oleObject" Target="../embeddings/oleObject6.bin" TargetMode="Internal" /><Relationship Id="rId9" Type="http://schemas.openxmlformats.org/officeDocument/2006/relationships/image" Target="../media/image7.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8.png" /><Relationship Id="rId11" Type="http://schemas.openxmlformats.org/officeDocument/2006/relationships/vmlDrawing" Target="../drawings/vmlDrawing2.vml"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slide" Target="slide8.xml" TargetMode="Internal" /><Relationship Id="rId5" Type="http://schemas.openxmlformats.org/officeDocument/2006/relationships/hyperlink" Target="http://www.statista.com/statistics/1016110/worldwide-autonomous-driving-patent-owners-trend" TargetMode="External" /><Relationship Id="rId6" Type="http://schemas.openxmlformats.org/officeDocument/2006/relationships/chart" Target="../charts/chart6.xml" /><Relationship Id="rId7" Type="http://schemas.openxmlformats.org/officeDocument/2006/relationships/image" Target="../media/image6.png" /><Relationship Id="rId8" Type="http://schemas.openxmlformats.org/officeDocument/2006/relationships/oleObject" Target="../embeddings/oleObject8.bin" TargetMode="Internal" /><Relationship Id="rId9" Type="http://schemas.openxmlformats.org/officeDocument/2006/relationships/image" Target="../media/image7.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emf" /><Relationship Id="rId4" Type="http://schemas.openxmlformats.org/officeDocument/2006/relationships/hyperlink" Target="http://www.statista.com/statistics/1016110/worldwide-autonomous-driving-patent-owners-trend/" TargetMode="Externa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0" y="0"/>
            <a:ext cx="12204001" cy="43704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10000"/>
          </a:bodyPr>
          <a:lstStyle/>
          <a:p>
            <a:pPr algn="l">
              <a:lnSpc>
                <a:spcPct val="100000"/>
              </a:lnSpc>
              <a:spcAft>
                <a:spcPct val="20000"/>
              </a:spcAft>
            </a:pPr>
            <a:r>
              <a:rPr sz="3200">
                <a:solidFill>
                  <a:srgbClr val="0F283E"/>
                </a:solidFill>
                <a:latin typeface="Open Sans"/>
              </a:rPr>
              <a:t>Largest patent owners in autonomous driving worldwide from 2013 to 2022, by number of active patent families</a:t>
            </a:r>
          </a:p>
        </p:txBody>
      </p:sp>
      <p:sp>
        <p:nvSpPr>
          <p:cNvPr id="3" name="New shape" titl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VEHICLES &amp; ROAD TRAFFIC</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 name="New shape" titl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New shape" titl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a:solidFill>
                  <a:srgbClr val="0A85E6"/>
                </a:solidFill>
                <a:latin typeface="Open Sans Light"/>
              </a:rPr>
              <a:t>Largest patent owners in autonomous driving worldwide from 2013 to 2022, by number of active patent families</a:t>
            </a:r>
          </a:p>
        </p:txBody>
      </p:sp>
      <p:sp>
        <p:nvSpPr>
          <p:cNvPr id="3" name="New shape" titl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20000"/>
          </a:bodyPr>
          <a:lstStyle/>
          <a:p>
            <a:pPr algn="l">
              <a:lnSpc>
                <a:spcPct val="100000"/>
              </a:lnSpc>
              <a:spcAft>
                <a:spcPct val="20000"/>
              </a:spcAft>
            </a:pPr>
            <a:r>
              <a:rPr sz="1600">
                <a:solidFill>
                  <a:srgbClr val="919191"/>
                </a:solidFill>
                <a:latin typeface="Open Sans"/>
              </a:rPr>
              <a:t>Companies with the most autonomous driving patents worldwide 2013-2022</a:t>
            </a:r>
          </a:p>
        </p:txBody>
      </p:sp>
      <p:sp>
        <p:nvSpPr>
          <p:cNvPr id="4" name="New shape" titl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2013 to December 31, 2022</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LexisNexis PatentSight; </a:t>
            </a:r>
            <a:r>
              <a:rPr sz="800">
                <a:solidFill>
                  <a:srgbClr val="555555"/>
                </a:solidFill>
                <a:latin typeface="Open Sans"/>
                <a:hlinkClick r:id="rId5">
                  <a:extLst>
                    <a:ext uri="{A12FA001-AC4F-418D-AE19-62706E023703}">
                      <ahyp:hlinkClr xmlns:ahyp="http://schemas.microsoft.com/office/drawing/2018/hyperlinkcolor" val="tx"/>
                    </a:ext>
                  </a:extLst>
                </a:hlinkClick>
              </a:rPr>
              <a:t>ID 1016110</a:t>
            </a:r>
          </a:p>
        </p:txBody>
      </p:sp>
      <p:graphicFrame>
        <p:nvGraphicFramePr>
          <p:cNvPr id="5" name="ChartObject" title=""/>
          <p:cNvGraphicFramePr/>
          <p:nvPr/>
        </p:nvGraphicFramePr>
        <p:xfrm>
          <a:off x="676800" y="1882800"/>
          <a:ext cx="10742400" cy="4104000"/>
        </p:xfrm>
        <a:graphic>
          <a:graphicData uri="http://schemas.openxmlformats.org/drawingml/2006/chart">
            <c:chart xmlns:c="http://schemas.openxmlformats.org/drawingml/2006/chart" r:id="rId6"/>
          </a:graphicData>
        </a:graphic>
      </p:graphicFrame>
      <p:sp>
        <p:nvSpPr>
          <p:cNvPr id="6" name="New shape" titl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a:solidFill>
                  <a:srgbClr val="0A85E6"/>
                </a:solidFill>
                <a:latin typeface="Open Sans Light"/>
              </a:rPr>
              <a:t>Largest patent owners in autonomous driving worldwide from 2013 to 2022, by number of active patent families</a:t>
            </a:r>
          </a:p>
        </p:txBody>
      </p:sp>
      <p:sp>
        <p:nvSpPr>
          <p:cNvPr id="3" name="New shape" titl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20000"/>
          </a:bodyPr>
          <a:lstStyle/>
          <a:p>
            <a:pPr algn="l">
              <a:lnSpc>
                <a:spcPct val="100000"/>
              </a:lnSpc>
              <a:spcAft>
                <a:spcPct val="20000"/>
              </a:spcAft>
            </a:pPr>
            <a:r>
              <a:rPr sz="1600">
                <a:solidFill>
                  <a:srgbClr val="919191"/>
                </a:solidFill>
                <a:latin typeface="Open Sans"/>
              </a:rPr>
              <a:t>Companies with the most autonomous driving patents worldwide 2013-2022</a:t>
            </a:r>
          </a:p>
        </p:txBody>
      </p:sp>
      <p:sp>
        <p:nvSpPr>
          <p:cNvPr id="4" name="New shape" titl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2013 to December 31, 2022</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LexisNexis PatentSight; </a:t>
            </a:r>
            <a:r>
              <a:rPr sz="800">
                <a:solidFill>
                  <a:srgbClr val="555555"/>
                </a:solidFill>
                <a:latin typeface="Open Sans"/>
                <a:hlinkClick r:id="rId5">
                  <a:extLst>
                    <a:ext uri="{A12FA001-AC4F-418D-AE19-62706E023703}">
                      <ahyp:hlinkClr xmlns:ahyp="http://schemas.microsoft.com/office/drawing/2018/hyperlinkcolor" val="tx"/>
                    </a:ext>
                  </a:extLst>
                </a:hlinkClick>
              </a:rPr>
              <a:t>ID 1016110</a:t>
            </a:r>
          </a:p>
        </p:txBody>
      </p:sp>
      <p:graphicFrame>
        <p:nvGraphicFramePr>
          <p:cNvPr id="5" name="ChartObject" title=""/>
          <p:cNvGraphicFramePr/>
          <p:nvPr/>
        </p:nvGraphicFramePr>
        <p:xfrm>
          <a:off x="676800" y="1882800"/>
          <a:ext cx="7158000" cy="4104000"/>
        </p:xfrm>
        <a:graphic>
          <a:graphicData uri="http://schemas.openxmlformats.org/drawingml/2006/chart">
            <c:chart xmlns:c="http://schemas.openxmlformats.org/drawingml/2006/chart" r:id="rId6"/>
          </a:graphicData>
        </a:graphic>
      </p:graphicFrame>
      <p:sp>
        <p:nvSpPr>
          <p:cNvPr id="6" name="New shape" title=""/>
          <p:cNvSpPr/>
          <p:nvPr/>
        </p:nvSpPr>
        <p:spPr>
          <a:xfrm>
            <a:off x="7982400" y="1882800"/>
            <a:ext cx="342414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Your Headline</a:t>
            </a:r>
          </a:p>
          <a:p>
            <a:pPr algn="l"/>
            <a:r>
              <a:rPr sz="800">
                <a:solidFill>
                  <a:srgbClr val="0F283E"/>
                </a:solidFill>
                <a:latin typeface="Open Sans Light"/>
              </a:rPr>
              <a:t>Your Notes:</a:t>
            </a:r>
          </a:p>
        </p:txBody>
      </p:sp>
      <p:sp>
        <p:nvSpPr>
          <p:cNvPr id="7" name="New shape" titl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8" name="New shape" titl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New shape" titl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a:solidFill>
                  <a:srgbClr val="0A85E6"/>
                </a:solidFill>
                <a:latin typeface="Open Sans Light"/>
              </a:rPr>
              <a:t>Largest patent owners in autonomous driving worldwide from 2013 to 2022, by number of active patent families</a:t>
            </a:r>
          </a:p>
        </p:txBody>
      </p:sp>
      <p:sp>
        <p:nvSpPr>
          <p:cNvPr id="3" name="New shape" titl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20000"/>
          </a:bodyPr>
          <a:lstStyle/>
          <a:p>
            <a:pPr algn="l">
              <a:lnSpc>
                <a:spcPct val="100000"/>
              </a:lnSpc>
              <a:spcAft>
                <a:spcPct val="20000"/>
              </a:spcAft>
            </a:pPr>
            <a:r>
              <a:rPr sz="1600">
                <a:solidFill>
                  <a:srgbClr val="919191"/>
                </a:solidFill>
                <a:latin typeface="Open Sans"/>
              </a:rPr>
              <a:t>Companies with the most autonomous driving patents worldwide 2013-2022</a:t>
            </a:r>
          </a:p>
        </p:txBody>
      </p:sp>
      <p:sp>
        <p:nvSpPr>
          <p:cNvPr id="4" name="New shape" titl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2013 to December 31, 2022</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LexisNexis PatentSight; </a:t>
            </a:r>
            <a:r>
              <a:rPr sz="800">
                <a:solidFill>
                  <a:srgbClr val="555555"/>
                </a:solidFill>
                <a:latin typeface="Open Sans"/>
                <a:hlinkClick r:id="rId5">
                  <a:extLst>
                    <a:ext uri="{A12FA001-AC4F-418D-AE19-62706E023703}">
                      <ahyp:hlinkClr xmlns:ahyp="http://schemas.microsoft.com/office/drawing/2018/hyperlinkcolor" val="tx"/>
                    </a:ext>
                  </a:extLst>
                </a:hlinkClick>
              </a:rPr>
              <a:t>ID 1016110</a:t>
            </a:r>
          </a:p>
        </p:txBody>
      </p:sp>
      <p:graphicFrame>
        <p:nvGraphicFramePr>
          <p:cNvPr id="5" name="ChartObject" title=""/>
          <p:cNvGraphicFramePr/>
          <p:nvPr/>
        </p:nvGraphicFramePr>
        <p:xfrm>
          <a:off x="676800" y="1882800"/>
          <a:ext cx="10742400" cy="4104000"/>
        </p:xfrm>
        <a:graphic>
          <a:graphicData uri="http://schemas.openxmlformats.org/drawingml/2006/chart">
            <c:chart xmlns:c="http://schemas.openxmlformats.org/drawingml/2006/chart" r:id="rId6"/>
          </a:graphicData>
        </a:graphic>
      </p:graphicFrame>
      <p:sp>
        <p:nvSpPr>
          <p:cNvPr id="6" name="New shape" titl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a:solidFill>
                  <a:srgbClr val="0A85E6"/>
                </a:solidFill>
                <a:latin typeface="Open Sans Light"/>
              </a:rPr>
              <a:t>Largest patent owners in autonomous driving worldwide from 2013 to 2022, by number of active patent families</a:t>
            </a:r>
          </a:p>
        </p:txBody>
      </p:sp>
      <p:sp>
        <p:nvSpPr>
          <p:cNvPr id="3" name="New shape" titl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20000"/>
          </a:bodyPr>
          <a:lstStyle/>
          <a:p>
            <a:pPr algn="l">
              <a:lnSpc>
                <a:spcPct val="100000"/>
              </a:lnSpc>
              <a:spcAft>
                <a:spcPct val="20000"/>
              </a:spcAft>
            </a:pPr>
            <a:r>
              <a:rPr sz="1600">
                <a:solidFill>
                  <a:srgbClr val="919191"/>
                </a:solidFill>
                <a:latin typeface="Open Sans"/>
              </a:rPr>
              <a:t>Companies with the most autonomous driving patents worldwide 2013-2022</a:t>
            </a:r>
          </a:p>
        </p:txBody>
      </p:sp>
      <p:sp>
        <p:nvSpPr>
          <p:cNvPr id="4" name="New shape" titl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2013 to December 31, 2022</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LexisNexis PatentSight; </a:t>
            </a:r>
            <a:r>
              <a:rPr sz="800">
                <a:solidFill>
                  <a:srgbClr val="555555"/>
                </a:solidFill>
                <a:latin typeface="Open Sans"/>
                <a:hlinkClick r:id="rId5">
                  <a:extLst>
                    <a:ext uri="{A12FA001-AC4F-418D-AE19-62706E023703}">
                      <ahyp:hlinkClr xmlns:ahyp="http://schemas.microsoft.com/office/drawing/2018/hyperlinkcolor" val="tx"/>
                    </a:ext>
                  </a:extLst>
                </a:hlinkClick>
              </a:rPr>
              <a:t>ID 1016110</a:t>
            </a:r>
          </a:p>
        </p:txBody>
      </p:sp>
      <p:graphicFrame>
        <p:nvGraphicFramePr>
          <p:cNvPr id="5" name="ChartObject" title=""/>
          <p:cNvGraphicFramePr/>
          <p:nvPr/>
        </p:nvGraphicFramePr>
        <p:xfrm>
          <a:off x="676800" y="1882800"/>
          <a:ext cx="7158000" cy="4104000"/>
        </p:xfrm>
        <a:graphic>
          <a:graphicData uri="http://schemas.openxmlformats.org/drawingml/2006/chart">
            <c:chart xmlns:c="http://schemas.openxmlformats.org/drawingml/2006/chart" r:id="rId6"/>
          </a:graphicData>
        </a:graphic>
      </p:graphicFrame>
      <p:sp>
        <p:nvSpPr>
          <p:cNvPr id="6" name="New shape" title=""/>
          <p:cNvSpPr/>
          <p:nvPr/>
        </p:nvSpPr>
        <p:spPr>
          <a:xfrm>
            <a:off x="7982400" y="1882800"/>
            <a:ext cx="342414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Your Headline</a:t>
            </a:r>
          </a:p>
          <a:p>
            <a:pPr algn="l"/>
            <a:r>
              <a:rPr sz="800">
                <a:solidFill>
                  <a:srgbClr val="0F283E"/>
                </a:solidFill>
                <a:latin typeface="Open Sans Light"/>
              </a:rPr>
              <a:t>Your Notes:</a:t>
            </a:r>
          </a:p>
        </p:txBody>
      </p:sp>
      <p:sp>
        <p:nvSpPr>
          <p:cNvPr id="7" name="New shape" titl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 name="New shape" titl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a:solidFill>
                  <a:srgbClr val="0A85E6"/>
                </a:solidFill>
                <a:latin typeface="Open Sans Light"/>
              </a:rPr>
              <a:t>Largest patent owners in autonomous driving worldwide from 2013 to 2022, by number of active patent families</a:t>
            </a:r>
          </a:p>
        </p:txBody>
      </p:sp>
      <p:sp>
        <p:nvSpPr>
          <p:cNvPr id="3" name="New shape" titl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20000"/>
          </a:bodyPr>
          <a:lstStyle/>
          <a:p>
            <a:pPr algn="l">
              <a:lnSpc>
                <a:spcPct val="100000"/>
              </a:lnSpc>
              <a:spcAft>
                <a:spcPct val="20000"/>
              </a:spcAft>
            </a:pPr>
            <a:r>
              <a:rPr sz="1600">
                <a:solidFill>
                  <a:srgbClr val="919191"/>
                </a:solidFill>
                <a:latin typeface="Open Sans"/>
              </a:rPr>
              <a:t>Companies with the most autonomous driving patents worldwide 2013-2022</a:t>
            </a:r>
          </a:p>
        </p:txBody>
      </p:sp>
      <p:sp>
        <p:nvSpPr>
          <p:cNvPr id="4" name="New shape" titl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2013 to December 31, 2022</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LexisNexis PatentSight; </a:t>
            </a:r>
            <a:r>
              <a:rPr sz="800">
                <a:solidFill>
                  <a:srgbClr val="555555"/>
                </a:solidFill>
                <a:latin typeface="Open Sans"/>
                <a:hlinkClick r:id="rId5">
                  <a:extLst>
                    <a:ext uri="{A12FA001-AC4F-418D-AE19-62706E023703}">
                      <ahyp:hlinkClr xmlns:ahyp="http://schemas.microsoft.com/office/drawing/2018/hyperlinkcolor" val="tx"/>
                    </a:ext>
                  </a:extLst>
                </a:hlinkClick>
              </a:rPr>
              <a:t>ID 1016110</a:t>
            </a:r>
          </a:p>
        </p:txBody>
      </p:sp>
      <p:graphicFrame>
        <p:nvGraphicFramePr>
          <p:cNvPr id="5" name="ChartObject" title=""/>
          <p:cNvGraphicFramePr/>
          <p:nvPr/>
        </p:nvGraphicFramePr>
        <p:xfrm>
          <a:off x="880000" y="2086000"/>
          <a:ext cx="10539200" cy="3900800"/>
        </p:xfrm>
        <a:graphic>
          <a:graphicData uri="http://schemas.openxmlformats.org/drawingml/2006/chart">
            <c:chart xmlns:c="http://schemas.openxmlformats.org/drawingml/2006/chart" r:id="rId6"/>
          </a:graphicData>
        </a:graphic>
      </p:graphicFrame>
      <p:sp>
        <p:nvSpPr>
          <p:cNvPr id="6" name="New shape" title=""/>
          <p:cNvSpPr/>
          <p:nvPr/>
        </p:nvSpPr>
        <p:spPr>
          <a:xfrm>
            <a:off x="613300" y="5302800"/>
            <a:ext cx="10869400" cy="684000"/>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7" name="OleObject" title=""/>
          <p:cNvGraphicFramePr>
            <a:graphicFrameLocks noChangeAspect="1"/>
          </p:cNvGraphicFramePr>
          <p:nvPr/>
        </p:nvGraphicFramePr>
        <p:xfrm>
          <a:off x="9270719" y="5372948"/>
          <a:ext cx="2148480" cy="613851"/>
        </p:xfrm>
        <a:graphic>
          <a:graphicData uri="http://schemas.openxmlformats.org/presentationml/2006/ole">
            <mc:AlternateContent>
              <mc:Choice xmlns:v="urn:schemas-microsoft-com:vml" Requires="v">
                <p:oleObj spid="_x0000_s1038" r:id="rId8" imgW="2148480" imgH="613851" progId=".xls">
                  <p:embed/>
                </p:oleObj>
              </mc:Choice>
              <mc:Fallback>
                <p:oleObj r:id="rId8" imgW="2148480" imgH="613851" progId=".xls">
                  <p:embed/>
                  <p:pic>
                    <p:nvPicPr>
                      <p:cNvPr id="0" name="OLE substitute image"/>
                      <p:cNvPicPr/>
                      <p:nvPr/>
                    </p:nvPicPr>
                    <p:blipFill>
                      <a:blip r:embed="rId10"/>
                      <a:srcRect t="100000"/>
                      <a:tile tx="0" ty="0" sx="100000" sy="100000" flip="none" algn="tl"/>
                    </p:blipFill>
                    <p:spPr>
                      <a:xfrm>
                        <a:off x="9270719" y="5372948"/>
                        <a:ext cx="2148480" cy="613851"/>
                      </a:xfrm>
                      <a:prstGeom prst="rect">
                        <a:avLst/>
                      </a:prstGeom>
                      <a:blipFill>
                        <a:blip r:embed="rId9"/>
                        <a:stretch>
                          <a:fillRect/>
                        </a:stretch>
                      </a:blipFill>
                      <a:ln>
                        <a:noFill/>
                      </a:ln>
                    </p:spPr>
                  </p:pic>
                </p:oleObj>
              </mc:Fallback>
            </mc:AlternateContent>
          </a:graphicData>
        </a:graphic>
      </p:graphicFrame>
      <p:sp>
        <p:nvSpPr>
          <p:cNvPr id="8" name="New shape" title=""/>
          <p:cNvSpPr/>
          <p:nvPr/>
        </p:nvSpPr>
        <p:spPr>
          <a:xfrm>
            <a:off x="4536700" y="1882800"/>
            <a:ext cx="3022600" cy="20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of active patent families**</a:t>
            </a:r>
          </a:p>
        </p:txBody>
      </p:sp>
      <p:sp>
        <p:nvSpPr>
          <p:cNvPr id="9" name="New shape" title=""/>
          <p:cNvSpPr/>
          <p:nvPr/>
        </p:nvSpPr>
        <p:spPr>
          <a:xfrm>
            <a:off x="676800" y="3255350"/>
            <a:ext cx="203200" cy="1562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000">
                <a:solidFill>
                  <a:srgbClr val="0F283E"/>
                </a:solidFill>
                <a:latin typeface="Open Sans Light"/>
              </a:rPr>
              <a:t>Reporting Date</a:t>
            </a:r>
          </a:p>
        </p:txBody>
      </p:sp>
      <p:sp>
        <p:nvSpPr>
          <p:cNvPr id="10" name="New shape" titl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4" name="New shape" titl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New shape" titl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a:solidFill>
                  <a:srgbClr val="0A85E6"/>
                </a:solidFill>
                <a:latin typeface="Open Sans Light"/>
              </a:rPr>
              <a:t>Largest patent owners in autonomous driving worldwide from 2013 to 2022, by number of active patent families</a:t>
            </a:r>
          </a:p>
        </p:txBody>
      </p:sp>
      <p:sp>
        <p:nvSpPr>
          <p:cNvPr id="3" name="New shape" titl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20000"/>
          </a:bodyPr>
          <a:lstStyle/>
          <a:p>
            <a:pPr algn="l">
              <a:lnSpc>
                <a:spcPct val="100000"/>
              </a:lnSpc>
              <a:spcAft>
                <a:spcPct val="20000"/>
              </a:spcAft>
            </a:pPr>
            <a:r>
              <a:rPr sz="1600">
                <a:solidFill>
                  <a:srgbClr val="919191"/>
                </a:solidFill>
                <a:latin typeface="Open Sans"/>
              </a:rPr>
              <a:t>Companies with the most autonomous driving patents worldwide 2013-2022</a:t>
            </a:r>
          </a:p>
        </p:txBody>
      </p:sp>
      <p:sp>
        <p:nvSpPr>
          <p:cNvPr id="4" name="New shape" titl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Note(s):</a:t>
            </a:r>
            <a:r>
              <a:rPr sz="800">
                <a:solidFill>
                  <a:srgbClr val="555555"/>
                </a:solidFill>
                <a:latin typeface="Open Sans"/>
              </a:rPr>
              <a:t> Worldwide; 2013 to December 31, 2022</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extLst>
                    <a:ext uri="{A12FA001-AC4F-418D-AE19-62706E023703}">
                      <ahyp:hlinkClr xmlns:ahyp="http://schemas.microsoft.com/office/drawing/2018/hyperlinkcolor" val="tx"/>
                    </a:ext>
                  </a:extLst>
                </a:hlinkClick>
              </a:rPr>
              <a:t>page 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LexisNexis PatentSight; </a:t>
            </a:r>
            <a:r>
              <a:rPr sz="800">
                <a:solidFill>
                  <a:srgbClr val="555555"/>
                </a:solidFill>
                <a:latin typeface="Open Sans"/>
                <a:hlinkClick r:id="rId5">
                  <a:extLst>
                    <a:ext uri="{A12FA001-AC4F-418D-AE19-62706E023703}">
                      <ahyp:hlinkClr xmlns:ahyp="http://schemas.microsoft.com/office/drawing/2018/hyperlinkcolor" val="tx"/>
                    </a:ext>
                  </a:extLst>
                </a:hlinkClick>
              </a:rPr>
              <a:t>ID 1016110</a:t>
            </a:r>
          </a:p>
        </p:txBody>
      </p:sp>
      <p:graphicFrame>
        <p:nvGraphicFramePr>
          <p:cNvPr id="5" name="ChartObject" title=""/>
          <p:cNvGraphicFramePr/>
          <p:nvPr/>
        </p:nvGraphicFramePr>
        <p:xfrm>
          <a:off x="880000" y="2086000"/>
          <a:ext cx="6954800" cy="3900800"/>
        </p:xfrm>
        <a:graphic>
          <a:graphicData uri="http://schemas.openxmlformats.org/drawingml/2006/chart">
            <c:chart xmlns:c="http://schemas.openxmlformats.org/drawingml/2006/chart" r:id="rId6"/>
          </a:graphicData>
        </a:graphic>
      </p:graphicFrame>
      <p:sp>
        <p:nvSpPr>
          <p:cNvPr id="6" name="New shape" title=""/>
          <p:cNvSpPr/>
          <p:nvPr/>
        </p:nvSpPr>
        <p:spPr>
          <a:xfrm>
            <a:off x="613300" y="5302800"/>
            <a:ext cx="7285000" cy="684000"/>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7" name="OleObject" title=""/>
          <p:cNvGraphicFramePr>
            <a:graphicFrameLocks noChangeAspect="1"/>
          </p:cNvGraphicFramePr>
          <p:nvPr/>
        </p:nvGraphicFramePr>
        <p:xfrm>
          <a:off x="6403199" y="5577771"/>
          <a:ext cx="1431600" cy="409029"/>
        </p:xfrm>
        <a:graphic>
          <a:graphicData uri="http://schemas.openxmlformats.org/presentationml/2006/ole">
            <mc:AlternateContent>
              <mc:Choice xmlns:v="urn:schemas-microsoft-com:vml" Requires="v">
                <p:oleObj spid="_x0000_s1039" r:id="rId8" imgW="1431600" imgH="409029" progId=".xls">
                  <p:embed/>
                </p:oleObj>
              </mc:Choice>
              <mc:Fallback>
                <p:oleObj r:id="rId8" imgW="1431600" imgH="409029" progId=".xls">
                  <p:embed/>
                  <p:pic>
                    <p:nvPicPr>
                      <p:cNvPr id="0" name="OLE substitute image"/>
                      <p:cNvPicPr/>
                      <p:nvPr/>
                    </p:nvPicPr>
                    <p:blipFill>
                      <a:blip r:embed="rId10"/>
                      <a:srcRect t="100000"/>
                      <a:tile tx="0" ty="0" sx="100000" sy="100000" flip="none" algn="tl"/>
                    </p:blipFill>
                    <p:spPr>
                      <a:xfrm>
                        <a:off x="6403199" y="5577771"/>
                        <a:ext cx="1431600" cy="409029"/>
                      </a:xfrm>
                      <a:prstGeom prst="rect">
                        <a:avLst/>
                      </a:prstGeom>
                      <a:blipFill>
                        <a:blip r:embed="rId9"/>
                        <a:stretch>
                          <a:fillRect/>
                        </a:stretch>
                      </a:blipFill>
                      <a:ln>
                        <a:noFill/>
                      </a:ln>
                    </p:spPr>
                  </p:pic>
                </p:oleObj>
              </mc:Fallback>
            </mc:AlternateContent>
          </a:graphicData>
        </a:graphic>
      </p:graphicFrame>
      <p:sp>
        <p:nvSpPr>
          <p:cNvPr id="8" name="New shape" title=""/>
          <p:cNvSpPr/>
          <p:nvPr/>
        </p:nvSpPr>
        <p:spPr>
          <a:xfrm>
            <a:off x="2744500" y="1882800"/>
            <a:ext cx="3022600" cy="20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of active patent families**</a:t>
            </a:r>
          </a:p>
        </p:txBody>
      </p:sp>
      <p:sp>
        <p:nvSpPr>
          <p:cNvPr id="9" name="New shape" title=""/>
          <p:cNvSpPr/>
          <p:nvPr/>
        </p:nvSpPr>
        <p:spPr>
          <a:xfrm>
            <a:off x="676800" y="3255350"/>
            <a:ext cx="203200" cy="1562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000">
                <a:solidFill>
                  <a:srgbClr val="0F283E"/>
                </a:solidFill>
                <a:latin typeface="Open Sans Light"/>
              </a:rPr>
              <a:t>Reporting Date</a:t>
            </a:r>
          </a:p>
        </p:txBody>
      </p:sp>
      <p:sp>
        <p:nvSpPr>
          <p:cNvPr id="10" name="New shape" title=""/>
          <p:cNvSpPr/>
          <p:nvPr/>
        </p:nvSpPr>
        <p:spPr>
          <a:xfrm>
            <a:off x="7982400" y="1882800"/>
            <a:ext cx="342414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Your Headline</a:t>
            </a:r>
          </a:p>
          <a:p>
            <a:pPr algn="l"/>
            <a:r>
              <a:rPr sz="800">
                <a:solidFill>
                  <a:srgbClr val="0F283E"/>
                </a:solidFill>
                <a:latin typeface="Open Sans Light"/>
              </a:rPr>
              <a:t>Your Notes:</a:t>
            </a:r>
          </a:p>
        </p:txBody>
      </p:sp>
      <p:sp>
        <p:nvSpPr>
          <p:cNvPr id="11" name="New shape" title=""/>
          <p:cNvSpPr/>
          <p:nvPr/>
        </p:nvSpPr>
        <p:spPr>
          <a:xfrm flipH="1">
            <a:off x="79284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9" name="New shape" titl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57500" lnSpcReduction="20000"/>
          </a:bodyPr>
          <a:lstStyle/>
          <a:p>
            <a:pPr algn="l">
              <a:lnSpc>
                <a:spcPct val="100000"/>
              </a:lnSpc>
              <a:spcAft>
                <a:spcPct val="20000"/>
              </a:spcAft>
            </a:pPr>
            <a:r>
              <a:rPr sz="3200">
                <a:solidFill>
                  <a:srgbClr val="0A85E6"/>
                </a:solidFill>
                <a:latin typeface="Open Sans Light"/>
              </a:rPr>
              <a:t>Largest patent owners in autonomous driving worldwide from 2013 to 2022, by number of active patent families</a:t>
            </a:r>
          </a:p>
        </p:txBody>
      </p:sp>
      <p:sp>
        <p:nvSpPr>
          <p:cNvPr id="3" name="New shape" titl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lnSpcReduction="20000"/>
          </a:bodyPr>
          <a:lstStyle/>
          <a:p>
            <a:pPr algn="l">
              <a:lnSpc>
                <a:spcPct val="100000"/>
              </a:lnSpc>
              <a:spcAft>
                <a:spcPct val="20000"/>
              </a:spcAft>
            </a:pPr>
            <a:r>
              <a:rPr sz="1600">
                <a:solidFill>
                  <a:srgbClr val="919191"/>
                </a:solidFill>
                <a:latin typeface="Open Sans"/>
              </a:rPr>
              <a:t>Companies with the most autonomous driving patents worldwide 2013-2022</a:t>
            </a:r>
          </a:p>
        </p:txBody>
      </p:sp>
      <p:graphicFrame>
        <p:nvGraphicFramePr>
          <p:cNvPr id="4" name="New Table" title=""/>
          <p:cNvGraphicFramePr>
            <a:graphicFrameLocks noGrp="1"/>
          </p:cNvGraphicFramePr>
          <p:nvPr/>
        </p:nvGraphicFramePr>
        <p:xfrm>
          <a:off x="676800" y="1882800"/>
          <a:ext cx="5334000" cy="329184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hMerge="1">
                  <a:txBody>
                    <a:bodyPr/>
                    <a:lstStyle/>
                    <a:p/>
                  </a:txBody>
                  <a:tcPr>
                    <a:lnL>
                      <a:solidFill>
                        <a:srgbClr val="FFFFFF">
                          <a:alpha val="0"/>
                        </a:srgbClr>
                      </a:solidFill>
                    </a:lnL>
                    <a:lnB>
                      <a:solidFill>
                        <a:srgbClr val="FFFFFF">
                          <a:alpha val="0"/>
                        </a:srgbClr>
                      </a:solidFill>
                    </a:lnB>
                  </a:tcPr>
                </a:tc>
              </a:tr>
              <a:tr h="0">
                <a:tc>
                  <a:txBody>
                    <a:bodyPr/>
                    <a:lstStyle/>
                    <a:p>
                      <a:r>
                        <a:rPr sz="800">
                          <a:solidFill>
                            <a:srgbClr val="0F283E"/>
                          </a:solidFill>
                          <a:latin typeface="Open Sans Light"/>
                        </a:rPr>
                        <a:t>Source(s)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LexisNexis PatentSight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Conducted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LexisNexis PatentSight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Survey period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2013 to December 31, 2022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Region(s)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Worldwide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Number of respondents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Age group</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Special characteristics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Published by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LexisNexis PatentSight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Publication date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April 2023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Original source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rPr>
                        <a:t>patentsight.com</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Website URL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a:solidFill>
                            <a:srgbClr val="0F283E"/>
                          </a:solidFill>
                          <a:latin typeface="Open Sans Light"/>
                          <a:hlinkClick r:id="rId4"/>
                        </a:rPr>
                        <a:t>visit the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800">
                          <a:solidFill>
                            <a:srgbClr val="0F283E"/>
                          </a:solidFill>
                          <a:latin typeface="Open Sans Light"/>
                        </a:rPr>
                        <a:t>Notes: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r>
                        <a:rPr sz="800" i="1">
                          <a:solidFill>
                            <a:srgbClr val="0F283E"/>
                          </a:solidFill>
                          <a:latin typeface="Open Sans Light"/>
                        </a:rPr>
                        <a:t>* A patent family is defined as a group of patent documents all of which have the same set of priorities. I.e., it is a group of patent documents that protect the same invention across authorities. The owner of a patent includes all patents owned by a company and its subsidiaries (by at least 50%) b [...] For more information visit our Website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5" name="New shape" titl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lnSpc>
                <a:spcPct val="1200"/>
              </a:lnSpc>
              <a:spcAft>
                <a:spcPct val="20000"/>
              </a:spcAft>
            </a:pPr>
            <a:r>
              <a:rPr sz="1000" b="1">
                <a:solidFill>
                  <a:srgbClr val="0F283E"/>
                </a:solidFill>
                <a:latin typeface="Open Sans Light"/>
              </a:rPr>
              <a:t>Description</a:t>
            </a:r>
          </a:p>
          <a:p>
            <a:pPr algn="l"/>
            <a:endParaRPr sz="800">
              <a:solidFill>
                <a:srgbClr val="0F283E"/>
              </a:solidFill>
              <a:latin typeface="Open Sans Light"/>
            </a:endParaRPr>
          </a:p>
          <a:p>
            <a:pPr algn="l"/>
            <a:r>
              <a:rPr sz="800">
                <a:solidFill>
                  <a:srgbClr val="0F283E"/>
                </a:solidFill>
                <a:latin typeface="Open Sans Light"/>
              </a:rPr>
              <a:t>This statistic displays the development of the patent portfolio size of the leading owners of active autonomous driving patents from 2013 to 2022. As of December 31, 2022, Toyota Motor's patent portfolio included 1,823 active patent families, this made the company the world's largest owner of autonomous driving patents. The statistic is based on data provided by PatentSight . </a:t>
            </a:r>
            <a:endParaRPr sz="800" i="1">
              <a:solidFill>
                <a:srgbClr val="0F283E"/>
              </a:solidFill>
              <a:latin typeface="Open Sans Light"/>
            </a:endParaRPr>
          </a:p>
        </p:txBody>
      </p:sp>
      <p:sp>
        <p:nvSpPr>
          <p:cNvPr id="6" name="New shape" titl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New shape" titl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53</Paragraphs>
  <Slides>8</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8</vt:i4>
      </vt:variant>
    </vt:vector>
  </HeadingPairs>
  <TitlesOfParts>
    <vt:vector baseType="lpstr" size="13">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2024-04-23T05:39:42.620</cp:lastPrinted>
  <dcterms:created xsi:type="dcterms:W3CDTF">2024-04-23T03:39:42Z</dcterms:created>
  <dcterms:modified xsi:type="dcterms:W3CDTF">2024-04-23T03:39:42Z</dcterms:modified>
</cp:coreProperties>
</file>