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</a:t>
            </a:r>
            <a:r>
              <a:rPr b="0" lang="en-US" sz="2000" spc="-1" strike="noStrike">
                <a:latin typeface="Arial"/>
              </a:rPr>
              <a:t>the 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75DCB42-C512-4A5A-86A8-160FD78E705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720" cy="3426840"/>
          </a:xfrm>
          <a:prstGeom prst="rect">
            <a:avLst/>
          </a:prstGeom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691EB2D-85B0-4080-89F0-0F5EA8E9A78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720" cy="3426840"/>
          </a:xfrm>
          <a:prstGeom prst="rect">
            <a:avLst/>
          </a:prstGeom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2B4B14E-1345-497E-B498-E0900279F79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720" cy="342684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83339DC-05DA-4569-9501-141E88C15020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720" cy="3426840"/>
          </a:xfrm>
          <a:prstGeom prst="rect">
            <a:avLst/>
          </a:prstGeom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DDB4091-76B6-4F65-88AA-313765459267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720" cy="342684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88A5166-7DC1-412D-B671-0DFD56E250B4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720" cy="3426840"/>
          </a:xfrm>
          <a:prstGeom prst="rect">
            <a:avLst/>
          </a:prstGeom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6FEE0C7-EAC6-4448-82AC-031DB95583D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242080" y="6450480"/>
            <a:ext cx="35460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r">
              <a:lnSpc>
                <a:spcPct val="100000"/>
              </a:lnSpc>
            </a:pPr>
            <a:fld id="{7EC55977-86EF-46C2-AD56-E244E76CE609}" type="slidenum">
              <a:rPr b="0" lang="en-US" sz="1100" spc="-1" strike="noStrike">
                <a:solidFill>
                  <a:srgbClr val="676a6e"/>
                </a:solidFill>
                <a:latin typeface="Trebuchet MS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5135400" y="6581160"/>
            <a:ext cx="195840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Calibri"/>
                <a:ea typeface="Calibri"/>
              </a:rPr>
              <a:t>Classification: General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" name="Graphic 7" descr=""/>
          <p:cNvPicPr/>
          <p:nvPr/>
        </p:nvPicPr>
        <p:blipFill>
          <a:blip r:embed="rId2"/>
          <a:stretch/>
        </p:blipFill>
        <p:spPr>
          <a:xfrm>
            <a:off x="9579960" y="257760"/>
            <a:ext cx="2305440" cy="712080"/>
          </a:xfrm>
          <a:prstGeom prst="rect">
            <a:avLst/>
          </a:prstGeom>
          <a:ln>
            <a:noFill/>
          </a:ln>
        </p:spPr>
      </p:pic>
      <p:pic>
        <p:nvPicPr>
          <p:cNvPr id="3" name="Graphic 8" descr=""/>
          <p:cNvPicPr/>
          <p:nvPr/>
        </p:nvPicPr>
        <p:blipFill>
          <a:blip r:embed="rId3"/>
          <a:stretch/>
        </p:blipFill>
        <p:spPr>
          <a:xfrm>
            <a:off x="0" y="4748400"/>
            <a:ext cx="12189960" cy="214956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242080" y="6450480"/>
            <a:ext cx="35460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r">
              <a:lnSpc>
                <a:spcPct val="100000"/>
              </a:lnSpc>
            </a:pPr>
            <a:fld id="{58A6AC1C-0B26-4F1E-B59A-9604A22BF6EC}" type="slidenum">
              <a:rPr b="0" lang="en-US" sz="1100" spc="-1" strike="noStrike">
                <a:solidFill>
                  <a:srgbClr val="676a6e"/>
                </a:solidFill>
                <a:latin typeface="Trebuchet MS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135400" y="6581160"/>
            <a:ext cx="195840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Calibri"/>
                <a:ea typeface="Calibri"/>
              </a:rPr>
              <a:t>Classification: General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4" name="object 72" descr=""/>
          <p:cNvPicPr/>
          <p:nvPr/>
        </p:nvPicPr>
        <p:blipFill>
          <a:blip r:embed="rId2"/>
          <a:stretch/>
        </p:blipFill>
        <p:spPr>
          <a:xfrm>
            <a:off x="3240" y="636480"/>
            <a:ext cx="12189960" cy="8460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242080" y="6450480"/>
            <a:ext cx="35460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r">
              <a:lnSpc>
                <a:spcPct val="100000"/>
              </a:lnSpc>
            </a:pPr>
            <a:fld id="{878FFE22-0437-4FFC-9657-F38F8126054C}" type="slidenum">
              <a:rPr b="0" lang="en-US" sz="1100" spc="-1" strike="noStrike">
                <a:solidFill>
                  <a:srgbClr val="676a6e"/>
                </a:solidFill>
                <a:latin typeface="Trebuchet MS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135400" y="6581160"/>
            <a:ext cx="195840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Calibri"/>
                <a:ea typeface="Calibri"/>
              </a:rPr>
              <a:t>Classification: General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5" name="object 72" descr=""/>
          <p:cNvPicPr/>
          <p:nvPr/>
        </p:nvPicPr>
        <p:blipFill>
          <a:blip r:embed="rId2"/>
          <a:stretch/>
        </p:blipFill>
        <p:spPr>
          <a:xfrm>
            <a:off x="3240" y="636480"/>
            <a:ext cx="12189960" cy="84600"/>
          </a:xfrm>
          <a:prstGeom prst="rect">
            <a:avLst/>
          </a:prstGeom>
          <a:ln>
            <a:noFill/>
          </a:ln>
        </p:spPr>
      </p:pic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11242080" y="6450480"/>
            <a:ext cx="35460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r">
              <a:lnSpc>
                <a:spcPct val="100000"/>
              </a:lnSpc>
            </a:pPr>
            <a:fld id="{BF360759-BBE4-4D1A-B932-5E9FAE5FF8B7}" type="slidenum">
              <a:rPr b="0" lang="en-US" sz="1100" spc="-1" strike="noStrike">
                <a:solidFill>
                  <a:srgbClr val="676a6e"/>
                </a:solidFill>
                <a:latin typeface="Trebuchet MS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135400" y="6581160"/>
            <a:ext cx="195840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Calibri"/>
                <a:ea typeface="Calibri"/>
              </a:rPr>
              <a:t>Classification: General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26" name="object 72" descr=""/>
          <p:cNvPicPr/>
          <p:nvPr/>
        </p:nvPicPr>
        <p:blipFill>
          <a:blip r:embed="rId2"/>
          <a:stretch/>
        </p:blipFill>
        <p:spPr>
          <a:xfrm>
            <a:off x="3240" y="636480"/>
            <a:ext cx="12189960" cy="84600"/>
          </a:xfrm>
          <a:prstGeom prst="rect">
            <a:avLst/>
          </a:prstGeom>
          <a:ln>
            <a:noFill/>
          </a:ln>
        </p:spPr>
      </p:pic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1242080" y="6450480"/>
            <a:ext cx="354600" cy="22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r">
              <a:lnSpc>
                <a:spcPct val="100000"/>
              </a:lnSpc>
            </a:pPr>
            <a:fld id="{EE8A4110-70A1-4E01-A2E0-7B77FA3587D3}" type="slidenum">
              <a:rPr b="0" lang="en-US" sz="1100" spc="-1" strike="noStrike">
                <a:solidFill>
                  <a:srgbClr val="676a6e"/>
                </a:solidFill>
                <a:latin typeface="Trebuchet MS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135400" y="6581160"/>
            <a:ext cx="195840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Calibri"/>
                <a:ea typeface="Calibri"/>
              </a:rPr>
              <a:t>Classification: General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167" name="object 72" descr=""/>
          <p:cNvPicPr/>
          <p:nvPr/>
        </p:nvPicPr>
        <p:blipFill>
          <a:blip r:embed="rId2"/>
          <a:stretch/>
        </p:blipFill>
        <p:spPr>
          <a:xfrm>
            <a:off x="3240" y="636480"/>
            <a:ext cx="12189960" cy="84600"/>
          </a:xfrm>
          <a:prstGeom prst="rect">
            <a:avLst/>
          </a:prstGeom>
          <a:ln>
            <a:noFill/>
          </a:ln>
        </p:spPr>
      </p:pic>
      <p:sp>
        <p:nvSpPr>
          <p:cNvPr id="16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820800" y="1778400"/>
            <a:ext cx="10972800" cy="177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a3e0"/>
                </a:solidFill>
                <a:latin typeface="Century Gothic"/>
                <a:ea typeface="DejaVu Sans"/>
              </a:rPr>
              <a:t>Retrieval-Augmented Generation (RAG) For Supply Chain Material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20800" y="3641400"/>
            <a:ext cx="5879880" cy="68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808080"/>
                </a:solidFill>
                <a:latin typeface="Century Gothic"/>
                <a:ea typeface="DejaVu Sans"/>
              </a:rPr>
              <a:t>Jinghui Wang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914400" y="1188720"/>
            <a:ext cx="9784080" cy="4966560"/>
          </a:xfrm>
          <a:prstGeom prst="rect">
            <a:avLst/>
          </a:prstGeom>
          <a:ln w="3672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66840" y="113040"/>
            <a:ext cx="1101672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Langchain-based RAG Workflow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592920" y="6450480"/>
            <a:ext cx="72180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1946520" y="6450480"/>
            <a:ext cx="114444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300" name="Table 4"/>
          <p:cNvGraphicFramePr/>
          <p:nvPr/>
        </p:nvGraphicFramePr>
        <p:xfrm>
          <a:off x="3335040" y="3327480"/>
          <a:ext cx="7647120" cy="7301520"/>
        </p:xfrm>
        <a:graphic>
          <a:graphicData uri="http://schemas.openxmlformats.org/drawingml/2006/table">
            <a:tbl>
              <a:tblPr/>
              <a:tblGrid>
                <a:gridCol w="1274400"/>
                <a:gridCol w="1274400"/>
                <a:gridCol w="1274400"/>
                <a:gridCol w="1274400"/>
                <a:gridCol w="1274400"/>
                <a:gridCol w="1275480"/>
              </a:tblGrid>
              <a:tr h="83952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34280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09116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34280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09116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59444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</a:tbl>
          </a:graphicData>
        </a:graphic>
      </p:graphicFrame>
      <p:sp>
        <p:nvSpPr>
          <p:cNvPr id="301" name="CustomShape 5"/>
          <p:cNvSpPr/>
          <p:nvPr/>
        </p:nvSpPr>
        <p:spPr>
          <a:xfrm>
            <a:off x="826560" y="1188720"/>
            <a:ext cx="6213600" cy="39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[1] Automated Data Ingestion (Scheduled)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[2] LangChain Loads &amp; Parses Data (e.g., Web/PDF/API)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[3] Raw Data Stored in MongoDB (raw text + metadata)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[4] LangChain Loads from MongoDB → Text Chunking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[5] Embedding Generation via Hugging Face Transformers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[6] Store Embeddings in Weaviate (Vector DB)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[7] LangChain RAG: Query Weaviate for Semantic Context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[8] LLaMA2 via HuggingFace (Context-Aware Answering or Fine-Tuning)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1"/>
          <a:stretch/>
        </p:blipFill>
        <p:spPr>
          <a:xfrm>
            <a:off x="7043040" y="1888920"/>
            <a:ext cx="4934880" cy="259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366840" y="113040"/>
            <a:ext cx="1101672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Langchain-based RAG Workflow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592920" y="6450480"/>
            <a:ext cx="72180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1946520" y="6450480"/>
            <a:ext cx="114444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306" name="Table 4"/>
          <p:cNvGraphicFramePr/>
          <p:nvPr/>
        </p:nvGraphicFramePr>
        <p:xfrm>
          <a:off x="3335040" y="3327480"/>
          <a:ext cx="7647120" cy="7301520"/>
        </p:xfrm>
        <a:graphic>
          <a:graphicData uri="http://schemas.openxmlformats.org/drawingml/2006/table">
            <a:tbl>
              <a:tblPr/>
              <a:tblGrid>
                <a:gridCol w="1274400"/>
                <a:gridCol w="1274400"/>
                <a:gridCol w="1274400"/>
                <a:gridCol w="1274400"/>
                <a:gridCol w="1274400"/>
                <a:gridCol w="1275480"/>
              </a:tblGrid>
              <a:tr h="83952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34280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09116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34280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09116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59444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</a:tbl>
          </a:graphicData>
        </a:graphic>
      </p:graphicFrame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39240" y="1502640"/>
            <a:ext cx="12190680" cy="3916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959400" y="1209240"/>
            <a:ext cx="10560960" cy="418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Splitter                         | Best For                                  | How It Works                             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|----------------------------------|--------------------------------------------|------------------------------------------------------|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`RecursiveCharacterTextSplitter`| ✅ General-purpose (most used)             | Breaks text by paragraphs → sentences → chars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`CharacterTextSplitter`         | Simple, fast splitting                     | Splits only by fixed-size character chunks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`TokenTextSplitter`             | When you must control token limits         | Splits based on token count (e.g., for OpenAI LLMs)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`SpacyTextSplitter`             | Structurally correct sentence-based splits | Uses spaCy NLP for sentence-level chunking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`MarkdownTextSplitter`          | Markdown docs (retain structure)           | Splits by headers, sections, and lines   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`NLTKTextSplitter`              | Linguistically-aware chunking              | Sentence-level splitting using NLTK tokenizer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`LanguageTextSplitter`          | Code documents                             | Splits by function, class, etc., using tree-sitter   |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1097280" y="1234800"/>
            <a:ext cx="9927000" cy="4890960"/>
          </a:xfrm>
          <a:prstGeom prst="rect">
            <a:avLst/>
          </a:prstGeom>
          <a:ln>
            <a:noFill/>
          </a:ln>
        </p:spPr>
      </p:pic>
      <p:sp>
        <p:nvSpPr>
          <p:cNvPr id="310" name="CustomShape 1"/>
          <p:cNvSpPr/>
          <p:nvPr/>
        </p:nvSpPr>
        <p:spPr>
          <a:xfrm>
            <a:off x="587520" y="91440"/>
            <a:ext cx="581256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DuckDuckGoSearch Operators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640080" y="1386720"/>
            <a:ext cx="10808280" cy="382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Feature                  | ChatGPT-4o                       | LLaMA-2                     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|--------------------------|----------------------------------|-----------------------------------------|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Open-source              | ❌ No                            | ✅ Yes (via request/license from Meta)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Multimodal               | ✅ Yes (native text/image/audio) | ❌ No (text only by default)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Fine-tuning control      | ❌ Not user-controlled           | ✅ Can fine-tune (e.g. with LoRA)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API availability         | ✅ Yes (OpenAI API)              | ❌ No built-in API, self-hosted needed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Instruction-tuned chat  | ✅ Yes                           | ✅ Yes (e.g. LLaMA-2-Chat)   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Real-time inference      | ✅ Fast and efficient            | ⚠️ Depends on hardware &amp; quantization   |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587520" y="91800"/>
            <a:ext cx="11481840" cy="91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Pros and Cons Between ChatGPT and LLaMA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251280" y="67680"/>
            <a:ext cx="1101672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RAG Workflow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781920" y="1083960"/>
            <a:ext cx="10977480" cy="34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20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Query: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User inputs a search request.</a:t>
            </a:r>
            <a:endParaRPr b="0" lang="en-US" sz="2200" spc="-1" strike="noStrike">
              <a:latin typeface="Arial"/>
            </a:endParaRPr>
          </a:p>
          <a:p>
            <a:pPr marL="216000" indent="-21420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Retrieval: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Relevant documents fetched from databases or public sources.</a:t>
            </a:r>
            <a:endParaRPr b="0" lang="en-US" sz="2200" spc="-1" strike="noStrike">
              <a:latin typeface="Arial"/>
            </a:endParaRPr>
          </a:p>
          <a:p>
            <a:pPr marL="216000" indent="-21420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Context Injection: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Inject retrieved content into the LLM.</a:t>
            </a:r>
            <a:endParaRPr b="0" lang="en-US" sz="2200" spc="-1" strike="noStrike">
              <a:latin typeface="Arial"/>
            </a:endParaRPr>
          </a:p>
          <a:p>
            <a:pPr marL="216000" indent="-21420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Generation: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Model generates context-aware answers or insights.</a:t>
            </a:r>
            <a:endParaRPr b="0" lang="en-US" sz="2200" spc="-1" strike="noStrike">
              <a:latin typeface="Arial"/>
            </a:endParaRPr>
          </a:p>
          <a:p>
            <a:pPr marL="216000" indent="-21420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Output: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Final results delivered to the user via reports or dashboards.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251280" y="67680"/>
            <a:ext cx="1101672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Comparison of Open Source LLM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17" name="Picture 5" descr=""/>
          <p:cNvPicPr/>
          <p:nvPr/>
        </p:nvPicPr>
        <p:blipFill>
          <a:blip r:embed="rId1"/>
          <a:stretch/>
        </p:blipFill>
        <p:spPr>
          <a:xfrm>
            <a:off x="335520" y="829080"/>
            <a:ext cx="11701440" cy="3663000"/>
          </a:xfrm>
          <a:prstGeom prst="rect">
            <a:avLst/>
          </a:prstGeom>
          <a:ln>
            <a:noFill/>
          </a:ln>
        </p:spPr>
      </p:pic>
      <p:sp>
        <p:nvSpPr>
          <p:cNvPr id="218" name="CustomShape 2"/>
          <p:cNvSpPr/>
          <p:nvPr/>
        </p:nvSpPr>
        <p:spPr>
          <a:xfrm>
            <a:off x="749160" y="4664880"/>
            <a:ext cx="11244600" cy="15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LLaMA 2: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Best overall for performance and domain-specific customization.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Falcon: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Ideal for real-time analysis and cost-effective deployment.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Bloom: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Recommended for multilingual applications in global supply chains.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251280" y="67680"/>
            <a:ext cx="1101672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Development Pipeline Summary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806040" y="1262160"/>
            <a:ext cx="10810440" cy="34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20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Data Collection: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Automated retrieval from public sources using APIs and web scraping.</a:t>
            </a:r>
            <a:endParaRPr b="0" lang="en-US" sz="2200" spc="-1" strike="noStrike">
              <a:latin typeface="Arial"/>
            </a:endParaRPr>
          </a:p>
          <a:p>
            <a:pPr marL="216000" indent="-21420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Data Processing: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Clean, normalize, and store in a structured database.</a:t>
            </a:r>
            <a:endParaRPr b="0" lang="en-US" sz="2200" spc="-1" strike="noStrike">
              <a:latin typeface="Arial"/>
            </a:endParaRPr>
          </a:p>
          <a:p>
            <a:pPr marL="216000" indent="-21420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Insight Analysis: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Utilize fine-tuned LLMs to generate actionable insights.</a:t>
            </a:r>
            <a:endParaRPr b="0" lang="en-US" sz="2200" spc="-1" strike="noStrike">
              <a:latin typeface="Arial"/>
            </a:endParaRPr>
          </a:p>
          <a:p>
            <a:pPr marL="216000" indent="-21420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Automation: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Schedule periodic updates and ensure seamless workflow.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22280" y="72720"/>
            <a:ext cx="1101672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LangChain vs. Hugging Face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592920" y="6450480"/>
            <a:ext cx="72180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1946520" y="6450480"/>
            <a:ext cx="114444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224" name="Table 4"/>
          <p:cNvGraphicFramePr/>
          <p:nvPr/>
        </p:nvGraphicFramePr>
        <p:xfrm>
          <a:off x="1578600" y="1141560"/>
          <a:ext cx="8335440" cy="4935240"/>
        </p:xfrm>
        <a:graphic>
          <a:graphicData uri="http://schemas.openxmlformats.org/drawingml/2006/table">
            <a:tbl>
              <a:tblPr/>
              <a:tblGrid>
                <a:gridCol w="2778480"/>
                <a:gridCol w="2778480"/>
                <a:gridCol w="2778840"/>
              </a:tblGrid>
              <a:tr h="3006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Feature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LangChain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Hugging Face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  <a:tr h="9270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Support for Open-Source LLMs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Indirect support through integrations (e.g., Hugging Face, OpenAI, Cohere).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Direct support with a vast repository of open-source LLMs like GPT-NeoX, BLOOM, Falcon, etc.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  <a:tr h="9270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Pretrained Models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Does not provide pretrained models directly but can integrate models from platforms like Hugging Face.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Hosts thousands of pretrained models for various tasks, including transformers for NLP.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  <a:tr h="9270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Fine-Tuning Capabilities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Limited; relies on external tools (e.g., Hugging Face, PyTorch, TensorFlow) for fine-tuning.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Strong support for domain-specific fine-tuning and training pipelines (transformers and datasets).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  <a:tr h="9270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Retrieval and Workflow Management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Strong focus; provides ready-to-use components for retrieval, embeddings, and chaining.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Limited to model interaction; retrieval requires third-party tools or custom implementation.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  <a:tr h="9270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Ease of Pipeline Development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Optimized for building RAG workflows by integrating retrieval, generation, and user interaction.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Requires manual assembly of retrieval workflows; best suited for model training and experimentation.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592920" y="1480320"/>
            <a:ext cx="11016720" cy="456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230040" indent="-227880">
              <a:lnSpc>
                <a:spcPct val="100000"/>
              </a:lnSpc>
              <a:spcBef>
                <a:spcPts val="601"/>
              </a:spcBef>
              <a:buClr>
                <a:srgbClr val="676a6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676a6e"/>
                </a:solidFill>
                <a:latin typeface="Trebuchet MS"/>
                <a:ea typeface="DejaVu Sans"/>
              </a:rPr>
              <a:t>Langchain: real-time data retrieval, more specific to LLM than Apache Airflow</a:t>
            </a:r>
            <a:endParaRPr b="0" lang="en-US" sz="1600" spc="-1" strike="noStrike">
              <a:latin typeface="Arial"/>
            </a:endParaRPr>
          </a:p>
          <a:p>
            <a:pPr marL="230040" indent="-227880">
              <a:lnSpc>
                <a:spcPct val="100000"/>
              </a:lnSpc>
              <a:spcBef>
                <a:spcPts val="601"/>
              </a:spcBef>
              <a:buClr>
                <a:srgbClr val="676a6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676a6e"/>
                </a:solidFill>
                <a:latin typeface="Trebuchet MS"/>
                <a:ea typeface="DejaVu Sans"/>
              </a:rPr>
              <a:t>Hugging Face: LLM and pre-trained models, fine-tuning</a:t>
            </a:r>
            <a:endParaRPr b="0" lang="en-US" sz="1600" spc="-1" strike="noStrike">
              <a:latin typeface="Arial"/>
            </a:endParaRPr>
          </a:p>
          <a:p>
            <a:pPr marL="230040" indent="-227880">
              <a:lnSpc>
                <a:spcPct val="100000"/>
              </a:lnSpc>
              <a:spcBef>
                <a:spcPts val="601"/>
              </a:spcBef>
              <a:buClr>
                <a:srgbClr val="676a6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676a6e"/>
                </a:solidFill>
                <a:latin typeface="Trebuchet MS"/>
                <a:ea typeface="DejaVu Sans"/>
              </a:rPr>
              <a:t>PostgreSQL: structured data</a:t>
            </a:r>
            <a:endParaRPr b="0" lang="en-US" sz="1600" spc="-1" strike="noStrike">
              <a:latin typeface="Arial"/>
            </a:endParaRPr>
          </a:p>
          <a:p>
            <a:pPr marL="230040" indent="-227880">
              <a:lnSpc>
                <a:spcPct val="100000"/>
              </a:lnSpc>
              <a:spcBef>
                <a:spcPts val="601"/>
              </a:spcBef>
              <a:buClr>
                <a:srgbClr val="676a6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676a6e"/>
                </a:solidFill>
                <a:latin typeface="Trebuchet MS"/>
                <a:ea typeface="DejaVu Sans"/>
              </a:rPr>
              <a:t>MongoDB and spark: both structured and unstructured data</a:t>
            </a:r>
            <a:endParaRPr b="0" lang="en-US" sz="1600" spc="-1" strike="noStrike">
              <a:latin typeface="Arial"/>
            </a:endParaRPr>
          </a:p>
          <a:p>
            <a:pPr marL="230040" indent="-227880">
              <a:lnSpc>
                <a:spcPct val="100000"/>
              </a:lnSpc>
              <a:spcBef>
                <a:spcPts val="601"/>
              </a:spcBef>
              <a:buClr>
                <a:srgbClr val="676a6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676a6e"/>
                </a:solidFill>
                <a:latin typeface="Trebuchet MS"/>
                <a:ea typeface="DejaVu Sans"/>
              </a:rPr>
              <a:t>Pinecone, Weaviate, or FAISS for semantic search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66840" y="113040"/>
            <a:ext cx="1101672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Tools to Be Used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592920" y="6450480"/>
            <a:ext cx="72180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1946520" y="6450480"/>
            <a:ext cx="114444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229" name="Table 5"/>
          <p:cNvGraphicFramePr/>
          <p:nvPr/>
        </p:nvGraphicFramePr>
        <p:xfrm>
          <a:off x="3335040" y="3327480"/>
          <a:ext cx="7647120" cy="7301520"/>
        </p:xfrm>
        <a:graphic>
          <a:graphicData uri="http://schemas.openxmlformats.org/drawingml/2006/table">
            <a:tbl>
              <a:tblPr/>
              <a:tblGrid>
                <a:gridCol w="1274400"/>
                <a:gridCol w="1274400"/>
                <a:gridCol w="1274400"/>
                <a:gridCol w="1274400"/>
                <a:gridCol w="1274400"/>
                <a:gridCol w="1275480"/>
              </a:tblGrid>
              <a:tr h="83952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Tool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Structured Data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Unstructured Data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Geospatial Analysis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Integration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Scalability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  <a:tr h="134280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PostgreSQL + PostGIS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Moderate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Advanced (PostGIS)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Python (GeoPandas, psycopg2)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Moderate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  <a:tr h="109116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MongoDB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Good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Basic (built-in geospatial queries)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Python (Pymongo)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High (sharded clusters)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  <a:tr h="134280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Elasticsearch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Good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Moderate (geodistance, bounding box)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REST APIs, Python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High (distributed)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  <a:tr h="109116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BigQuery with GIS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Advanced (GIS functions)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Cloud-based Python APIs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High (cloud-native)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  <a:tr h="159444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Apache Spark + GeoSpark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Moderate to Advanced (GeoSpark)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PySpark, GeoPandas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Very High (distributed)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592920" y="776160"/>
            <a:ext cx="1101672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2"/>
          <p:cNvSpPr/>
          <p:nvPr/>
        </p:nvSpPr>
        <p:spPr>
          <a:xfrm>
            <a:off x="592920" y="6450480"/>
            <a:ext cx="72180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1946520" y="6450480"/>
            <a:ext cx="114444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233" name="Table 4"/>
          <p:cNvGraphicFramePr/>
          <p:nvPr/>
        </p:nvGraphicFramePr>
        <p:xfrm>
          <a:off x="645840" y="1346040"/>
          <a:ext cx="5915160" cy="5688000"/>
        </p:xfrm>
        <a:graphic>
          <a:graphicData uri="http://schemas.openxmlformats.org/drawingml/2006/table">
            <a:tbl>
              <a:tblPr/>
              <a:tblGrid>
                <a:gridCol w="1971720"/>
                <a:gridCol w="1971720"/>
                <a:gridCol w="1972080"/>
              </a:tblGrid>
              <a:tr h="23976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Feature/Capability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Pinecone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Weaviate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Ease of Use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Simple, managed solution; focuses solely on vector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Open-source, customizable; includes more features like hybrid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38772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Deployment Options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Fully managed cloud service (no on-premise support)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Open-source (self-hosted) or managed cloud service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Supported Data Types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Vectors only (e.g., embeddings for text, images)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Vectors, hybrid (vector + symbolic), integrates with schemas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Scalability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Scales seamlessly with large datasets; optimized for performance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Scales well; requires more configuration for very large datasets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Integration with ML Models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Compatible with external model-generated embeddings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Includes </a:t>
                      </a: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built-in modules</a:t>
                      </a: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 for generating embeddings (e.g., text2vec, image2vec)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Flexibility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Focused exclusively on semantic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Highly flexible, supporting complex queries and hybrid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Search Functionality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Optimized for high-speed, large-scale vector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Supports vector search, symbolic search, and hybrid approaches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38772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Cost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Subscription-based pricing; simpler cost structure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Free for self-hosted; paid for managed service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Community and Ecosystem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Smaller community; robust for dedicated vector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Larger open-source community; supports broader use cases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38772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Geospatial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Limited support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Native geospatial search support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Data Management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No built-in schema or rich metadata handling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Includes schema and metadata handling capabilities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</a:tbl>
          </a:graphicData>
        </a:graphic>
      </p:graphicFrame>
      <p:sp>
        <p:nvSpPr>
          <p:cNvPr id="234" name="CustomShape 5"/>
          <p:cNvSpPr/>
          <p:nvPr/>
        </p:nvSpPr>
        <p:spPr>
          <a:xfrm>
            <a:off x="6675120" y="1554480"/>
            <a:ext cx="5667480" cy="31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Use Case                        | Need Database?       | Suggested Tool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|-------------------------------|----------------------|--------------------------|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Simple LLM prompts             | ❌ No                | None         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Document search / RAG          | ✅ Yes               | Weaviate, Qdrant, FAISS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Logging / storage              | ✅ Optional          | MongoDB, Postgres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Chat history / user sessions   | ✅ Optional          | MongoDB, Redis, SQLite   |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27160" y="-443880"/>
            <a:ext cx="1101672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2"/>
          <p:cNvSpPr/>
          <p:nvPr/>
        </p:nvSpPr>
        <p:spPr>
          <a:xfrm>
            <a:off x="1580760" y="5230440"/>
            <a:ext cx="114444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3"/>
          <p:cNvSpPr/>
          <p:nvPr/>
        </p:nvSpPr>
        <p:spPr>
          <a:xfrm>
            <a:off x="8778240" y="1828800"/>
            <a:ext cx="3016800" cy="118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Vector Database: Weaviate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4206240" y="3658680"/>
            <a:ext cx="3291120" cy="118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HuggingFace: LLaMA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9" name="CustomShape 5"/>
          <p:cNvSpPr/>
          <p:nvPr/>
        </p:nvSpPr>
        <p:spPr>
          <a:xfrm>
            <a:off x="4572000" y="1828800"/>
            <a:ext cx="2467080" cy="118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MongoDB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6"/>
          <p:cNvSpPr/>
          <p:nvPr/>
        </p:nvSpPr>
        <p:spPr>
          <a:xfrm>
            <a:off x="548640" y="1829880"/>
            <a:ext cx="2559600" cy="11869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1. SerpAPI/DuckDuckGo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Search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2. local stored web pages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Line 7"/>
          <p:cNvSpPr/>
          <p:nvPr/>
        </p:nvSpPr>
        <p:spPr>
          <a:xfrm>
            <a:off x="7039800" y="2377440"/>
            <a:ext cx="17384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8"/>
          <p:cNvSpPr/>
          <p:nvPr/>
        </p:nvSpPr>
        <p:spPr>
          <a:xfrm>
            <a:off x="7223760" y="1920240"/>
            <a:ext cx="14623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Splitting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9"/>
          <p:cNvSpPr/>
          <p:nvPr/>
        </p:nvSpPr>
        <p:spPr>
          <a:xfrm>
            <a:off x="7223760" y="2468880"/>
            <a:ext cx="14623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Embedding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Line 10"/>
          <p:cNvSpPr/>
          <p:nvPr/>
        </p:nvSpPr>
        <p:spPr>
          <a:xfrm>
            <a:off x="3108960" y="2377440"/>
            <a:ext cx="14630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2"/>
          <p:cNvSpPr/>
          <p:nvPr/>
        </p:nvSpPr>
        <p:spPr>
          <a:xfrm>
            <a:off x="7680960" y="3036960"/>
            <a:ext cx="14623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13"/>
          <p:cNvSpPr/>
          <p:nvPr/>
        </p:nvSpPr>
        <p:spPr>
          <a:xfrm>
            <a:off x="7223760" y="1920240"/>
            <a:ext cx="14623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Splitting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14"/>
          <p:cNvSpPr/>
          <p:nvPr/>
        </p:nvSpPr>
        <p:spPr>
          <a:xfrm>
            <a:off x="7701480" y="3383280"/>
            <a:ext cx="12942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15"/>
          <p:cNvSpPr/>
          <p:nvPr/>
        </p:nvSpPr>
        <p:spPr>
          <a:xfrm>
            <a:off x="10058400" y="3729600"/>
            <a:ext cx="1370880" cy="111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Query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Line 16"/>
          <p:cNvSpPr/>
          <p:nvPr/>
        </p:nvSpPr>
        <p:spPr>
          <a:xfrm flipH="1">
            <a:off x="7498080" y="4297680"/>
            <a:ext cx="25603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7"/>
          <p:cNvSpPr/>
          <p:nvPr/>
        </p:nvSpPr>
        <p:spPr>
          <a:xfrm>
            <a:off x="8046720" y="3859920"/>
            <a:ext cx="17514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Send questions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18"/>
          <p:cNvSpPr/>
          <p:nvPr/>
        </p:nvSpPr>
        <p:spPr>
          <a:xfrm>
            <a:off x="1280160" y="3729600"/>
            <a:ext cx="1370880" cy="111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Responses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Line 19"/>
          <p:cNvSpPr/>
          <p:nvPr/>
        </p:nvSpPr>
        <p:spPr>
          <a:xfrm flipH="1">
            <a:off x="2651760" y="4297680"/>
            <a:ext cx="155448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0"/>
          <p:cNvSpPr/>
          <p:nvPr/>
        </p:nvSpPr>
        <p:spPr>
          <a:xfrm>
            <a:off x="3200400" y="1920240"/>
            <a:ext cx="146232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Raw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21"/>
          <p:cNvSpPr/>
          <p:nvPr/>
        </p:nvSpPr>
        <p:spPr>
          <a:xfrm>
            <a:off x="189720" y="91440"/>
            <a:ext cx="1041660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Langchain-based Retrieval-Augmented Generation (RAG)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56" name="Line 2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2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914400" y="5120640"/>
            <a:ext cx="2192040" cy="1164240"/>
          </a:xfrm>
          <a:prstGeom prst="rect">
            <a:avLst/>
          </a:prstGeom>
          <a:ln>
            <a:noFill/>
          </a:ln>
        </p:spPr>
      </p:pic>
      <p:pic>
        <p:nvPicPr>
          <p:cNvPr id="259" name="" descr=""/>
          <p:cNvPicPr/>
          <p:nvPr/>
        </p:nvPicPr>
        <p:blipFill>
          <a:blip r:embed="rId2"/>
          <a:stretch/>
        </p:blipFill>
        <p:spPr>
          <a:xfrm>
            <a:off x="1097280" y="6117480"/>
            <a:ext cx="828360" cy="989280"/>
          </a:xfrm>
          <a:prstGeom prst="rect">
            <a:avLst/>
          </a:prstGeom>
          <a:ln>
            <a:noFill/>
          </a:ln>
        </p:spPr>
      </p:pic>
      <p:pic>
        <p:nvPicPr>
          <p:cNvPr id="260" name="" descr=""/>
          <p:cNvPicPr/>
          <p:nvPr/>
        </p:nvPicPr>
        <p:blipFill>
          <a:blip r:embed="rId3"/>
          <a:stretch/>
        </p:blipFill>
        <p:spPr>
          <a:xfrm>
            <a:off x="3840480" y="5394960"/>
            <a:ext cx="2285640" cy="113040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4"/>
          <a:stretch/>
        </p:blipFill>
        <p:spPr>
          <a:xfrm>
            <a:off x="8229600" y="5158080"/>
            <a:ext cx="1897560" cy="169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227160" y="-443880"/>
            <a:ext cx="11016720" cy="44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"/>
          <p:cNvSpPr/>
          <p:nvPr/>
        </p:nvSpPr>
        <p:spPr>
          <a:xfrm>
            <a:off x="1580760" y="4902120"/>
            <a:ext cx="1144440" cy="21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4"/>
          <p:cNvSpPr/>
          <p:nvPr/>
        </p:nvSpPr>
        <p:spPr>
          <a:xfrm>
            <a:off x="189720" y="91440"/>
            <a:ext cx="10416600" cy="5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Langchain-based Retrieval-Augmented Generation (RAG)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66" name="CustomShape 5"/>
          <p:cNvSpPr/>
          <p:nvPr/>
        </p:nvSpPr>
        <p:spPr>
          <a:xfrm>
            <a:off x="548640" y="860400"/>
            <a:ext cx="3382920" cy="1005480"/>
          </a:xfrm>
          <a:prstGeom prst="flowChartAlternateProcess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SerpAPI search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Local stored data sources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731520" y="997920"/>
            <a:ext cx="365400" cy="342720"/>
          </a:xfrm>
          <a:prstGeom prst="rect">
            <a:avLst/>
          </a:prstGeom>
          <a:ln>
            <a:noFill/>
          </a:ln>
        </p:spPr>
      </p:pic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731520" y="1409040"/>
            <a:ext cx="313560" cy="374400"/>
          </a:xfrm>
          <a:prstGeom prst="rect">
            <a:avLst/>
          </a:prstGeom>
          <a:ln>
            <a:noFill/>
          </a:ln>
        </p:spPr>
      </p:pic>
      <p:sp>
        <p:nvSpPr>
          <p:cNvPr id="269" name="CustomShape 6"/>
          <p:cNvSpPr/>
          <p:nvPr/>
        </p:nvSpPr>
        <p:spPr>
          <a:xfrm>
            <a:off x="640080" y="2689200"/>
            <a:ext cx="3108600" cy="906120"/>
          </a:xfrm>
          <a:prstGeom prst="flowChartAlternateProcess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3"/>
          <a:stretch/>
        </p:blipFill>
        <p:spPr>
          <a:xfrm>
            <a:off x="914400" y="2788560"/>
            <a:ext cx="1462680" cy="723240"/>
          </a:xfrm>
          <a:prstGeom prst="rect">
            <a:avLst/>
          </a:prstGeom>
          <a:ln>
            <a:noFill/>
          </a:ln>
        </p:spPr>
      </p:pic>
      <p:sp>
        <p:nvSpPr>
          <p:cNvPr id="271" name="CustomShape 7"/>
          <p:cNvSpPr/>
          <p:nvPr/>
        </p:nvSpPr>
        <p:spPr>
          <a:xfrm>
            <a:off x="5669280" y="1774800"/>
            <a:ext cx="2925720" cy="1005480"/>
          </a:xfrm>
          <a:prstGeom prst="flowChartAlternateProcess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Weaviate 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vector database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4"/>
          <a:stretch/>
        </p:blipFill>
        <p:spPr>
          <a:xfrm>
            <a:off x="5852160" y="1866240"/>
            <a:ext cx="822600" cy="842400"/>
          </a:xfrm>
          <a:prstGeom prst="rect">
            <a:avLst/>
          </a:prstGeom>
          <a:ln>
            <a:noFill/>
          </a:ln>
        </p:spPr>
      </p:pic>
      <p:sp>
        <p:nvSpPr>
          <p:cNvPr id="273" name="CustomShape 8"/>
          <p:cNvSpPr/>
          <p:nvPr/>
        </p:nvSpPr>
        <p:spPr>
          <a:xfrm>
            <a:off x="5212080" y="3877920"/>
            <a:ext cx="4114440" cy="1005480"/>
          </a:xfrm>
          <a:prstGeom prst="flowChartAlternateProcess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Gemini-Flash 2.0</a:t>
            </a: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HuggingFace—LLaMA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5"/>
          <a:stretch/>
        </p:blipFill>
        <p:spPr>
          <a:xfrm>
            <a:off x="5414400" y="3939120"/>
            <a:ext cx="1809000" cy="395640"/>
          </a:xfrm>
          <a:prstGeom prst="rect">
            <a:avLst/>
          </a:prstGeom>
          <a:ln>
            <a:noFill/>
          </a:ln>
        </p:spPr>
      </p:pic>
      <p:pic>
        <p:nvPicPr>
          <p:cNvPr id="275" name="" descr=""/>
          <p:cNvPicPr/>
          <p:nvPr/>
        </p:nvPicPr>
        <p:blipFill>
          <a:blip r:embed="rId6"/>
          <a:stretch/>
        </p:blipFill>
        <p:spPr>
          <a:xfrm>
            <a:off x="5669280" y="4426560"/>
            <a:ext cx="731160" cy="402120"/>
          </a:xfrm>
          <a:prstGeom prst="rect">
            <a:avLst/>
          </a:prstGeom>
          <a:ln>
            <a:noFill/>
          </a:ln>
        </p:spPr>
      </p:pic>
      <p:sp>
        <p:nvSpPr>
          <p:cNvPr id="276" name="Line 9"/>
          <p:cNvSpPr/>
          <p:nvPr/>
        </p:nvSpPr>
        <p:spPr>
          <a:xfrm>
            <a:off x="2194560" y="1866240"/>
            <a:ext cx="0" cy="82296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10"/>
          <p:cNvSpPr/>
          <p:nvPr/>
        </p:nvSpPr>
        <p:spPr>
          <a:xfrm>
            <a:off x="2286000" y="2049120"/>
            <a:ext cx="15541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Raw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Line 1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12"/>
          <p:cNvSpPr/>
          <p:nvPr/>
        </p:nvSpPr>
        <p:spPr>
          <a:xfrm>
            <a:off x="5120640" y="1280160"/>
            <a:ext cx="18284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Text splitting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13"/>
          <p:cNvSpPr/>
          <p:nvPr/>
        </p:nvSpPr>
        <p:spPr>
          <a:xfrm>
            <a:off x="5029200" y="731880"/>
            <a:ext cx="182844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Text embedding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14"/>
          <p:cNvSpPr/>
          <p:nvPr/>
        </p:nvSpPr>
        <p:spPr>
          <a:xfrm>
            <a:off x="10058400" y="3877920"/>
            <a:ext cx="1828440" cy="109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Questions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Line 15"/>
          <p:cNvSpPr/>
          <p:nvPr/>
        </p:nvSpPr>
        <p:spPr>
          <a:xfrm flipH="1">
            <a:off x="9326880" y="4426560"/>
            <a:ext cx="73152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6"/>
          <p:cNvSpPr/>
          <p:nvPr/>
        </p:nvSpPr>
        <p:spPr>
          <a:xfrm>
            <a:off x="4114800" y="3969360"/>
            <a:ext cx="100548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Query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17"/>
          <p:cNvSpPr/>
          <p:nvPr/>
        </p:nvSpPr>
        <p:spPr>
          <a:xfrm>
            <a:off x="2194560" y="3969360"/>
            <a:ext cx="1554120" cy="914040"/>
          </a:xfrm>
          <a:prstGeom prst="flowChartAlternateProcess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Responses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Line 18"/>
          <p:cNvSpPr/>
          <p:nvPr/>
        </p:nvSpPr>
        <p:spPr>
          <a:xfrm flipH="1">
            <a:off x="3749040" y="4426560"/>
            <a:ext cx="1463040" cy="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19"/>
          <p:cNvSpPr/>
          <p:nvPr/>
        </p:nvSpPr>
        <p:spPr>
          <a:xfrm>
            <a:off x="7132320" y="2780640"/>
            <a:ext cx="0" cy="109728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2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CustomShape 21"/>
          <p:cNvSpPr/>
          <p:nvPr/>
        </p:nvSpPr>
        <p:spPr>
          <a:xfrm>
            <a:off x="9052560" y="1904040"/>
            <a:ext cx="118836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Vectorize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CustomShape 22"/>
          <p:cNvSpPr/>
          <p:nvPr/>
        </p:nvSpPr>
        <p:spPr>
          <a:xfrm>
            <a:off x="9326880" y="3915720"/>
            <a:ext cx="118836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Prompt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23"/>
          <p:cNvSpPr/>
          <p:nvPr/>
        </p:nvSpPr>
        <p:spPr>
          <a:xfrm>
            <a:off x="7223760" y="3146400"/>
            <a:ext cx="1188360" cy="41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Context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CustomShape 24"/>
          <p:cNvSpPr/>
          <p:nvPr/>
        </p:nvSpPr>
        <p:spPr>
          <a:xfrm>
            <a:off x="5303520" y="5486400"/>
            <a:ext cx="3931560" cy="914040"/>
          </a:xfrm>
          <a:prstGeom prst="flowChartAlternateProcess">
            <a:avLst/>
          </a:prstGeom>
          <a:solidFill>
            <a:srgbClr val="ffffff"/>
          </a:solidFill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08360" rIns="108360" tIns="63360" bIns="6336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Model fine-tuning Algorithm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7"/>
          <a:stretch/>
        </p:blipFill>
        <p:spPr>
          <a:xfrm>
            <a:off x="5463000" y="5577840"/>
            <a:ext cx="663120" cy="761040"/>
          </a:xfrm>
          <a:prstGeom prst="rect">
            <a:avLst/>
          </a:prstGeom>
          <a:ln>
            <a:noFill/>
          </a:ln>
        </p:spPr>
      </p:pic>
      <p:sp>
        <p:nvSpPr>
          <p:cNvPr id="293" name="Line 25"/>
          <p:cNvSpPr/>
          <p:nvPr/>
        </p:nvSpPr>
        <p:spPr>
          <a:xfrm flipV="1">
            <a:off x="7132320" y="4883760"/>
            <a:ext cx="0" cy="60264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94" name="Line 2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</p:cxnSp>
      <p:cxnSp>
        <p:nvCxnSpPr>
          <p:cNvPr id="295" name="Line 2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36720">
            <a:solidFill>
              <a:srgbClr val="3465a4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3e0"/>
      </a:dk2>
      <a:lt2>
        <a:srgbClr val="84bd00"/>
      </a:lt2>
      <a:accent1>
        <a:srgbClr val="84bd00"/>
      </a:accent1>
      <a:accent2>
        <a:srgbClr val="00843d"/>
      </a:accent2>
      <a:accent3>
        <a:srgbClr val="0033a0"/>
      </a:accent3>
      <a:accent4>
        <a:srgbClr val="00a3e0"/>
      </a:accent4>
      <a:accent5>
        <a:srgbClr val="676a6e"/>
      </a:accent5>
      <a:accent6>
        <a:srgbClr val="808080"/>
      </a:accent6>
      <a:hlink>
        <a:srgbClr val="00a3e0"/>
      </a:hlink>
      <a:folHlink>
        <a:srgbClr val="003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3e0"/>
      </a:dk2>
      <a:lt2>
        <a:srgbClr val="84bd00"/>
      </a:lt2>
      <a:accent1>
        <a:srgbClr val="84bd00"/>
      </a:accent1>
      <a:accent2>
        <a:srgbClr val="00843d"/>
      </a:accent2>
      <a:accent3>
        <a:srgbClr val="0033a0"/>
      </a:accent3>
      <a:accent4>
        <a:srgbClr val="00a3e0"/>
      </a:accent4>
      <a:accent5>
        <a:srgbClr val="676a6e"/>
      </a:accent5>
      <a:accent6>
        <a:srgbClr val="808080"/>
      </a:accent6>
      <a:hlink>
        <a:srgbClr val="00a3e0"/>
      </a:hlink>
      <a:folHlink>
        <a:srgbClr val="003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3e0"/>
      </a:dk2>
      <a:lt2>
        <a:srgbClr val="84bd00"/>
      </a:lt2>
      <a:accent1>
        <a:srgbClr val="84bd00"/>
      </a:accent1>
      <a:accent2>
        <a:srgbClr val="00843d"/>
      </a:accent2>
      <a:accent3>
        <a:srgbClr val="0033a0"/>
      </a:accent3>
      <a:accent4>
        <a:srgbClr val="00a3e0"/>
      </a:accent4>
      <a:accent5>
        <a:srgbClr val="676a6e"/>
      </a:accent5>
      <a:accent6>
        <a:srgbClr val="808080"/>
      </a:accent6>
      <a:hlink>
        <a:srgbClr val="00a3e0"/>
      </a:hlink>
      <a:folHlink>
        <a:srgbClr val="003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3e0"/>
      </a:dk2>
      <a:lt2>
        <a:srgbClr val="84bd00"/>
      </a:lt2>
      <a:accent1>
        <a:srgbClr val="84bd00"/>
      </a:accent1>
      <a:accent2>
        <a:srgbClr val="00843d"/>
      </a:accent2>
      <a:accent3>
        <a:srgbClr val="0033a0"/>
      </a:accent3>
      <a:accent4>
        <a:srgbClr val="00a3e0"/>
      </a:accent4>
      <a:accent5>
        <a:srgbClr val="676a6e"/>
      </a:accent5>
      <a:accent6>
        <a:srgbClr val="808080"/>
      </a:accent6>
      <a:hlink>
        <a:srgbClr val="00a3e0"/>
      </a:hlink>
      <a:folHlink>
        <a:srgbClr val="003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3e0"/>
      </a:dk2>
      <a:lt2>
        <a:srgbClr val="84bd00"/>
      </a:lt2>
      <a:accent1>
        <a:srgbClr val="84bd00"/>
      </a:accent1>
      <a:accent2>
        <a:srgbClr val="00843d"/>
      </a:accent2>
      <a:accent3>
        <a:srgbClr val="0033a0"/>
      </a:accent3>
      <a:accent4>
        <a:srgbClr val="00a3e0"/>
      </a:accent4>
      <a:accent5>
        <a:srgbClr val="676a6e"/>
      </a:accent5>
      <a:accent6>
        <a:srgbClr val="808080"/>
      </a:accent6>
      <a:hlink>
        <a:srgbClr val="00a3e0"/>
      </a:hlink>
      <a:folHlink>
        <a:srgbClr val="003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3e0"/>
      </a:dk2>
      <a:lt2>
        <a:srgbClr val="84bd00"/>
      </a:lt2>
      <a:accent1>
        <a:srgbClr val="84bd00"/>
      </a:accent1>
      <a:accent2>
        <a:srgbClr val="00843d"/>
      </a:accent2>
      <a:accent3>
        <a:srgbClr val="0033a0"/>
      </a:accent3>
      <a:accent4>
        <a:srgbClr val="00a3e0"/>
      </a:accent4>
      <a:accent5>
        <a:srgbClr val="676a6e"/>
      </a:accent5>
      <a:accent6>
        <a:srgbClr val="808080"/>
      </a:accent6>
      <a:hlink>
        <a:srgbClr val="00a3e0"/>
      </a:hlink>
      <a:folHlink>
        <a:srgbClr val="003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471b27-fd13-4860-adb0-43c3ee92bef9" xsi:nil="true"/>
    <lcf76f155ced4ddcb4097134ff3c332f xmlns="5ed50842-579e-465e-b5c8-9b3bf3aad5b0">
      <Terms xmlns="http://schemas.microsoft.com/office/infopath/2007/PartnerControls"/>
    </lcf76f155ced4ddcb4097134ff3c332f>
    <TaxKeywordTaxHTField xmlns="cf471b27-fd13-4860-adb0-43c3ee92bef9">
      <Terms xmlns="http://schemas.microsoft.com/office/infopath/2007/PartnerControls"/>
    </TaxKeywordTaxHTField>
    <Notes xmlns="5ed50842-579e-465e-b5c8-9b3bf3aad5b0" xsi:nil="true"/>
    <Location xmlns="http://schemas.microsoft.com/sharepoint/v3/fields" xsi:nil="true"/>
    <Date_x0020_of_x0020_Event xmlns="5ed50842-579e-465e-b5c8-9b3bf3aad5b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7521170E2304C9F5335BC2BD77A92" ma:contentTypeVersion="27" ma:contentTypeDescription="Create a new document." ma:contentTypeScope="" ma:versionID="0aab7c75acf543bb722cc751db3704ad">
  <xsd:schema xmlns:xsd="http://www.w3.org/2001/XMLSchema" xmlns:xs="http://www.w3.org/2001/XMLSchema" xmlns:p="http://schemas.microsoft.com/office/2006/metadata/properties" xmlns:ns2="cf471b27-fd13-4860-adb0-43c3ee92bef9" xmlns:ns3="5ed50842-579e-465e-b5c8-9b3bf3aad5b0" xmlns:ns4="http://schemas.microsoft.com/sharepoint/v3/fields" targetNamespace="http://schemas.microsoft.com/office/2006/metadata/properties" ma:root="true" ma:fieldsID="b8a50f78f6e7957f163443bf1084cfd1" ns2:_="" ns3:_="" ns4:_="">
    <xsd:import namespace="cf471b27-fd13-4860-adb0-43c3ee92bef9"/>
    <xsd:import namespace="5ed50842-579e-465e-b5c8-9b3bf3aad5b0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Date_x0020_of_x0020_Event" minOccurs="0"/>
                <xsd:element ref="ns4:Location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2:SharedWithUsers" minOccurs="0"/>
                <xsd:element ref="ns2:SharedWithDetails" minOccurs="0"/>
                <xsd:element ref="ns3:Notes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471b27-fd13-4860-adb0-43c3ee92be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5" nillable="true" ma:taxonomy="true" ma:internalName="TaxKeywordTaxHTField" ma:taxonomyFieldName="TaxKeyword" ma:displayName="Enterprise Keywords" ma:fieldId="{23f27201-bee3-471e-b2e7-b64fd8b7ca38}" ma:taxonomyMulti="true" ma:sspId="acd415a0-c3cc-462f-a356-43074d3c24e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6" nillable="true" ma:displayName="Taxonomy Catch All Column" ma:hidden="true" ma:list="{12b34ae8-a42d-4c2e-8e67-ca4316867c8f}" ma:internalName="TaxCatchAll" ma:showField="CatchAllData" ma:web="cf471b27-fd13-4860-adb0-43c3ee92be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50842-579e-465e-b5c8-9b3bf3aad5b0" elementFormDefault="qualified">
    <xsd:import namespace="http://schemas.microsoft.com/office/2006/documentManagement/types"/>
    <xsd:import namespace="http://schemas.microsoft.com/office/infopath/2007/PartnerControls"/>
    <xsd:element name="Date_x0020_of_x0020_Event" ma:index="7" nillable="true" ma:displayName="Date of Event" ma:format="DateOnly" ma:internalName="Date_x0020_of_x0020_Event" ma:readOnly="false">
      <xsd:simpleType>
        <xsd:restriction base="dms:DateTim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Notes" ma:index="21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acd415a0-c3cc-462f-a356-43074d3c24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Location" ma:index="8" nillable="true" ma:displayName="Location" ma:description="" ma:internalName="Loca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A467AD-BF31-427E-BDDA-AFD06A20D2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5B484F-AC50-4BB4-BD5C-C0E86FA28E63}">
  <ds:schemaRefs>
    <ds:schemaRef ds:uri="http://purl.org/dc/elements/1.1/"/>
    <ds:schemaRef ds:uri="http://schemas.microsoft.com/sharepoint/v3/field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5ed50842-579e-465e-b5c8-9b3bf3aad5b0"/>
    <ds:schemaRef ds:uri="http://schemas.microsoft.com/office/2006/metadata/properties"/>
    <ds:schemaRef ds:uri="cf471b27-fd13-4860-adb0-43c3ee92bef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E3BEB7-03FB-41DE-892D-60DC5CD925AB}">
  <ds:schemaRefs>
    <ds:schemaRef ds:uri="5ed50842-579e-465e-b5c8-9b3bf3aad5b0"/>
    <ds:schemaRef ds:uri="cf471b27-fd13-4860-adb0-43c3ee92be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11977</TotalTime>
  <Application>LibreOffice/6.4.7.2$Linux_X86_64 LibreOffice_project/40$Build-2</Application>
  <Words>715</Words>
  <Paragraphs>124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2021-10-05T18:43:38Z</dcterms:created>
  <dc:creator>Jessey.Bouchard@aramcoamericas.com</dc:creator>
  <dc:description/>
  <dc:language>en-US</dc:language>
  <cp:lastModifiedBy/>
  <dcterms:modified xsi:type="dcterms:W3CDTF">2025-05-22T11:48:23Z</dcterms:modified>
  <cp:revision>59</cp:revision>
  <dc:subject/>
  <dc:title>opportunities in oilfield chemistry for a sustainable oil and gas future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lassificationContentMarkingFooterLocations">
    <vt:lpwstr>saudi aramco_template:7</vt:lpwstr>
  </property>
  <property fmtid="{D5CDD505-2E9C-101B-9397-08002B2CF9AE}" pid="4" name="ClassificationContentMarkingFooterText">
    <vt:lpwstr>Classification: General Use</vt:lpwstr>
  </property>
  <property fmtid="{D5CDD505-2E9C-101B-9397-08002B2CF9AE}" pid="5" name="ContentTypeId">
    <vt:lpwstr>0x010100C087521170E2304C9F5335BC2BD77A92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MSIP_Label_10959062-7b44-4d77-8d0f-cf572960120c_ActionId">
    <vt:lpwstr>fcf1be0f-e34e-4938-9f0d-53df36742e0d</vt:lpwstr>
  </property>
  <property fmtid="{D5CDD505-2E9C-101B-9397-08002B2CF9AE}" pid="11" name="MSIP_Label_10959062-7b44-4d77-8d0f-cf572960120c_ContentBits">
    <vt:lpwstr>2</vt:lpwstr>
  </property>
  <property fmtid="{D5CDD505-2E9C-101B-9397-08002B2CF9AE}" pid="12" name="MSIP_Label_10959062-7b44-4d77-8d0f-cf572960120c_Enabled">
    <vt:lpwstr>true</vt:lpwstr>
  </property>
  <property fmtid="{D5CDD505-2E9C-101B-9397-08002B2CF9AE}" pid="13" name="MSIP_Label_10959062-7b44-4d77-8d0f-cf572960120c_Method">
    <vt:lpwstr>Privileged</vt:lpwstr>
  </property>
  <property fmtid="{D5CDD505-2E9C-101B-9397-08002B2CF9AE}" pid="14" name="MSIP_Label_10959062-7b44-4d77-8d0f-cf572960120c_Name">
    <vt:lpwstr>ASC-General-Use</vt:lpwstr>
  </property>
  <property fmtid="{D5CDD505-2E9C-101B-9397-08002B2CF9AE}" pid="15" name="MSIP_Label_10959062-7b44-4d77-8d0f-cf572960120c_SetDate">
    <vt:lpwstr>2025-04-05T23:36:17Z</vt:lpwstr>
  </property>
  <property fmtid="{D5CDD505-2E9C-101B-9397-08002B2CF9AE}" pid="16" name="MSIP_Label_10959062-7b44-4d77-8d0f-cf572960120c_SiteId">
    <vt:lpwstr>3793a1e6-1687-4a33-a150-6d1a5640ff06</vt:lpwstr>
  </property>
  <property fmtid="{D5CDD505-2E9C-101B-9397-08002B2CF9AE}" pid="17" name="MSIP_Label_10959062-7b44-4d77-8d0f-cf572960120c_Tag">
    <vt:lpwstr>10, 0, 1, 1</vt:lpwstr>
  </property>
  <property fmtid="{D5CDD505-2E9C-101B-9397-08002B2CF9AE}" pid="18" name="MSIP_Label_b176ec7a-5c1c-40d8-b713-034aac8a6cec_ActionId">
    <vt:lpwstr>2590a60c-f344-482d-875e-0068483e5e75</vt:lpwstr>
  </property>
  <property fmtid="{D5CDD505-2E9C-101B-9397-08002B2CF9AE}" pid="19" name="MSIP_Label_b176ec7a-5c1c-40d8-b713-034aac8a6cec_Application">
    <vt:lpwstr>Microsoft Azure Information Protection</vt:lpwstr>
  </property>
  <property fmtid="{D5CDD505-2E9C-101B-9397-08002B2CF9AE}" pid="20" name="MSIP_Label_b176ec7a-5c1c-40d8-b713-034aac8a6cec_Enabled">
    <vt:lpwstr>True</vt:lpwstr>
  </property>
  <property fmtid="{D5CDD505-2E9C-101B-9397-08002B2CF9AE}" pid="21" name="MSIP_Label_b176ec7a-5c1c-40d8-b713-034aac8a6cec_Extended_MSFT_Method">
    <vt:lpwstr>Automatic</vt:lpwstr>
  </property>
  <property fmtid="{D5CDD505-2E9C-101B-9397-08002B2CF9AE}" pid="22" name="MSIP_Label_b176ec7a-5c1c-40d8-b713-034aac8a6cec_Name">
    <vt:lpwstr>Company General Use</vt:lpwstr>
  </property>
  <property fmtid="{D5CDD505-2E9C-101B-9397-08002B2CF9AE}" pid="23" name="MSIP_Label_b176ec7a-5c1c-40d8-b713-034aac8a6cec_Owner">
    <vt:lpwstr>babikehx@aramco.com</vt:lpwstr>
  </property>
  <property fmtid="{D5CDD505-2E9C-101B-9397-08002B2CF9AE}" pid="24" name="MSIP_Label_b176ec7a-5c1c-40d8-b713-034aac8a6cec_SetDate">
    <vt:lpwstr>2022-01-30T12:36:27.2752177Z</vt:lpwstr>
  </property>
  <property fmtid="{D5CDD505-2E9C-101B-9397-08002B2CF9AE}" pid="25" name="MSIP_Label_b176ec7a-5c1c-40d8-b713-034aac8a6cec_SiteId">
    <vt:lpwstr>5a1e0c10-68b1-4667-974b-f394ba989c51</vt:lpwstr>
  </property>
  <property fmtid="{D5CDD505-2E9C-101B-9397-08002B2CF9AE}" pid="26" name="MediaServiceImageTags">
    <vt:lpwstr/>
  </property>
  <property fmtid="{D5CDD505-2E9C-101B-9397-08002B2CF9AE}" pid="27" name="Notes">
    <vt:i4>4</vt:i4>
  </property>
  <property fmtid="{D5CDD505-2E9C-101B-9397-08002B2CF9AE}" pid="28" name="PresentationFormat">
    <vt:lpwstr>Widescreen</vt:lpwstr>
  </property>
  <property fmtid="{D5CDD505-2E9C-101B-9397-08002B2CF9AE}" pid="29" name="ScaleCrop">
    <vt:bool>0</vt:bool>
  </property>
  <property fmtid="{D5CDD505-2E9C-101B-9397-08002B2CF9AE}" pid="30" name="ShareDoc">
    <vt:bool>0</vt:bool>
  </property>
  <property fmtid="{D5CDD505-2E9C-101B-9397-08002B2CF9AE}" pid="31" name="Slides">
    <vt:i4>7</vt:i4>
  </property>
  <property fmtid="{D5CDD505-2E9C-101B-9397-08002B2CF9AE}" pid="32" name="TaxKeyword">
    <vt:lpwstr/>
  </property>
</Properties>
</file>