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mov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slid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B7E1F92-BC62-425A-9B79-56ADDF25A32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E3F58E8-9DA7-4E66-B111-3793369A33B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2D600B4-12F2-4D8B-8EC1-BD7DDCF22C5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C2C3E19-B6C5-4F51-89A7-1D6936527C5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C2E8EA7-D3FD-4AF0-9BFF-C8CCAE9094D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18B538E-CE2E-4DE7-A5D3-524434E7660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800" cy="34279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5E238C9-74DD-4E9B-937E-01E8964E54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42080" y="6450480"/>
            <a:ext cx="35568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A07FFB77-854D-4558-9B12-125475BFC926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11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5135400" y="6581160"/>
            <a:ext cx="19594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" name="Graphic 7" descr=""/>
          <p:cNvPicPr/>
          <p:nvPr/>
        </p:nvPicPr>
        <p:blipFill>
          <a:blip r:embed="rId2"/>
          <a:stretch/>
        </p:blipFill>
        <p:spPr>
          <a:xfrm>
            <a:off x="9579960" y="257760"/>
            <a:ext cx="2306520" cy="713160"/>
          </a:xfrm>
          <a:prstGeom prst="rect">
            <a:avLst/>
          </a:prstGeom>
          <a:ln>
            <a:noFill/>
          </a:ln>
        </p:spPr>
      </p:pic>
      <p:pic>
        <p:nvPicPr>
          <p:cNvPr id="3" name="Graphic 8" descr=""/>
          <p:cNvPicPr/>
          <p:nvPr/>
        </p:nvPicPr>
        <p:blipFill>
          <a:blip r:embed="rId3"/>
          <a:stretch/>
        </p:blipFill>
        <p:spPr>
          <a:xfrm>
            <a:off x="0" y="4748400"/>
            <a:ext cx="12191040" cy="21506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</a:t>
            </a:r>
            <a:r>
              <a:rPr b="0" lang="en-US" sz="1800" spc="-1" strike="noStrike">
                <a:latin typeface="Arial"/>
              </a:rPr>
              <a:t>edit the </a:t>
            </a:r>
            <a:r>
              <a:rPr b="0" lang="en-US" sz="1800" spc="-1" strike="noStrike">
                <a:latin typeface="Arial"/>
              </a:rPr>
              <a:t>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42080" y="6450480"/>
            <a:ext cx="35568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28989187-A496-42E8-AC52-10EFA347382C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135400" y="6581160"/>
            <a:ext cx="19594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4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91040" cy="8568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242080" y="6450480"/>
            <a:ext cx="355680" cy="22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D36C1109-2282-40F1-922E-CC06FC9B9A54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135400" y="6581160"/>
            <a:ext cx="195948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5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91040" cy="85680"/>
          </a:xfrm>
          <a:prstGeom prst="rect">
            <a:avLst/>
          </a:prstGeom>
          <a:ln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</a:t>
            </a:r>
            <a:r>
              <a:rPr b="0" lang="en-US" sz="4400" spc="-1" strike="noStrike">
                <a:latin typeface="Arial"/>
              </a:rPr>
              <a:t>k 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0800" y="1778400"/>
            <a:ext cx="10973880" cy="177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a3e0"/>
                </a:solidFill>
                <a:latin typeface="Century Gothic"/>
                <a:ea typeface="DejaVu Sans"/>
              </a:rPr>
              <a:t>Retrieval-Augmented Generation (RAG) For Supply Chain Material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0800" y="3641400"/>
            <a:ext cx="5880960" cy="68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808080"/>
                </a:solidFill>
                <a:latin typeface="Century Gothic"/>
                <a:ea typeface="DejaVu Sans"/>
              </a:rPr>
              <a:t>Jinghui Wang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6840" y="113040"/>
            <a:ext cx="1101780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92920" y="6450480"/>
            <a:ext cx="72288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1946520" y="6450480"/>
            <a:ext cx="11455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71" name="Table 4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59444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</a:tbl>
          </a:graphicData>
        </a:graphic>
      </p:graphicFrame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39240" y="1502640"/>
            <a:ext cx="12191760" cy="3917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959400" y="1209240"/>
            <a:ext cx="10562040" cy="418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| Splitter     </a:t>
            </a:r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   | Best </a:t>
            </a:r>
            <a:r>
              <a:rPr b="0" lang="en-US" sz="1800" spc="-1" strike="noStrike">
                <a:latin typeface="Arial"/>
              </a:rPr>
              <a:t>For            </a:t>
            </a:r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     | How It </a:t>
            </a:r>
            <a:r>
              <a:rPr b="0" lang="en-US" sz="1800" spc="-1" strike="noStrike">
                <a:latin typeface="Arial"/>
              </a:rPr>
              <a:t>Works        </a:t>
            </a:r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                </a:t>
            </a:r>
            <a:r>
              <a:rPr b="0" lang="en-US" sz="1800" spc="-1" strike="noStrike">
                <a:latin typeface="Arial"/>
              </a:rPr>
              <a:t>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|-------------</a:t>
            </a:r>
            <a:r>
              <a:rPr b="0" lang="en-US" sz="1800" spc="-1" strike="noStrike">
                <a:latin typeface="Arial"/>
              </a:rPr>
              <a:t>--------------</a:t>
            </a:r>
            <a:r>
              <a:rPr b="0" lang="en-US" sz="1800" spc="-1" strike="noStrike">
                <a:latin typeface="Arial"/>
              </a:rPr>
              <a:t>-------|------</a:t>
            </a:r>
            <a:r>
              <a:rPr b="0" lang="en-US" sz="1800" spc="-1" strike="noStrike">
                <a:latin typeface="Arial"/>
              </a:rPr>
              <a:t>--------------</a:t>
            </a:r>
            <a:r>
              <a:rPr b="0" lang="en-US" sz="1800" spc="-1" strike="noStrike">
                <a:latin typeface="Arial"/>
              </a:rPr>
              <a:t>--------------</a:t>
            </a:r>
            <a:r>
              <a:rPr b="0" lang="en-US" sz="1800" spc="-1" strike="noStrike">
                <a:latin typeface="Arial"/>
              </a:rPr>
              <a:t>----------|---</a:t>
            </a:r>
            <a:r>
              <a:rPr b="0" lang="en-US" sz="1800" spc="-1" strike="noStrike">
                <a:latin typeface="Arial"/>
              </a:rPr>
              <a:t>--------------</a:t>
            </a:r>
            <a:r>
              <a:rPr b="0" lang="en-US" sz="1800" spc="-1" strike="noStrike">
                <a:latin typeface="Arial"/>
              </a:rPr>
              <a:t>--------------</a:t>
            </a:r>
            <a:r>
              <a:rPr b="0" lang="en-US" sz="1800" spc="-1" strike="noStrike">
                <a:latin typeface="Arial"/>
              </a:rPr>
              <a:t>--------------</a:t>
            </a:r>
            <a:r>
              <a:rPr b="0" lang="en-US" sz="1800" spc="-1" strike="noStrike">
                <a:latin typeface="Arial"/>
              </a:rPr>
              <a:t>---------|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</a:t>
            </a:r>
            <a:r>
              <a:rPr b="0" lang="en-US" sz="1800" spc="-1" strike="noStrike">
                <a:latin typeface="Arial"/>
              </a:rPr>
              <a:t>`Recursive</a:t>
            </a:r>
            <a:r>
              <a:rPr b="0" lang="en-US" sz="1800" spc="-1" strike="noStrike">
                <a:latin typeface="Arial"/>
              </a:rPr>
              <a:t>CharacterT</a:t>
            </a:r>
            <a:r>
              <a:rPr b="0" lang="en-US" sz="1800" spc="-1" strike="noStrike">
                <a:latin typeface="Arial"/>
              </a:rPr>
              <a:t>extSplitter`</a:t>
            </a:r>
            <a:r>
              <a:rPr b="0" lang="en-US" sz="1800" spc="-1" strike="noStrike">
                <a:latin typeface="Arial"/>
              </a:rPr>
              <a:t>| ✅ </a:t>
            </a:r>
            <a:r>
              <a:rPr b="0" lang="en-US" sz="1800" spc="-1" strike="noStrike">
                <a:latin typeface="Arial"/>
              </a:rPr>
              <a:t>General-</a:t>
            </a:r>
            <a:r>
              <a:rPr b="0" lang="en-US" sz="1800" spc="-1" strike="noStrike">
                <a:latin typeface="Arial"/>
              </a:rPr>
              <a:t>purpose </a:t>
            </a:r>
            <a:r>
              <a:rPr b="0" lang="en-US" sz="1800" spc="-1" strike="noStrike">
                <a:latin typeface="Arial"/>
              </a:rPr>
              <a:t>(most </a:t>
            </a:r>
            <a:r>
              <a:rPr b="0" lang="en-US" sz="1800" spc="-1" strike="noStrike">
                <a:latin typeface="Arial"/>
              </a:rPr>
              <a:t>used)         </a:t>
            </a:r>
            <a:r>
              <a:rPr b="0" lang="en-US" sz="1800" spc="-1" strike="noStrike">
                <a:latin typeface="Arial"/>
              </a:rPr>
              <a:t>    | Breaks </a:t>
            </a:r>
            <a:r>
              <a:rPr b="0" lang="en-US" sz="1800" spc="-1" strike="noStrike">
                <a:latin typeface="Arial"/>
              </a:rPr>
              <a:t>text by </a:t>
            </a:r>
            <a:r>
              <a:rPr b="0" lang="en-US" sz="1800" spc="-1" strike="noStrike">
                <a:latin typeface="Arial"/>
              </a:rPr>
              <a:t>paragraph</a:t>
            </a:r>
            <a:r>
              <a:rPr b="0" lang="en-US" sz="1800" spc="-1" strike="noStrike">
                <a:latin typeface="Arial"/>
              </a:rPr>
              <a:t>s → </a:t>
            </a:r>
            <a:r>
              <a:rPr b="0" lang="en-US" sz="1800" spc="-1" strike="noStrike">
                <a:latin typeface="Arial"/>
              </a:rPr>
              <a:t>sentences </a:t>
            </a:r>
            <a:r>
              <a:rPr b="0" lang="en-US" sz="1800" spc="-1" strike="noStrike">
                <a:latin typeface="Arial"/>
              </a:rPr>
              <a:t>→ chars    </a:t>
            </a:r>
            <a:r>
              <a:rPr b="0" lang="en-US" sz="1800" spc="-1" strike="noStrike">
                <a:latin typeface="Arial"/>
              </a:rPr>
              <a:t>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</a:t>
            </a:r>
            <a:r>
              <a:rPr b="0" lang="en-US" sz="1800" spc="-1" strike="noStrike">
                <a:latin typeface="Arial"/>
              </a:rPr>
              <a:t>`Character</a:t>
            </a:r>
            <a:r>
              <a:rPr b="0" lang="en-US" sz="1800" spc="-1" strike="noStrike">
                <a:latin typeface="Arial"/>
              </a:rPr>
              <a:t>TextSplitte</a:t>
            </a:r>
            <a:r>
              <a:rPr b="0" lang="en-US" sz="1800" spc="-1" strike="noStrike">
                <a:latin typeface="Arial"/>
              </a:rPr>
              <a:t>r`         | </a:t>
            </a:r>
            <a:r>
              <a:rPr b="0" lang="en-US" sz="1800" spc="-1" strike="noStrike">
                <a:latin typeface="Arial"/>
              </a:rPr>
              <a:t>Simple, </a:t>
            </a:r>
            <a:r>
              <a:rPr b="0" lang="en-US" sz="1800" spc="-1" strike="noStrike">
                <a:latin typeface="Arial"/>
              </a:rPr>
              <a:t>fast </a:t>
            </a:r>
            <a:r>
              <a:rPr b="0" lang="en-US" sz="1800" spc="-1" strike="noStrike">
                <a:latin typeface="Arial"/>
              </a:rPr>
              <a:t>splitting      </a:t>
            </a:r>
            <a:r>
              <a:rPr b="0" lang="en-US" sz="1800" spc="-1" strike="noStrike">
                <a:latin typeface="Arial"/>
              </a:rPr>
              <a:t>               | </a:t>
            </a:r>
            <a:r>
              <a:rPr b="0" lang="en-US" sz="1800" spc="-1" strike="noStrike">
                <a:latin typeface="Arial"/>
              </a:rPr>
              <a:t>Splits only </a:t>
            </a:r>
            <a:r>
              <a:rPr b="0" lang="en-US" sz="1800" spc="-1" strike="noStrike">
                <a:latin typeface="Arial"/>
              </a:rPr>
              <a:t>by fixed-</a:t>
            </a:r>
            <a:r>
              <a:rPr b="0" lang="en-US" sz="1800" spc="-1" strike="noStrike">
                <a:latin typeface="Arial"/>
              </a:rPr>
              <a:t>size </a:t>
            </a:r>
            <a:r>
              <a:rPr b="0" lang="en-US" sz="1800" spc="-1" strike="noStrike">
                <a:latin typeface="Arial"/>
              </a:rPr>
              <a:t>character </a:t>
            </a:r>
            <a:r>
              <a:rPr b="0" lang="en-US" sz="1800" spc="-1" strike="noStrike">
                <a:latin typeface="Arial"/>
              </a:rPr>
              <a:t>chunks      </a:t>
            </a:r>
            <a:r>
              <a:rPr b="0" lang="en-US" sz="1800" spc="-1" strike="noStrike">
                <a:latin typeface="Arial"/>
              </a:rPr>
              <a:t>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</a:t>
            </a:r>
            <a:r>
              <a:rPr b="0" lang="en-US" sz="1800" spc="-1" strike="noStrike">
                <a:latin typeface="Arial"/>
              </a:rPr>
              <a:t>`TokenText</a:t>
            </a:r>
            <a:r>
              <a:rPr b="0" lang="en-US" sz="1800" spc="-1" strike="noStrike">
                <a:latin typeface="Arial"/>
              </a:rPr>
              <a:t>Splitter`     </a:t>
            </a:r>
            <a:r>
              <a:rPr b="0" lang="en-US" sz="1800" spc="-1" strike="noStrike">
                <a:latin typeface="Arial"/>
              </a:rPr>
              <a:t>        | </a:t>
            </a:r>
            <a:r>
              <a:rPr b="0" lang="en-US" sz="1800" spc="-1" strike="noStrike">
                <a:latin typeface="Arial"/>
              </a:rPr>
              <a:t>When you </a:t>
            </a:r>
            <a:r>
              <a:rPr b="0" lang="en-US" sz="1800" spc="-1" strike="noStrike">
                <a:latin typeface="Arial"/>
              </a:rPr>
              <a:t>must </a:t>
            </a:r>
            <a:r>
              <a:rPr b="0" lang="en-US" sz="1800" spc="-1" strike="noStrike">
                <a:latin typeface="Arial"/>
              </a:rPr>
              <a:t>control </a:t>
            </a:r>
            <a:r>
              <a:rPr b="0" lang="en-US" sz="1800" spc="-1" strike="noStrike">
                <a:latin typeface="Arial"/>
              </a:rPr>
              <a:t>token </a:t>
            </a:r>
            <a:r>
              <a:rPr b="0" lang="en-US" sz="1800" spc="-1" strike="noStrike">
                <a:latin typeface="Arial"/>
              </a:rPr>
              <a:t>limits         </a:t>
            </a:r>
            <a:r>
              <a:rPr b="0" lang="en-US" sz="1800" spc="-1" strike="noStrike">
                <a:latin typeface="Arial"/>
              </a:rPr>
              <a:t>| Splits </a:t>
            </a:r>
            <a:r>
              <a:rPr b="0" lang="en-US" sz="1800" spc="-1" strike="noStrike">
                <a:latin typeface="Arial"/>
              </a:rPr>
              <a:t>based on </a:t>
            </a:r>
            <a:r>
              <a:rPr b="0" lang="en-US" sz="1800" spc="-1" strike="noStrike">
                <a:latin typeface="Arial"/>
              </a:rPr>
              <a:t>token </a:t>
            </a:r>
            <a:r>
              <a:rPr b="0" lang="en-US" sz="1800" spc="-1" strike="noStrike">
                <a:latin typeface="Arial"/>
              </a:rPr>
              <a:t>count </a:t>
            </a:r>
            <a:r>
              <a:rPr b="0" lang="en-US" sz="1800" spc="-1" strike="noStrike">
                <a:latin typeface="Arial"/>
              </a:rPr>
              <a:t>(e.g., for </a:t>
            </a:r>
            <a:r>
              <a:rPr b="0" lang="en-US" sz="1800" spc="-1" strike="noStrike">
                <a:latin typeface="Arial"/>
              </a:rPr>
              <a:t>OpenAI </a:t>
            </a:r>
            <a:r>
              <a:rPr b="0" lang="en-US" sz="1800" spc="-1" strike="noStrike">
                <a:latin typeface="Arial"/>
              </a:rPr>
              <a:t>LLMs)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</a:t>
            </a:r>
            <a:r>
              <a:rPr b="0" lang="en-US" sz="1800" spc="-1" strike="noStrike">
                <a:latin typeface="Arial"/>
              </a:rPr>
              <a:t>`SpacyTex</a:t>
            </a:r>
            <a:r>
              <a:rPr b="0" lang="en-US" sz="1800" spc="-1" strike="noStrike">
                <a:latin typeface="Arial"/>
              </a:rPr>
              <a:t>tSplitter`    </a:t>
            </a:r>
            <a:r>
              <a:rPr b="0" lang="en-US" sz="1800" spc="-1" strike="noStrike">
                <a:latin typeface="Arial"/>
              </a:rPr>
              <a:t>         | </a:t>
            </a:r>
            <a:r>
              <a:rPr b="0" lang="en-US" sz="1800" spc="-1" strike="noStrike">
                <a:latin typeface="Arial"/>
              </a:rPr>
              <a:t>Structurall</a:t>
            </a:r>
            <a:r>
              <a:rPr b="0" lang="en-US" sz="1800" spc="-1" strike="noStrike">
                <a:latin typeface="Arial"/>
              </a:rPr>
              <a:t>y correct </a:t>
            </a:r>
            <a:r>
              <a:rPr b="0" lang="en-US" sz="1800" spc="-1" strike="noStrike">
                <a:latin typeface="Arial"/>
              </a:rPr>
              <a:t>sentence-</a:t>
            </a:r>
            <a:r>
              <a:rPr b="0" lang="en-US" sz="1800" spc="-1" strike="noStrike">
                <a:latin typeface="Arial"/>
              </a:rPr>
              <a:t>based </a:t>
            </a:r>
            <a:r>
              <a:rPr b="0" lang="en-US" sz="1800" spc="-1" strike="noStrike">
                <a:latin typeface="Arial"/>
              </a:rPr>
              <a:t>splits | </a:t>
            </a:r>
            <a:r>
              <a:rPr b="0" lang="en-US" sz="1800" spc="-1" strike="noStrike">
                <a:latin typeface="Arial"/>
              </a:rPr>
              <a:t>Uses </a:t>
            </a:r>
            <a:r>
              <a:rPr b="0" lang="en-US" sz="1800" spc="-1" strike="noStrike">
                <a:latin typeface="Arial"/>
              </a:rPr>
              <a:t>spaCy </a:t>
            </a:r>
            <a:r>
              <a:rPr b="0" lang="en-US" sz="1800" spc="-1" strike="noStrike">
                <a:latin typeface="Arial"/>
              </a:rPr>
              <a:t>NLP for </a:t>
            </a:r>
            <a:r>
              <a:rPr b="0" lang="en-US" sz="1800" spc="-1" strike="noStrike">
                <a:latin typeface="Arial"/>
              </a:rPr>
              <a:t>sentence-</a:t>
            </a:r>
            <a:r>
              <a:rPr b="0" lang="en-US" sz="1800" spc="-1" strike="noStrike">
                <a:latin typeface="Arial"/>
              </a:rPr>
              <a:t>level </a:t>
            </a:r>
            <a:r>
              <a:rPr b="0" lang="en-US" sz="1800" spc="-1" strike="noStrike">
                <a:latin typeface="Arial"/>
              </a:rPr>
              <a:t>chunking    </a:t>
            </a:r>
            <a:r>
              <a:rPr b="0" lang="en-US" sz="1800" spc="-1" strike="noStrike">
                <a:latin typeface="Arial"/>
              </a:rPr>
              <a:t>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</a:t>
            </a:r>
            <a:r>
              <a:rPr b="0" lang="en-US" sz="1800" spc="-1" strike="noStrike">
                <a:latin typeface="Arial"/>
              </a:rPr>
              <a:t>`Markdow</a:t>
            </a:r>
            <a:r>
              <a:rPr b="0" lang="en-US" sz="1800" spc="-1" strike="noStrike">
                <a:latin typeface="Arial"/>
              </a:rPr>
              <a:t>nTextSplitt</a:t>
            </a:r>
            <a:r>
              <a:rPr b="0" lang="en-US" sz="1800" spc="-1" strike="noStrike">
                <a:latin typeface="Arial"/>
              </a:rPr>
              <a:t>er`          | </a:t>
            </a:r>
            <a:r>
              <a:rPr b="0" lang="en-US" sz="1800" spc="-1" strike="noStrike">
                <a:latin typeface="Arial"/>
              </a:rPr>
              <a:t>Markdown </a:t>
            </a:r>
            <a:r>
              <a:rPr b="0" lang="en-US" sz="1800" spc="-1" strike="noStrike">
                <a:latin typeface="Arial"/>
              </a:rPr>
              <a:t>docs </a:t>
            </a:r>
            <a:r>
              <a:rPr b="0" lang="en-US" sz="1800" spc="-1" strike="noStrike">
                <a:latin typeface="Arial"/>
              </a:rPr>
              <a:t>(retain </a:t>
            </a:r>
            <a:r>
              <a:rPr b="0" lang="en-US" sz="1800" spc="-1" strike="noStrike">
                <a:latin typeface="Arial"/>
              </a:rPr>
              <a:t>structure)   </a:t>
            </a:r>
            <a:r>
              <a:rPr b="0" lang="en-US" sz="1800" spc="-1" strike="noStrike">
                <a:latin typeface="Arial"/>
              </a:rPr>
              <a:t>        | </a:t>
            </a:r>
            <a:r>
              <a:rPr b="0" lang="en-US" sz="1800" spc="-1" strike="noStrike">
                <a:latin typeface="Arial"/>
              </a:rPr>
              <a:t>Splits by </a:t>
            </a:r>
            <a:r>
              <a:rPr b="0" lang="en-US" sz="1800" spc="-1" strike="noStrike">
                <a:latin typeface="Arial"/>
              </a:rPr>
              <a:t>headers, </a:t>
            </a:r>
            <a:r>
              <a:rPr b="0" lang="en-US" sz="1800" spc="-1" strike="noStrike">
                <a:latin typeface="Arial"/>
              </a:rPr>
              <a:t>sections, </a:t>
            </a:r>
            <a:r>
              <a:rPr b="0" lang="en-US" sz="1800" spc="-1" strike="noStrike">
                <a:latin typeface="Arial"/>
              </a:rPr>
              <a:t>and lines    </a:t>
            </a:r>
            <a:r>
              <a:rPr b="0" lang="en-US" sz="1800" spc="-1" strike="noStrike">
                <a:latin typeface="Arial"/>
              </a:rPr>
              <a:t>    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</a:t>
            </a:r>
            <a:r>
              <a:rPr b="0" lang="en-US" sz="1800" spc="-1" strike="noStrike">
                <a:latin typeface="Arial"/>
              </a:rPr>
              <a:t>`NLTKText</a:t>
            </a:r>
            <a:r>
              <a:rPr b="0" lang="en-US" sz="1800" spc="-1" strike="noStrike">
                <a:latin typeface="Arial"/>
              </a:rPr>
              <a:t>Splitter`     </a:t>
            </a:r>
            <a:r>
              <a:rPr b="0" lang="en-US" sz="1800" spc="-1" strike="noStrike">
                <a:latin typeface="Arial"/>
              </a:rPr>
              <a:t>         | </a:t>
            </a:r>
            <a:r>
              <a:rPr b="0" lang="en-US" sz="1800" spc="-1" strike="noStrike">
                <a:latin typeface="Arial"/>
              </a:rPr>
              <a:t>Linguistical</a:t>
            </a:r>
            <a:r>
              <a:rPr b="0" lang="en-US" sz="1800" spc="-1" strike="noStrike">
                <a:latin typeface="Arial"/>
              </a:rPr>
              <a:t>ly-aware </a:t>
            </a:r>
            <a:r>
              <a:rPr b="0" lang="en-US" sz="1800" spc="-1" strike="noStrike">
                <a:latin typeface="Arial"/>
              </a:rPr>
              <a:t>chunking    </a:t>
            </a:r>
            <a:r>
              <a:rPr b="0" lang="en-US" sz="1800" spc="-1" strike="noStrike">
                <a:latin typeface="Arial"/>
              </a:rPr>
              <a:t>          | </a:t>
            </a:r>
            <a:r>
              <a:rPr b="0" lang="en-US" sz="1800" spc="-1" strike="noStrike">
                <a:latin typeface="Arial"/>
              </a:rPr>
              <a:t>Sentence-</a:t>
            </a:r>
            <a:r>
              <a:rPr b="0" lang="en-US" sz="1800" spc="-1" strike="noStrike">
                <a:latin typeface="Arial"/>
              </a:rPr>
              <a:t>level </a:t>
            </a:r>
            <a:r>
              <a:rPr b="0" lang="en-US" sz="1800" spc="-1" strike="noStrike">
                <a:latin typeface="Arial"/>
              </a:rPr>
              <a:t>splitting </a:t>
            </a:r>
            <a:r>
              <a:rPr b="0" lang="en-US" sz="1800" spc="-1" strike="noStrike">
                <a:latin typeface="Arial"/>
              </a:rPr>
              <a:t>using </a:t>
            </a:r>
            <a:r>
              <a:rPr b="0" lang="en-US" sz="1800" spc="-1" strike="noStrike">
                <a:latin typeface="Arial"/>
              </a:rPr>
              <a:t>NLTK </a:t>
            </a:r>
            <a:r>
              <a:rPr b="0" lang="en-US" sz="1800" spc="-1" strike="noStrike">
                <a:latin typeface="Arial"/>
              </a:rPr>
              <a:t>tokenizer   </a:t>
            </a:r>
            <a:r>
              <a:rPr b="0" lang="en-US" sz="1800" spc="-1" strike="noStrike">
                <a:latin typeface="Arial"/>
              </a:rPr>
              <a:t>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</a:t>
            </a:r>
            <a:r>
              <a:rPr b="0" lang="en-US" sz="1800" spc="-1" strike="noStrike">
                <a:latin typeface="Arial"/>
              </a:rPr>
              <a:t>`Language</a:t>
            </a:r>
            <a:r>
              <a:rPr b="0" lang="en-US" sz="1800" spc="-1" strike="noStrike">
                <a:latin typeface="Arial"/>
              </a:rPr>
              <a:t>TextSplitte</a:t>
            </a:r>
            <a:r>
              <a:rPr b="0" lang="en-US" sz="1800" spc="-1" strike="noStrike">
                <a:latin typeface="Arial"/>
              </a:rPr>
              <a:t>r`          | </a:t>
            </a:r>
            <a:r>
              <a:rPr b="0" lang="en-US" sz="1800" spc="-1" strike="noStrike">
                <a:latin typeface="Arial"/>
              </a:rPr>
              <a:t>Code </a:t>
            </a:r>
            <a:r>
              <a:rPr b="0" lang="en-US" sz="1800" spc="-1" strike="noStrike">
                <a:latin typeface="Arial"/>
              </a:rPr>
              <a:t>documents </a:t>
            </a:r>
            <a:r>
              <a:rPr b="0" lang="en-US" sz="1800" spc="-1" strike="noStrike">
                <a:latin typeface="Arial"/>
              </a:rPr>
              <a:t>                 </a:t>
            </a:r>
            <a:r>
              <a:rPr b="0" lang="en-US" sz="1800" spc="-1" strike="noStrike">
                <a:latin typeface="Arial"/>
              </a:rPr>
              <a:t>           | </a:t>
            </a:r>
            <a:r>
              <a:rPr b="0" lang="en-US" sz="1800" spc="-1" strike="noStrike">
                <a:latin typeface="Arial"/>
              </a:rPr>
              <a:t>Splits by </a:t>
            </a:r>
            <a:r>
              <a:rPr b="0" lang="en-US" sz="1800" spc="-1" strike="noStrike">
                <a:latin typeface="Arial"/>
              </a:rPr>
              <a:t>function, </a:t>
            </a:r>
            <a:r>
              <a:rPr b="0" lang="en-US" sz="1800" spc="-1" strike="noStrike">
                <a:latin typeface="Arial"/>
              </a:rPr>
              <a:t>class, etc., </a:t>
            </a:r>
            <a:r>
              <a:rPr b="0" lang="en-US" sz="1800" spc="-1" strike="noStrike">
                <a:latin typeface="Arial"/>
              </a:rPr>
              <a:t>using tree-</a:t>
            </a:r>
            <a:r>
              <a:rPr b="0" lang="en-US" sz="1800" spc="-1" strike="noStrike">
                <a:latin typeface="Arial"/>
              </a:rPr>
              <a:t>sitter   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1280" y="67680"/>
            <a:ext cx="1101780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81920" y="1083960"/>
            <a:ext cx="1097856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Query: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User inputs a search request.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Retrieval: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Relevant documents fetched from databases or public sources.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Context Injection: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Inject retrieved content into the LLM.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Generation: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Model generates context-aware answers or insights.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Output: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Final results delivered to the user via reports or dashboards.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1280" y="67680"/>
            <a:ext cx="1101780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Comparison of Open Source LLM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1"/>
          <a:stretch/>
        </p:blipFill>
        <p:spPr>
          <a:xfrm>
            <a:off x="335520" y="829080"/>
            <a:ext cx="11702520" cy="36640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749160" y="4664880"/>
            <a:ext cx="11245680" cy="15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LLaMA 2: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Best overall for performance and domain-specific customization.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Falcon: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Ideal for real-time analysis and cost-effective deployment.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Bloom: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Recommended for multilingual applications in global supply chains.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51280" y="67680"/>
            <a:ext cx="1101780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Development Pipeline Summary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06040" y="1262160"/>
            <a:ext cx="1081152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Data Collection: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Automated retrieval from public sources using APIs and web scraping.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Data Processing: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Clean, normalize, and store in a structured database.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Insight Analysis: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Utilize fine-tuned LLMs to generate actionable insights.</a:t>
            </a:r>
            <a:endParaRPr b="0" lang="en-US" sz="2200" spc="-1" strike="noStrike">
              <a:latin typeface="Arial"/>
            </a:endParaRPr>
          </a:p>
          <a:p>
            <a:pPr marL="216000" indent="-21528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Automation: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Schedule periodic updates and ensure seamless workflow.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22280" y="72720"/>
            <a:ext cx="1101780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 vs. Hugging Face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92920" y="6450480"/>
            <a:ext cx="72288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946520" y="6450480"/>
            <a:ext cx="11455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42" name="Table 4"/>
          <p:cNvGraphicFramePr/>
          <p:nvPr/>
        </p:nvGraphicFramePr>
        <p:xfrm>
          <a:off x="1578600" y="1141560"/>
          <a:ext cx="8335440" cy="4935240"/>
        </p:xfrm>
        <a:graphic>
          <a:graphicData uri="http://schemas.openxmlformats.org/drawingml/2006/table">
            <a:tbl>
              <a:tblPr/>
              <a:tblGrid>
                <a:gridCol w="2778480"/>
                <a:gridCol w="2778480"/>
                <a:gridCol w="2778840"/>
              </a:tblGrid>
              <a:tr h="3006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Feature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LangChain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Hugging Face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 for Open-Source LLMs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Indirect support through integrations (e.g., Hugging Face, OpenAI, Cohere).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Direct support with a vast repository of open-source LLMs like GPT-NeoX, BLOOM, Falcon, etc.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Pretrained Models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Does not provide pretrained models directly but can integrate models from platforms like Hugging Face.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Hosts thousands of pretrained models for various tasks, including transformers for NLP.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Fine-Tuning Capabilities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Limited; relies on external tools (e.g., Hugging Face, PyTorch, TensorFlow) for fine-tuning.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Strong support for domain-specific fine-tuning and training pipelines (transformers and datasets).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Retrieval and Workflow Management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Strong focus; provides ready-to-use components for retrieval, embeddings, and chaining.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 to model interaction; retrieval requires third-party tools or custom implementation.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Ease of Pipeline Development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Optimized for building RAG workflows by integrating retrieval, generation, and user interaction.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Requires manual assembly of retrieval workflows; best suited for model training and experimentation.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2920" y="1480320"/>
            <a:ext cx="11017800" cy="456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230040" indent="-22896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Langchain: real-time data retrieval, more specific to LLM than Apache Airflow</a:t>
            </a:r>
            <a:endParaRPr b="0" lang="en-US" sz="1600" spc="-1" strike="noStrike">
              <a:latin typeface="Arial"/>
            </a:endParaRPr>
          </a:p>
          <a:p>
            <a:pPr marL="230040" indent="-22896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Hugging Face: LLM and pre-trained models, fine-tuning</a:t>
            </a:r>
            <a:endParaRPr b="0" lang="en-US" sz="1600" spc="-1" strike="noStrike">
              <a:latin typeface="Arial"/>
            </a:endParaRPr>
          </a:p>
          <a:p>
            <a:pPr marL="230040" indent="-22896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PostgreSQL: structured data</a:t>
            </a:r>
            <a:endParaRPr b="0" lang="en-US" sz="1600" spc="-1" strike="noStrike">
              <a:latin typeface="Arial"/>
            </a:endParaRPr>
          </a:p>
          <a:p>
            <a:pPr marL="230040" indent="-22896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MongoDB and spark: both structured and unstructured data</a:t>
            </a:r>
            <a:endParaRPr b="0" lang="en-US" sz="1600" spc="-1" strike="noStrike">
              <a:latin typeface="Arial"/>
            </a:endParaRPr>
          </a:p>
          <a:p>
            <a:pPr marL="230040" indent="-22896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Pinecone, Weaviate, or FAISS for semantic search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6840" y="113040"/>
            <a:ext cx="1101780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Tools to Be Used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92920" y="6450480"/>
            <a:ext cx="72288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946520" y="6450480"/>
            <a:ext cx="11455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47" name="Table 5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Tool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Structured Data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Unstructured Data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Geospatial Analysis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Integration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Scalability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34280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PostgreSQL + PostGIS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Advanced (PostGIS)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Python (GeoPandas, psycopg2)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09116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MongoDB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Good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Basic (built-in geospatial queries)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Python (Pymongo)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(sharded clusters)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34280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Elasticsearch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Good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 (geodistance, bounding box)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REST APIs, Python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(distributed)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09116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BigQuery with GIS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Advanced (GIS functions)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Cloud-based Python APIs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(cloud-native)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59444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Apache Spark + GeoSpark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Moderate to Advanced (GeoSpark)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PySpark, GeoPandas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Very High (distributed)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2920" y="776160"/>
            <a:ext cx="1101780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592920" y="6450480"/>
            <a:ext cx="72288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946520" y="6450480"/>
            <a:ext cx="11455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51" name="Table 4"/>
          <p:cNvGraphicFramePr/>
          <p:nvPr/>
        </p:nvGraphicFramePr>
        <p:xfrm>
          <a:off x="645840" y="1346040"/>
          <a:ext cx="5915160" cy="5688000"/>
        </p:xfrm>
        <a:graphic>
          <a:graphicData uri="http://schemas.openxmlformats.org/drawingml/2006/table">
            <a:tbl>
              <a:tblPr/>
              <a:tblGrid>
                <a:gridCol w="1971720"/>
                <a:gridCol w="1971720"/>
                <a:gridCol w="1972080"/>
              </a:tblGrid>
              <a:tr h="23976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Feature/Capability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Pinecone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Weaviate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Ease of Use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Simple, managed solution; focuses solely on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Open-source, customizable; includes more features like hybrid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Deployment Options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Fully managed cloud service (no on-premise support)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Open-source (self-hosted) or managed cloud service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Supported Data Types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Vectors only (e.g., embeddings for text, images)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Vectors, hybrid (vector + symbolic), integrates with schemas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Scalability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Scales seamlessly with large datasets; optimized for performance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Scales well; requires more configuration for very large datasets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Integration with ML Models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Compatible with external model-generated embeddings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Includes </a:t>
                      </a: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built-in modules</a:t>
                      </a: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 for generating embeddings (e.g., text2vec, image2vec)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Flexibility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Focused exclusively on semantic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Highly flexible, supporting complex queries and hybrid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Search Functionality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Optimized for high-speed, large-scale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Supports vector search, symbolic search, and hybrid approaches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Cost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Subscription-based pricing; simpler cost structure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Free for self-hosted; paid for managed service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Community and Ecosystem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Smaller community; robust for dedicated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Larger open-source community; supports broader use cases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Geospatial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 support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Native geospatial search support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Data Management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No built-in schema or rich metadata handling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Includes schema and metadata handling capabilities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</a:tbl>
          </a:graphicData>
        </a:graphic>
      </p:graphicFrame>
      <p:sp>
        <p:nvSpPr>
          <p:cNvPr id="152" name="CustomShape 5"/>
          <p:cNvSpPr/>
          <p:nvPr/>
        </p:nvSpPr>
        <p:spPr>
          <a:xfrm>
            <a:off x="6675120" y="1554480"/>
            <a:ext cx="5668560" cy="316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Use Case                        | Need Database?       | Suggested Tool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|-------------------------------|----------------------|--------------------------|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Simple LLM prompts             | ❌ No                | None      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Document search / RAG          | ✅ Yes               | Weaviate, Qdrant, FAISS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Logging / storage              | ✅ Optional          | MongoDB, Postgres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Chat history / user sessions   | ✅ Optional          | MongoDB, Redis, SQLite   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92920" y="776160"/>
            <a:ext cx="1101780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592920" y="6450480"/>
            <a:ext cx="72288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946520" y="6450480"/>
            <a:ext cx="11455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822960" y="2103120"/>
            <a:ext cx="191952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LangChain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675120" y="2377440"/>
            <a:ext cx="191952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Weaviate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846320" y="4297680"/>
            <a:ext cx="191952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HuggingFace: LLM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4297680" y="2743200"/>
            <a:ext cx="1919520" cy="1188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MongoDB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754880" y="457200"/>
            <a:ext cx="7783920" cy="407016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914400" y="5545440"/>
            <a:ext cx="6452280" cy="30492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3"/>
          <a:stretch/>
        </p:blipFill>
        <p:spPr>
          <a:xfrm>
            <a:off x="3657600" y="5303520"/>
            <a:ext cx="8189640" cy="412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6840" y="113040"/>
            <a:ext cx="11017800" cy="4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92920" y="6450480"/>
            <a:ext cx="72288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1946520" y="6450480"/>
            <a:ext cx="11455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66" name="Table 4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59444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</a:tbl>
          </a:graphicData>
        </a:graphic>
      </p:graphicFrame>
      <p:sp>
        <p:nvSpPr>
          <p:cNvPr id="167" name="CustomShape 5"/>
          <p:cNvSpPr/>
          <p:nvPr/>
        </p:nvSpPr>
        <p:spPr>
          <a:xfrm>
            <a:off x="826560" y="1188720"/>
            <a:ext cx="7493760" cy="392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Automated Data Ingestion (Scheduled)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LangChain Loads &amp; Parses Data (e.g., Web/PDF/API)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Raw Data Stored in MongoDB (raw text + metadata)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LangChain Loads from MongoDB → Text Chunking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Embedding Generation via Hugging Face Transformers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Store Embeddings in Weaviate (Vector DB)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LangChain RAG: Query Weaviate for Semantic Context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[8] LLaMA2 via HuggingFace (Context-Aware Answering or Fine-Tuning)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471b27-fd13-4860-adb0-43c3ee92bef9" xsi:nil="true"/>
    <lcf76f155ced4ddcb4097134ff3c332f xmlns="5ed50842-579e-465e-b5c8-9b3bf3aad5b0">
      <Terms xmlns="http://schemas.microsoft.com/office/infopath/2007/PartnerControls"/>
    </lcf76f155ced4ddcb4097134ff3c332f>
    <TaxKeywordTaxHTField xmlns="cf471b27-fd13-4860-adb0-43c3ee92bef9">
      <Terms xmlns="http://schemas.microsoft.com/office/infopath/2007/PartnerControls"/>
    </TaxKeywordTaxHTField>
    <Notes xmlns="5ed50842-579e-465e-b5c8-9b3bf3aad5b0" xsi:nil="true"/>
    <Location xmlns="http://schemas.microsoft.com/sharepoint/v3/fields" xsi:nil="true"/>
    <Date_x0020_of_x0020_Event xmlns="5ed50842-579e-465e-b5c8-9b3bf3aad5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7521170E2304C9F5335BC2BD77A92" ma:contentTypeVersion="27" ma:contentTypeDescription="Create a new document." ma:contentTypeScope="" ma:versionID="0aab7c75acf543bb722cc751db3704ad">
  <xsd:schema xmlns:xsd="http://www.w3.org/2001/XMLSchema" xmlns:xs="http://www.w3.org/2001/XMLSchema" xmlns:p="http://schemas.microsoft.com/office/2006/metadata/properties" xmlns:ns2="cf471b27-fd13-4860-adb0-43c3ee92bef9" xmlns:ns3="5ed50842-579e-465e-b5c8-9b3bf3aad5b0" xmlns:ns4="http://schemas.microsoft.com/sharepoint/v3/fields" targetNamespace="http://schemas.microsoft.com/office/2006/metadata/properties" ma:root="true" ma:fieldsID="b8a50f78f6e7957f163443bf1084cfd1" ns2:_="" ns3:_="" ns4:_="">
    <xsd:import namespace="cf471b27-fd13-4860-adb0-43c3ee92bef9"/>
    <xsd:import namespace="5ed50842-579e-465e-b5c8-9b3bf3aad5b0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Date_x0020_of_x0020_Event" minOccurs="0"/>
                <xsd:element ref="ns4:Locat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2:SharedWithUsers" minOccurs="0"/>
                <xsd:element ref="ns2:SharedWithDetails" minOccurs="0"/>
                <xsd:element ref="ns3:Note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71b27-fd13-4860-adb0-43c3ee92be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5" nillable="true" ma:taxonomy="true" ma:internalName="TaxKeywordTaxHTField" ma:taxonomyFieldName="TaxKeyword" ma:displayName="Enterprise Keywords" ma:fieldId="{23f27201-bee3-471e-b2e7-b64fd8b7ca38}" ma:taxonomyMulti="true" ma:sspId="acd415a0-c3cc-462f-a356-43074d3c24e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6" nillable="true" ma:displayName="Taxonomy Catch All Column" ma:hidden="true" ma:list="{12b34ae8-a42d-4c2e-8e67-ca4316867c8f}" ma:internalName="TaxCatchAll" ma:showField="CatchAllData" ma:web="cf471b27-fd13-4860-adb0-43c3ee92be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50842-579e-465e-b5c8-9b3bf3aad5b0" elementFormDefault="qualified">
    <xsd:import namespace="http://schemas.microsoft.com/office/2006/documentManagement/types"/>
    <xsd:import namespace="http://schemas.microsoft.com/office/infopath/2007/PartnerControls"/>
    <xsd:element name="Date_x0020_of_x0020_Event" ma:index="7" nillable="true" ma:displayName="Date of Event" ma:format="DateOnly" ma:internalName="Date_x0020_of_x0020_Event" ma:readOnly="false">
      <xsd:simpleType>
        <xsd:restriction base="dms:DateTim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Notes" ma:index="21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acd415a0-c3cc-462f-a356-43074d3c24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Location" ma:index="8" nillable="true" ma:displayName="Location" ma:description="" ma:internalName="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A467AD-BF31-427E-BDDA-AFD06A20D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5B484F-AC50-4BB4-BD5C-C0E86FA28E63}">
  <ds:schemaRefs>
    <ds:schemaRef ds:uri="http://purl.org/dc/elements/1.1/"/>
    <ds:schemaRef ds:uri="http://schemas.microsoft.com/sharepoint/v3/field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ed50842-579e-465e-b5c8-9b3bf3aad5b0"/>
    <ds:schemaRef ds:uri="http://schemas.microsoft.com/office/2006/metadata/properties"/>
    <ds:schemaRef ds:uri="cf471b27-fd13-4860-adb0-43c3ee92be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E3BEB7-03FB-41DE-892D-60DC5CD925AB}">
  <ds:schemaRefs>
    <ds:schemaRef ds:uri="5ed50842-579e-465e-b5c8-9b3bf3aad5b0"/>
    <ds:schemaRef ds:uri="cf471b27-fd13-4860-adb0-43c3ee92be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Application>LibreOffice/6.4.7.2$Linux_X86_64 LibreOffice_project/40$Build-2</Application>
  <Words>715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2021-10-05T18:43:38Z</dcterms:created>
  <dc:creator>Jessey.Bouchard@aramcoamericas.com</dc:creator>
  <dc:description/>
  <dc:language>en-US</dc:language>
  <cp:lastModifiedBy/>
  <dcterms:modified xsi:type="dcterms:W3CDTF">2025-04-30T14:20:28Z</dcterms:modified>
  <cp:revision>29</cp:revision>
  <dc:subject/>
  <dc:title>opportunities in oilfield chemistry for a sustainable oil and gas future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lassificationContentMarkingFooterLocations">
    <vt:lpwstr>saudi aramco_template:7</vt:lpwstr>
  </property>
  <property fmtid="{D5CDD505-2E9C-101B-9397-08002B2CF9AE}" pid="4" name="ClassificationContentMarkingFooterText">
    <vt:lpwstr>Classification: General Use</vt:lpwstr>
  </property>
  <property fmtid="{D5CDD505-2E9C-101B-9397-08002B2CF9AE}" pid="5" name="ContentTypeId">
    <vt:lpwstr>0x010100C087521170E2304C9F5335BC2BD77A92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MSIP_Label_10959062-7b44-4d77-8d0f-cf572960120c_ActionId">
    <vt:lpwstr>fcf1be0f-e34e-4938-9f0d-53df36742e0d</vt:lpwstr>
  </property>
  <property fmtid="{D5CDD505-2E9C-101B-9397-08002B2CF9AE}" pid="11" name="MSIP_Label_10959062-7b44-4d77-8d0f-cf572960120c_ContentBits">
    <vt:lpwstr>2</vt:lpwstr>
  </property>
  <property fmtid="{D5CDD505-2E9C-101B-9397-08002B2CF9AE}" pid="12" name="MSIP_Label_10959062-7b44-4d77-8d0f-cf572960120c_Enabled">
    <vt:lpwstr>true</vt:lpwstr>
  </property>
  <property fmtid="{D5CDD505-2E9C-101B-9397-08002B2CF9AE}" pid="13" name="MSIP_Label_10959062-7b44-4d77-8d0f-cf572960120c_Method">
    <vt:lpwstr>Privileged</vt:lpwstr>
  </property>
  <property fmtid="{D5CDD505-2E9C-101B-9397-08002B2CF9AE}" pid="14" name="MSIP_Label_10959062-7b44-4d77-8d0f-cf572960120c_Name">
    <vt:lpwstr>ASC-General-Use</vt:lpwstr>
  </property>
  <property fmtid="{D5CDD505-2E9C-101B-9397-08002B2CF9AE}" pid="15" name="MSIP_Label_10959062-7b44-4d77-8d0f-cf572960120c_SetDate">
    <vt:lpwstr>2025-04-05T23:36:17Z</vt:lpwstr>
  </property>
  <property fmtid="{D5CDD505-2E9C-101B-9397-08002B2CF9AE}" pid="16" name="MSIP_Label_10959062-7b44-4d77-8d0f-cf572960120c_SiteId">
    <vt:lpwstr>3793a1e6-1687-4a33-a150-6d1a5640ff06</vt:lpwstr>
  </property>
  <property fmtid="{D5CDD505-2E9C-101B-9397-08002B2CF9AE}" pid="17" name="MSIP_Label_10959062-7b44-4d77-8d0f-cf572960120c_Tag">
    <vt:lpwstr>10, 0, 1, 1</vt:lpwstr>
  </property>
  <property fmtid="{D5CDD505-2E9C-101B-9397-08002B2CF9AE}" pid="18" name="MSIP_Label_b176ec7a-5c1c-40d8-b713-034aac8a6cec_ActionId">
    <vt:lpwstr>2590a60c-f344-482d-875e-0068483e5e75</vt:lpwstr>
  </property>
  <property fmtid="{D5CDD505-2E9C-101B-9397-08002B2CF9AE}" pid="19" name="MSIP_Label_b176ec7a-5c1c-40d8-b713-034aac8a6cec_Application">
    <vt:lpwstr>Microsoft Azure Information Protection</vt:lpwstr>
  </property>
  <property fmtid="{D5CDD505-2E9C-101B-9397-08002B2CF9AE}" pid="20" name="MSIP_Label_b176ec7a-5c1c-40d8-b713-034aac8a6cec_Enabled">
    <vt:lpwstr>True</vt:lpwstr>
  </property>
  <property fmtid="{D5CDD505-2E9C-101B-9397-08002B2CF9AE}" pid="21" name="MSIP_Label_b176ec7a-5c1c-40d8-b713-034aac8a6cec_Extended_MSFT_Method">
    <vt:lpwstr>Automatic</vt:lpwstr>
  </property>
  <property fmtid="{D5CDD505-2E9C-101B-9397-08002B2CF9AE}" pid="22" name="MSIP_Label_b176ec7a-5c1c-40d8-b713-034aac8a6cec_Name">
    <vt:lpwstr>Company General Use</vt:lpwstr>
  </property>
  <property fmtid="{D5CDD505-2E9C-101B-9397-08002B2CF9AE}" pid="23" name="MSIP_Label_b176ec7a-5c1c-40d8-b713-034aac8a6cec_Owner">
    <vt:lpwstr>babikehx@aramco.com</vt:lpwstr>
  </property>
  <property fmtid="{D5CDD505-2E9C-101B-9397-08002B2CF9AE}" pid="24" name="MSIP_Label_b176ec7a-5c1c-40d8-b713-034aac8a6cec_SetDate">
    <vt:lpwstr>2022-01-30T12:36:27.2752177Z</vt:lpwstr>
  </property>
  <property fmtid="{D5CDD505-2E9C-101B-9397-08002B2CF9AE}" pid="25" name="MSIP_Label_b176ec7a-5c1c-40d8-b713-034aac8a6cec_SiteId">
    <vt:lpwstr>5a1e0c10-68b1-4667-974b-f394ba989c51</vt:lpwstr>
  </property>
  <property fmtid="{D5CDD505-2E9C-101B-9397-08002B2CF9AE}" pid="26" name="MediaServiceImageTags">
    <vt:lpwstr/>
  </property>
  <property fmtid="{D5CDD505-2E9C-101B-9397-08002B2CF9AE}" pid="27" name="Notes">
    <vt:i4>4</vt:i4>
  </property>
  <property fmtid="{D5CDD505-2E9C-101B-9397-08002B2CF9AE}" pid="28" name="PresentationFormat">
    <vt:lpwstr>Widescreen</vt:lpwstr>
  </property>
  <property fmtid="{D5CDD505-2E9C-101B-9397-08002B2CF9AE}" pid="29" name="ScaleCrop">
    <vt:bool>0</vt:bool>
  </property>
  <property fmtid="{D5CDD505-2E9C-101B-9397-08002B2CF9AE}" pid="30" name="ShareDoc">
    <vt:bool>0</vt:bool>
  </property>
  <property fmtid="{D5CDD505-2E9C-101B-9397-08002B2CF9AE}" pid="31" name="Slides">
    <vt:i4>7</vt:i4>
  </property>
  <property fmtid="{D5CDD505-2E9C-101B-9397-08002B2CF9AE}" pid="32" name="TaxKeyword">
    <vt:lpwstr/>
  </property>
</Properties>
</file>