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EEB271F-D331-441F-873A-CDDE0E7BEC6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8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7BCA7E2-5173-449B-A27B-022C20FF874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9BD183D-9920-40A8-8453-DDD6442779FE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0BA7C06-2E8E-4622-911F-85EE8AE960FD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6C9FBC4-4841-40AE-8485-C0EA0CF23A6F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2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A909246-97DF-4805-A95D-E0310D79938A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4440" cy="342756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960" cy="41133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3884760" y="8685360"/>
            <a:ext cx="297036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D73D3D2-1FDD-4A95-AFD3-D0BA90C8C11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11242080" y="6450480"/>
            <a:ext cx="35532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r">
              <a:lnSpc>
                <a:spcPct val="100000"/>
              </a:lnSpc>
            </a:pPr>
            <a:fld id="{DED4D436-AECC-4ED5-BF04-9641AA6CF3AA}" type="slidenum">
              <a:rPr b="0" lang="en-US" sz="1100" spc="-1" strike="noStrike">
                <a:solidFill>
                  <a:srgbClr val="676a6e"/>
                </a:solidFill>
                <a:latin typeface="Trebuchet MS"/>
                <a:ea typeface="DejaVu Sans"/>
              </a:rPr>
              <a:t>8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1" name="CustomShape 2" hidden="1"/>
          <p:cNvSpPr/>
          <p:nvPr/>
        </p:nvSpPr>
        <p:spPr>
          <a:xfrm>
            <a:off x="5135400" y="6581160"/>
            <a:ext cx="195912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Calibri"/>
                <a:ea typeface="Calibri"/>
              </a:rPr>
              <a:t>Classification: General Use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2" name="Graphic 7" descr=""/>
          <p:cNvPicPr/>
          <p:nvPr/>
        </p:nvPicPr>
        <p:blipFill>
          <a:blip r:embed="rId2"/>
          <a:stretch/>
        </p:blipFill>
        <p:spPr>
          <a:xfrm>
            <a:off x="9579960" y="257760"/>
            <a:ext cx="2306160" cy="712800"/>
          </a:xfrm>
          <a:prstGeom prst="rect">
            <a:avLst/>
          </a:prstGeom>
          <a:ln>
            <a:noFill/>
          </a:ln>
        </p:spPr>
      </p:pic>
      <p:pic>
        <p:nvPicPr>
          <p:cNvPr id="3" name="Graphic 8" descr=""/>
          <p:cNvPicPr/>
          <p:nvPr/>
        </p:nvPicPr>
        <p:blipFill>
          <a:blip r:embed="rId3"/>
          <a:stretch/>
        </p:blipFill>
        <p:spPr>
          <a:xfrm>
            <a:off x="0" y="4748400"/>
            <a:ext cx="12190680" cy="215028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11242080" y="6450480"/>
            <a:ext cx="35532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r">
              <a:lnSpc>
                <a:spcPct val="100000"/>
              </a:lnSpc>
            </a:pPr>
            <a:fld id="{1D92BA85-2B56-4AD0-A0E5-7D9F4962D041}" type="slidenum">
              <a:rPr b="0" lang="en-US" sz="1100" spc="-1" strike="noStrike">
                <a:solidFill>
                  <a:srgbClr val="676a6e"/>
                </a:solidFill>
                <a:latin typeface="Trebuchet MS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43" name="CustomShape 2"/>
          <p:cNvSpPr/>
          <p:nvPr/>
        </p:nvSpPr>
        <p:spPr>
          <a:xfrm>
            <a:off x="5135400" y="6581160"/>
            <a:ext cx="195912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Calibri"/>
                <a:ea typeface="Calibri"/>
              </a:rPr>
              <a:t>Classification: General Use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4" name="object 72" descr=""/>
          <p:cNvPicPr/>
          <p:nvPr/>
        </p:nvPicPr>
        <p:blipFill>
          <a:blip r:embed="rId2"/>
          <a:stretch/>
        </p:blipFill>
        <p:spPr>
          <a:xfrm>
            <a:off x="3240" y="636480"/>
            <a:ext cx="12190680" cy="8532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11242080" y="6450480"/>
            <a:ext cx="355320" cy="223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algn="r">
              <a:lnSpc>
                <a:spcPct val="100000"/>
              </a:lnSpc>
            </a:pPr>
            <a:fld id="{CAAA56C6-F656-4BCF-850C-9B7915403512}" type="slidenum">
              <a:rPr b="0" lang="en-US" sz="1100" spc="-1" strike="noStrike">
                <a:solidFill>
                  <a:srgbClr val="676a6e"/>
                </a:solidFill>
                <a:latin typeface="Trebuchet MS"/>
                <a:ea typeface="DejaVu Sans"/>
              </a:rPr>
              <a:t>&lt;number&gt;</a:t>
            </a:fld>
            <a:endParaRPr b="0" lang="en-US" sz="11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135400" y="6581160"/>
            <a:ext cx="1959120" cy="42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8000"/>
                </a:solidFill>
                <a:latin typeface="Calibri"/>
                <a:ea typeface="Calibri"/>
              </a:rPr>
              <a:t>Classification: General Use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85" name="object 72" descr=""/>
          <p:cNvPicPr/>
          <p:nvPr/>
        </p:nvPicPr>
        <p:blipFill>
          <a:blip r:embed="rId2"/>
          <a:stretch/>
        </p:blipFill>
        <p:spPr>
          <a:xfrm>
            <a:off x="3240" y="636480"/>
            <a:ext cx="12190680" cy="85320"/>
          </a:xfrm>
          <a:prstGeom prst="rect">
            <a:avLst/>
          </a:prstGeom>
          <a:ln>
            <a:noFill/>
          </a:ln>
        </p:spPr>
      </p:pic>
      <p:sp>
        <p:nvSpPr>
          <p:cNvPr id="8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5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820800" y="1778400"/>
            <a:ext cx="10973520" cy="177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a3e0"/>
                </a:solidFill>
                <a:latin typeface="Century Gothic"/>
                <a:ea typeface="DejaVu Sans"/>
              </a:rPr>
              <a:t>Retrieval-Augmented Generation (RAG) For Supply Chain Material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20800" y="3641400"/>
            <a:ext cx="5880600" cy="684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r>
              <a:rPr b="1" lang="en-US" sz="1400" spc="-1" strike="noStrike">
                <a:solidFill>
                  <a:srgbClr val="808080"/>
                </a:solidFill>
                <a:latin typeface="Century Gothic"/>
                <a:ea typeface="DejaVu Sans"/>
              </a:rPr>
              <a:t>Jinghui Wang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CustomShape 1"/>
          <p:cNvSpPr/>
          <p:nvPr/>
        </p:nvSpPr>
        <p:spPr>
          <a:xfrm>
            <a:off x="366840" y="113040"/>
            <a:ext cx="1101744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Langchain-based RAG Workflow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2" name="CustomShape 2"/>
          <p:cNvSpPr/>
          <p:nvPr/>
        </p:nvSpPr>
        <p:spPr>
          <a:xfrm>
            <a:off x="592920" y="6450480"/>
            <a:ext cx="72252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27/10/2014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83" name="CustomShape 3"/>
          <p:cNvSpPr/>
          <p:nvPr/>
        </p:nvSpPr>
        <p:spPr>
          <a:xfrm>
            <a:off x="1946520" y="6450480"/>
            <a:ext cx="114516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Copyright note text (8pt)</a:t>
            </a:r>
            <a:endParaRPr b="0" lang="en-US" sz="800" spc="-1" strike="noStrike">
              <a:latin typeface="Arial"/>
            </a:endParaRPr>
          </a:p>
        </p:txBody>
      </p:sp>
      <p:graphicFrame>
        <p:nvGraphicFramePr>
          <p:cNvPr id="184" name="Table 4"/>
          <p:cNvGraphicFramePr/>
          <p:nvPr/>
        </p:nvGraphicFramePr>
        <p:xfrm>
          <a:off x="3335040" y="3327480"/>
          <a:ext cx="7647120" cy="7301520"/>
        </p:xfrm>
        <a:graphic>
          <a:graphicData uri="http://schemas.openxmlformats.org/drawingml/2006/table">
            <a:tbl>
              <a:tblPr/>
              <a:tblGrid>
                <a:gridCol w="1274400"/>
                <a:gridCol w="1274400"/>
                <a:gridCol w="1274400"/>
                <a:gridCol w="1274400"/>
                <a:gridCol w="1274400"/>
                <a:gridCol w="1275480"/>
              </a:tblGrid>
              <a:tr h="83952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34280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09116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34280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09116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59444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</a:tbl>
          </a:graphicData>
        </a:graphic>
      </p:graphicFrame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39240" y="1502640"/>
            <a:ext cx="12191400" cy="3917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959400" y="1209240"/>
            <a:ext cx="10561680" cy="4185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| Splitter                         | Best For                                  | How It Works                              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|----------------------------------|--------------------------------------------|------------------------------------------------------|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| `RecursiveCharacterTextSplitter`| ✅ General-purpose (most used)             | Breaks text by paragraphs → sentences → chars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| `CharacterTextSplitter`         | Simple, fast splitting                     | Splits only by fixed-size character chunks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| `TokenTextSplitter`             | When you must control token limits         | Splits based on token count (e.g., for OpenAI LLMs)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| `SpacyTextSplitter`             | Structurally correct sentence-based splits | Uses spaCy NLP for sentence-level chunking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| `MarkdownTextSplitter`          | Markdown docs (retain structure)           | Splits by headers, sections, and lines    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| `NLTKTextSplitter`              | Linguistically-aware chunking              | Sentence-level splitting using NLTK tokenizer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| `LanguageTextSplitter`          | Code documents                             | Splits by function, class, etc., using tree-sitter   |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1097280" y="1234800"/>
            <a:ext cx="9927720" cy="4891680"/>
          </a:xfrm>
          <a:prstGeom prst="rect">
            <a:avLst/>
          </a:prstGeom>
          <a:ln>
            <a:noFill/>
          </a:ln>
        </p:spPr>
      </p:pic>
      <p:sp>
        <p:nvSpPr>
          <p:cNvPr id="188" name="TextShape 1"/>
          <p:cNvSpPr txBox="1"/>
          <p:nvPr/>
        </p:nvSpPr>
        <p:spPr>
          <a:xfrm>
            <a:off x="587520" y="91440"/>
            <a:ext cx="5813280" cy="50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DuckDuckGoSearch Operators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640080" y="1386720"/>
            <a:ext cx="10809000" cy="3825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| Feature                  | ChatGPT-4o                       | LLaMA-2                                 |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|--------------------------|----------------------------------|-----------------------------------------|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| Open-source              | ❌ No                            | ✅ Yes (via request/license from Meta)   |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| Multimodal               | ✅ Yes (native text/image/audio) | ❌ No (text only by default)            |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| Fine-tuning control      | ❌ Not user-controlled           | ✅ Can fine-tune (e.g. with LoRA)       |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| API availability         | ✅ Yes (OpenAI API)              | ❌ No built-in API, self-hosted needed  |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| Instruction-tuned chat  | ✅ Yes                           | ✅ Yes (e.g. LLaMA-2-Chat)               |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| Real-time inference      | ✅ Fast and efficient            | ⚠️ Depends on hardware &amp; quantization   |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TextShape 2"/>
          <p:cNvSpPr txBox="1"/>
          <p:nvPr/>
        </p:nvSpPr>
        <p:spPr>
          <a:xfrm>
            <a:off x="587520" y="91800"/>
            <a:ext cx="11482560" cy="916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Pros and Cons Between ChatGPT and LLaMA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251280" y="67680"/>
            <a:ext cx="1101744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RAG Workflow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81920" y="1083960"/>
            <a:ext cx="10978200" cy="344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92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Query: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User inputs a search request.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Retrieval: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Relevant documents fetched from databases or public sources.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Context Injection: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Inject retrieved content into the LLM.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Generation: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Model generates context-aware answers or insights.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Output: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Final results delivered to the user via reports or dashboards.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51280" y="67680"/>
            <a:ext cx="1101744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Comparison of Open Source LLM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35" name="Picture 5" descr=""/>
          <p:cNvPicPr/>
          <p:nvPr/>
        </p:nvPicPr>
        <p:blipFill>
          <a:blip r:embed="rId1"/>
          <a:stretch/>
        </p:blipFill>
        <p:spPr>
          <a:xfrm>
            <a:off x="335520" y="829080"/>
            <a:ext cx="11702160" cy="366372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749160" y="4664880"/>
            <a:ext cx="11245320" cy="1597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LLaMA 2: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Best overall for performance and domain-specific customization.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Falcon: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Ideal for real-time analysis and cost-effective deployment.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50000"/>
              </a:lnSpc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Bloom: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Recommended for multilingual applications in global supply chains.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251280" y="67680"/>
            <a:ext cx="1101744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Development Pipeline Summary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806040" y="1262160"/>
            <a:ext cx="10811160" cy="344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492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Data Collection: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Automated retrieval from public sources using APIs and web scraping.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Data Processing: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Clean, normalize, and store in a structured database.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Insight Analysis: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Utilize fine-tuned LLMs to generate actionable insights.</a:t>
            </a:r>
            <a:endParaRPr b="0" lang="en-US" sz="2200" spc="-1" strike="noStrike">
              <a:latin typeface="Arial"/>
            </a:endParaRPr>
          </a:p>
          <a:p>
            <a:pPr marL="216000" indent="-214920">
              <a:lnSpc>
                <a:spcPct val="200000"/>
              </a:lnSpc>
              <a:buClr>
                <a:srgbClr val="0f172a"/>
              </a:buClr>
              <a:buFont typeface="Arial"/>
              <a:buChar char="•"/>
            </a:pPr>
            <a:r>
              <a:rPr b="1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Automation:</a:t>
            </a:r>
            <a:r>
              <a:rPr b="0" lang="en-US" sz="2200" spc="-1" strike="noStrike">
                <a:solidFill>
                  <a:srgbClr val="0f172a"/>
                </a:solidFill>
                <a:latin typeface="ui-sans-serif"/>
                <a:ea typeface="DejaVu Sans"/>
              </a:rPr>
              <a:t> Schedule periodic updates and ensure seamless workflow.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422280" y="72720"/>
            <a:ext cx="1101744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LangChain vs. Hugging Face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92920" y="6450480"/>
            <a:ext cx="72252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27/10/2014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1946520" y="6450480"/>
            <a:ext cx="114516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Copyright note text (8pt)</a:t>
            </a:r>
            <a:endParaRPr b="0" lang="en-US" sz="800" spc="-1" strike="noStrike">
              <a:latin typeface="Arial"/>
            </a:endParaRPr>
          </a:p>
        </p:txBody>
      </p:sp>
      <p:graphicFrame>
        <p:nvGraphicFramePr>
          <p:cNvPr id="142" name="Table 4"/>
          <p:cNvGraphicFramePr/>
          <p:nvPr/>
        </p:nvGraphicFramePr>
        <p:xfrm>
          <a:off x="1578600" y="1141560"/>
          <a:ext cx="8335440" cy="4935240"/>
        </p:xfrm>
        <a:graphic>
          <a:graphicData uri="http://schemas.openxmlformats.org/drawingml/2006/table">
            <a:tbl>
              <a:tblPr/>
              <a:tblGrid>
                <a:gridCol w="2778480"/>
                <a:gridCol w="2778480"/>
                <a:gridCol w="2778840"/>
              </a:tblGrid>
              <a:tr h="300600"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Feature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LangChain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Hugging Face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</a:tr>
              <a:tr h="927000"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Support for Open-Source LLMs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Indirect support through integrations (e.g., Hugging Face, OpenAI, Cohere).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Direct support with a vast repository of open-source LLMs like GPT-NeoX, BLOOM, Falcon, etc.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</a:tr>
              <a:tr h="927000"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Pretrained Models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Does not provide pretrained models directly but can integrate models from platforms like Hugging Face.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Hosts thousands of pretrained models for various tasks, including transformers for NLP.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</a:tr>
              <a:tr h="927000"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Fine-Tuning Capabilities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Limited; relies on external tools (e.g., Hugging Face, PyTorch, TensorFlow) for fine-tuning.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Strong support for domain-specific fine-tuning and training pipelines (transformers and datasets).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</a:tr>
              <a:tr h="927000"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Retrieval and Workflow Management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Strong focus; provides ready-to-use components for retrieval, embeddings, and chaining.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Limited to model interaction; retrieval requires third-party tools or custom implementation.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</a:tr>
              <a:tr h="927000"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Ease of Pipeline Development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Optimized for building RAG workflows by integrating retrieval, generation, and user interaction.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  <a:tc>
                  <a:txBody>
                    <a:bodyPr lIns="69120" rIns="6912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4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Requires manual assembly of retrieval workflows; best suited for model training and experimentation.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9120" marR="6912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92920" y="1480320"/>
            <a:ext cx="11017440" cy="456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230040" indent="-228600">
              <a:lnSpc>
                <a:spcPct val="100000"/>
              </a:lnSpc>
              <a:spcBef>
                <a:spcPts val="601"/>
              </a:spcBef>
              <a:buClr>
                <a:srgbClr val="676a6e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676a6e"/>
                </a:solidFill>
                <a:latin typeface="Trebuchet MS"/>
                <a:ea typeface="DejaVu Sans"/>
              </a:rPr>
              <a:t>Langchain: real-time data retrieval, more specific to LLM than Apache Airflow</a:t>
            </a:r>
            <a:endParaRPr b="0" lang="en-US" sz="1600" spc="-1" strike="noStrike">
              <a:latin typeface="Arial"/>
            </a:endParaRPr>
          </a:p>
          <a:p>
            <a:pPr marL="230040" indent="-228600">
              <a:lnSpc>
                <a:spcPct val="100000"/>
              </a:lnSpc>
              <a:spcBef>
                <a:spcPts val="601"/>
              </a:spcBef>
              <a:buClr>
                <a:srgbClr val="676a6e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676a6e"/>
                </a:solidFill>
                <a:latin typeface="Trebuchet MS"/>
                <a:ea typeface="DejaVu Sans"/>
              </a:rPr>
              <a:t>Hugging Face: LLM and pre-trained models, fine-tuning</a:t>
            </a:r>
            <a:endParaRPr b="0" lang="en-US" sz="1600" spc="-1" strike="noStrike">
              <a:latin typeface="Arial"/>
            </a:endParaRPr>
          </a:p>
          <a:p>
            <a:pPr marL="230040" indent="-228600">
              <a:lnSpc>
                <a:spcPct val="100000"/>
              </a:lnSpc>
              <a:spcBef>
                <a:spcPts val="601"/>
              </a:spcBef>
              <a:buClr>
                <a:srgbClr val="676a6e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676a6e"/>
                </a:solidFill>
                <a:latin typeface="Trebuchet MS"/>
                <a:ea typeface="DejaVu Sans"/>
              </a:rPr>
              <a:t>PostgreSQL: structured data</a:t>
            </a:r>
            <a:endParaRPr b="0" lang="en-US" sz="1600" spc="-1" strike="noStrike">
              <a:latin typeface="Arial"/>
            </a:endParaRPr>
          </a:p>
          <a:p>
            <a:pPr marL="230040" indent="-228600">
              <a:lnSpc>
                <a:spcPct val="100000"/>
              </a:lnSpc>
              <a:spcBef>
                <a:spcPts val="601"/>
              </a:spcBef>
              <a:buClr>
                <a:srgbClr val="676a6e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676a6e"/>
                </a:solidFill>
                <a:latin typeface="Trebuchet MS"/>
                <a:ea typeface="DejaVu Sans"/>
              </a:rPr>
              <a:t>MongoDB and spark: both structured and unstructured data</a:t>
            </a:r>
            <a:endParaRPr b="0" lang="en-US" sz="1600" spc="-1" strike="noStrike">
              <a:latin typeface="Arial"/>
            </a:endParaRPr>
          </a:p>
          <a:p>
            <a:pPr marL="230040" indent="-228600">
              <a:lnSpc>
                <a:spcPct val="100000"/>
              </a:lnSpc>
              <a:spcBef>
                <a:spcPts val="601"/>
              </a:spcBef>
              <a:buClr>
                <a:srgbClr val="676a6e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676a6e"/>
                </a:solidFill>
                <a:latin typeface="Trebuchet MS"/>
                <a:ea typeface="DejaVu Sans"/>
              </a:rPr>
              <a:t>Pinecone, Weaviate, or FAISS for semantic search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66840" y="113040"/>
            <a:ext cx="1101744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Tools to Be Used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592920" y="6450480"/>
            <a:ext cx="72252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27/10/2014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46" name="CustomShape 4"/>
          <p:cNvSpPr/>
          <p:nvPr/>
        </p:nvSpPr>
        <p:spPr>
          <a:xfrm>
            <a:off x="1946520" y="6450480"/>
            <a:ext cx="114516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Copyright note text (8pt)</a:t>
            </a:r>
            <a:endParaRPr b="0" lang="en-US" sz="800" spc="-1" strike="noStrike">
              <a:latin typeface="Arial"/>
            </a:endParaRPr>
          </a:p>
        </p:txBody>
      </p:sp>
      <p:graphicFrame>
        <p:nvGraphicFramePr>
          <p:cNvPr id="147" name="Table 5"/>
          <p:cNvGraphicFramePr/>
          <p:nvPr/>
        </p:nvGraphicFramePr>
        <p:xfrm>
          <a:off x="3335040" y="3327480"/>
          <a:ext cx="7647120" cy="7301520"/>
        </p:xfrm>
        <a:graphic>
          <a:graphicData uri="http://schemas.openxmlformats.org/drawingml/2006/table">
            <a:tbl>
              <a:tblPr/>
              <a:tblGrid>
                <a:gridCol w="1274400"/>
                <a:gridCol w="1274400"/>
                <a:gridCol w="1274400"/>
                <a:gridCol w="1274400"/>
                <a:gridCol w="1274400"/>
                <a:gridCol w="1275480"/>
              </a:tblGrid>
              <a:tr h="839520"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Tool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Structured Data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Unstructured Data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Geospatial Analysis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Integration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Scalability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</a:tr>
              <a:tr h="1342800"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PostgreSQL + PostGIS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Moderate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Advanced (PostGIS)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Python (GeoPandas, psycopg2)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Moderate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</a:tr>
              <a:tr h="1091160"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MongoDB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Good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Basic (built-in geospatial queries)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Python (Pymongo)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High (sharded clusters)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</a:tr>
              <a:tr h="1342800"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Elasticsearch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Good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Moderate (geodistance, bounding box)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REST APIs, Python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High (distributed)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</a:tr>
              <a:tr h="1091160"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BigQuery with GIS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Advanced (GIS functions)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Cloud-based Python APIs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7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High (cloud-native)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</a:tr>
              <a:tr h="1594440"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c00000"/>
                          </a:solidFill>
                          <a:latin typeface="Trebuchet MS"/>
                        </a:rPr>
                        <a:t>Apache Spark + GeoSpark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c00000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c00000"/>
                          </a:solidFill>
                          <a:latin typeface="Trebuchet MS"/>
                        </a:rPr>
                        <a:t>Excellent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c00000"/>
                          </a:solidFill>
                          <a:latin typeface="Trebuchet MS"/>
                        </a:rPr>
                        <a:t>Moderate to Advanced (GeoSpark)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c00000"/>
                          </a:solidFill>
                          <a:latin typeface="Trebuchet MS"/>
                        </a:rPr>
                        <a:t>PySpark, GeoPandas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  <a:tc>
                  <a:txBody>
                    <a:bodyPr lIns="84240" rIns="8424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700" spc="-1" strike="noStrike">
                          <a:solidFill>
                            <a:srgbClr val="c00000"/>
                          </a:solidFill>
                          <a:latin typeface="Trebuchet MS"/>
                        </a:rPr>
                        <a:t>Very High (distributed)</a:t>
                      </a:r>
                      <a:endParaRPr b="0" lang="en-US" sz="1700" spc="-1" strike="noStrike">
                        <a:latin typeface="Arial"/>
                      </a:endParaRPr>
                    </a:p>
                  </a:txBody>
                  <a:tcPr marL="84240" marR="8424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592920" y="776160"/>
            <a:ext cx="1101744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"/>
          <p:cNvSpPr/>
          <p:nvPr/>
        </p:nvSpPr>
        <p:spPr>
          <a:xfrm>
            <a:off x="592920" y="6450480"/>
            <a:ext cx="72252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27/10/2014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1946520" y="6450480"/>
            <a:ext cx="114516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Copyright note text (8pt)</a:t>
            </a:r>
            <a:endParaRPr b="0" lang="en-US" sz="800" spc="-1" strike="noStrike">
              <a:latin typeface="Arial"/>
            </a:endParaRPr>
          </a:p>
        </p:txBody>
      </p:sp>
      <p:graphicFrame>
        <p:nvGraphicFramePr>
          <p:cNvPr id="151" name="Table 4"/>
          <p:cNvGraphicFramePr/>
          <p:nvPr/>
        </p:nvGraphicFramePr>
        <p:xfrm>
          <a:off x="645840" y="1346040"/>
          <a:ext cx="5915160" cy="5688000"/>
        </p:xfrm>
        <a:graphic>
          <a:graphicData uri="http://schemas.openxmlformats.org/drawingml/2006/table">
            <a:tbl>
              <a:tblPr/>
              <a:tblGrid>
                <a:gridCol w="1971720"/>
                <a:gridCol w="1971720"/>
                <a:gridCol w="1972080"/>
              </a:tblGrid>
              <a:tr h="23976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Feature/Capability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Pinecone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Weaviate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Ease of Use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Simple, managed solution; focuses solely on vector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Open-source, customizable; includes more features like hybrid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38772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Deployment Options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Fully managed cloud service (no on-premise support)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Open-source (self-hosted) or managed cloud service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Supported Data Types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Vectors only (e.g., embeddings for text, images)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Vectors, hybrid (vector + symbolic), integrates with schemas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Scalability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Scales seamlessly with large datasets; optimized for performance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Scales well; requires more configuration for very large datasets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Integration with ML Models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Compatible with external model-generated embeddings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Includes </a:t>
                      </a: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built-in modules</a:t>
                      </a: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 for generating embeddings (e.g., text2vec, image2vec)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Flexibility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Focused exclusively on semantic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Highly flexible, supporting complex queries and hybrid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Search Functionality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Optimized for high-speed, large-scale vector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Supports vector search, symbolic search, and hybrid approaches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38772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Cost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Subscription-based pricing; simpler cost structure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Free for self-hosted; paid for managed service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Community and Ecosystem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Smaller community; robust for dedicated vector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Larger open-source community; supports broader use cases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38772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Geospatial Search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Limited support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Native geospatial search support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  <a:tr h="535680"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Data Management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No built-in schema or rich metadata handling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  <a:tc>
                  <a:txBody>
                    <a:bodyPr lIns="48960" rIns="4896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rgbClr val="676a6e"/>
                          </a:solidFill>
                          <a:latin typeface="Trebuchet MS"/>
                        </a:rPr>
                        <a:t>Includes schema and metadata handling capabilities</a:t>
                      </a:r>
                      <a:endParaRPr b="0" lang="en-US" sz="1000" spc="-1" strike="noStrike">
                        <a:latin typeface="Arial"/>
                      </a:endParaRPr>
                    </a:p>
                  </a:txBody>
                  <a:tcPr marL="48960" marR="48960">
                    <a:noFill/>
                  </a:tcPr>
                </a:tc>
              </a:tr>
            </a:tbl>
          </a:graphicData>
        </a:graphic>
      </p:graphicFrame>
      <p:sp>
        <p:nvSpPr>
          <p:cNvPr id="152" name="CustomShape 5"/>
          <p:cNvSpPr/>
          <p:nvPr/>
        </p:nvSpPr>
        <p:spPr>
          <a:xfrm>
            <a:off x="6675120" y="1554480"/>
            <a:ext cx="5668200" cy="316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Use Case                        | Need Database?       | Suggested Tool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|-------------------------------|----------------------|--------------------------|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Simple LLM prompts             | ❌ No                | None             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Document search / RAG          | ✅ Yes               | Weaviate, Qdrant, FAISS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Logging / storage              | ✅ Optional          | MongoDB, Postgres        |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| Chat history / user sessions   | ✅ Optional          | MongoDB, Redis, SQLite   |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227160" y="-443880"/>
            <a:ext cx="1101744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"/>
          <p:cNvSpPr/>
          <p:nvPr/>
        </p:nvSpPr>
        <p:spPr>
          <a:xfrm>
            <a:off x="227160" y="5230440"/>
            <a:ext cx="72252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27/10/2014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1580760" y="5230440"/>
            <a:ext cx="114516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Copyright note text (8pt)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56" name="CustomShape 4"/>
          <p:cNvSpPr/>
          <p:nvPr/>
        </p:nvSpPr>
        <p:spPr>
          <a:xfrm>
            <a:off x="8778240" y="1828800"/>
            <a:ext cx="3017520" cy="11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Vector Database: Weaviate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CustomShape 5"/>
          <p:cNvSpPr/>
          <p:nvPr/>
        </p:nvSpPr>
        <p:spPr>
          <a:xfrm>
            <a:off x="4206240" y="3658680"/>
            <a:ext cx="3291840" cy="11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HuggingFace: LLaMA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8" name="CustomShape 6"/>
          <p:cNvSpPr/>
          <p:nvPr/>
        </p:nvSpPr>
        <p:spPr>
          <a:xfrm>
            <a:off x="4572000" y="1828800"/>
            <a:ext cx="2467800" cy="11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MongoDB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548640" y="1829880"/>
            <a:ext cx="2560320" cy="1187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1. </a:t>
            </a: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SerpAPI/D</a:t>
            </a: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uckDuckG</a:t>
            </a: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o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Search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2. local </a:t>
            </a: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stored web </a:t>
            </a: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pages 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Line 8"/>
          <p:cNvSpPr/>
          <p:nvPr/>
        </p:nvSpPr>
        <p:spPr>
          <a:xfrm>
            <a:off x="7039800" y="2377440"/>
            <a:ext cx="17384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TextShape 9"/>
          <p:cNvSpPr txBox="1"/>
          <p:nvPr/>
        </p:nvSpPr>
        <p:spPr>
          <a:xfrm>
            <a:off x="7223760" y="1920240"/>
            <a:ext cx="1463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Splitting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2" name="TextShape 10"/>
          <p:cNvSpPr txBox="1"/>
          <p:nvPr/>
        </p:nvSpPr>
        <p:spPr>
          <a:xfrm>
            <a:off x="7223760" y="2468880"/>
            <a:ext cx="1463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Embeddin</a:t>
            </a:r>
            <a:r>
              <a:rPr b="0" lang="en-US" sz="1800" spc="-1" strike="noStrike">
                <a:latin typeface="Arial"/>
              </a:rPr>
              <a:t>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Line 11"/>
          <p:cNvSpPr/>
          <p:nvPr/>
        </p:nvSpPr>
        <p:spPr>
          <a:xfrm>
            <a:off x="3108960" y="2377440"/>
            <a:ext cx="146304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cxnSp>
        <p:nvCxnSpPr>
          <p:cNvPr id="164" name="Line 12"/>
          <p:cNvCxnSpPr/>
          <p:nvPr/>
        </p:nvCxn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</p:cxnSp>
      <p:sp>
        <p:nvSpPr>
          <p:cNvPr id="165" name="TextShape 13"/>
          <p:cNvSpPr txBox="1"/>
          <p:nvPr/>
        </p:nvSpPr>
        <p:spPr>
          <a:xfrm>
            <a:off x="7680960" y="3036960"/>
            <a:ext cx="1463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Training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Shape 14"/>
          <p:cNvSpPr txBox="1"/>
          <p:nvPr/>
        </p:nvSpPr>
        <p:spPr>
          <a:xfrm>
            <a:off x="7223760" y="1920240"/>
            <a:ext cx="1463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Splitting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7" name="TextShape 15"/>
          <p:cNvSpPr txBox="1"/>
          <p:nvPr/>
        </p:nvSpPr>
        <p:spPr>
          <a:xfrm>
            <a:off x="7701480" y="3383280"/>
            <a:ext cx="12949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Application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8" name="CustomShape 16"/>
          <p:cNvSpPr/>
          <p:nvPr/>
        </p:nvSpPr>
        <p:spPr>
          <a:xfrm>
            <a:off x="10058400" y="3729600"/>
            <a:ext cx="1371600" cy="1116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Query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9" name="Line 17"/>
          <p:cNvSpPr/>
          <p:nvPr/>
        </p:nvSpPr>
        <p:spPr>
          <a:xfrm flipH="1">
            <a:off x="7498080" y="4297680"/>
            <a:ext cx="256032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TextShape 18"/>
          <p:cNvSpPr txBox="1"/>
          <p:nvPr/>
        </p:nvSpPr>
        <p:spPr>
          <a:xfrm>
            <a:off x="8046720" y="3859920"/>
            <a:ext cx="175212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latin typeface="Arial"/>
              </a:rPr>
              <a:t>Send </a:t>
            </a:r>
            <a:r>
              <a:rPr b="0" lang="en-US" sz="1800" spc="-1" strike="noStrike">
                <a:latin typeface="Arial"/>
              </a:rPr>
              <a:t>questions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1" name="CustomShape 19"/>
          <p:cNvSpPr/>
          <p:nvPr/>
        </p:nvSpPr>
        <p:spPr>
          <a:xfrm>
            <a:off x="1280160" y="3729600"/>
            <a:ext cx="1371600" cy="111672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d7"/>
                </a:solidFill>
                <a:latin typeface="Arial"/>
                <a:ea typeface="DejaVu Sans"/>
              </a:rPr>
              <a:t>Responses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Line 20"/>
          <p:cNvSpPr/>
          <p:nvPr/>
        </p:nvSpPr>
        <p:spPr>
          <a:xfrm flipH="1">
            <a:off x="2651760" y="4297680"/>
            <a:ext cx="1554480" cy="0"/>
          </a:xfrm>
          <a:prstGeom prst="line">
            <a:avLst/>
          </a:prstGeom>
          <a:ln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TextShape 21"/>
          <p:cNvSpPr txBox="1"/>
          <p:nvPr/>
        </p:nvSpPr>
        <p:spPr>
          <a:xfrm>
            <a:off x="3200400" y="1920240"/>
            <a:ext cx="14630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Raw Data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Shape 22"/>
          <p:cNvSpPr txBox="1"/>
          <p:nvPr/>
        </p:nvSpPr>
        <p:spPr>
          <a:xfrm>
            <a:off x="189720" y="91440"/>
            <a:ext cx="10417320" cy="503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Langchain-based Retrieval-Augmented Generation (RAG)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66840" y="113040"/>
            <a:ext cx="11017440" cy="44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a3e0"/>
                </a:solidFill>
                <a:latin typeface="Trebuchet MS"/>
                <a:ea typeface="DejaVu Sans"/>
              </a:rPr>
              <a:t>Langchain-based RAG Workflow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76" name="CustomShape 2"/>
          <p:cNvSpPr/>
          <p:nvPr/>
        </p:nvSpPr>
        <p:spPr>
          <a:xfrm>
            <a:off x="592920" y="6450480"/>
            <a:ext cx="72252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27/10/2014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1946520" y="6450480"/>
            <a:ext cx="1145160" cy="218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676a6e"/>
                </a:solidFill>
                <a:latin typeface="Trebuchet MS"/>
                <a:ea typeface="DejaVu Sans"/>
              </a:rPr>
              <a:t>Copyright note text (8pt)</a:t>
            </a:r>
            <a:endParaRPr b="0" lang="en-US" sz="800" spc="-1" strike="noStrike">
              <a:latin typeface="Arial"/>
            </a:endParaRPr>
          </a:p>
        </p:txBody>
      </p:sp>
      <p:graphicFrame>
        <p:nvGraphicFramePr>
          <p:cNvPr id="178" name="Table 4"/>
          <p:cNvGraphicFramePr/>
          <p:nvPr/>
        </p:nvGraphicFramePr>
        <p:xfrm>
          <a:off x="3335040" y="3327480"/>
          <a:ext cx="7647120" cy="7301520"/>
        </p:xfrm>
        <a:graphic>
          <a:graphicData uri="http://schemas.openxmlformats.org/drawingml/2006/table">
            <a:tbl>
              <a:tblPr/>
              <a:tblGrid>
                <a:gridCol w="1274400"/>
                <a:gridCol w="1274400"/>
                <a:gridCol w="1274400"/>
                <a:gridCol w="1274400"/>
                <a:gridCol w="1274400"/>
                <a:gridCol w="1275480"/>
              </a:tblGrid>
              <a:tr h="83952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34280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09116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34280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09116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  <a:tr h="1594440"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  <a:tc>
                  <a:tcPr marL="84240" marR="84240">
                    <a:noFill/>
                  </a:tcPr>
                </a:tc>
              </a:tr>
            </a:tbl>
          </a:graphicData>
        </a:graphic>
      </p:graphicFrame>
      <p:sp>
        <p:nvSpPr>
          <p:cNvPr id="179" name="CustomShape 5"/>
          <p:cNvSpPr/>
          <p:nvPr/>
        </p:nvSpPr>
        <p:spPr>
          <a:xfrm>
            <a:off x="826560" y="1188720"/>
            <a:ext cx="6214320" cy="39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[1] Automated Data Ingestion (Scheduled)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[2] LangChain Loads &amp; Parses Data (e.g., Web/PDF/API)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[3] Raw Data Stored in MongoDB (raw text + metadata)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[4] LangChain Loads from MongoDB → Text Chunking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[5] Embedding Generation via Hugging Face Transformers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[6] Store Embeddings in Weaviate (Vector DB)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[7] LangChain RAG: Query Weaviate for Semantic Context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    ↓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[8] LLaMA2 via HuggingFace (Context-Aware Answering or Fine-Tuning)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7043040" y="1888920"/>
            <a:ext cx="4935600" cy="2591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3e0"/>
      </a:dk2>
      <a:lt2>
        <a:srgbClr val="84bd00"/>
      </a:lt2>
      <a:accent1>
        <a:srgbClr val="84bd00"/>
      </a:accent1>
      <a:accent2>
        <a:srgbClr val="00843d"/>
      </a:accent2>
      <a:accent3>
        <a:srgbClr val="0033a0"/>
      </a:accent3>
      <a:accent4>
        <a:srgbClr val="00a3e0"/>
      </a:accent4>
      <a:accent5>
        <a:srgbClr val="676a6e"/>
      </a:accent5>
      <a:accent6>
        <a:srgbClr val="808080"/>
      </a:accent6>
      <a:hlink>
        <a:srgbClr val="00a3e0"/>
      </a:hlink>
      <a:folHlink>
        <a:srgbClr val="003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3e0"/>
      </a:dk2>
      <a:lt2>
        <a:srgbClr val="84bd00"/>
      </a:lt2>
      <a:accent1>
        <a:srgbClr val="84bd00"/>
      </a:accent1>
      <a:accent2>
        <a:srgbClr val="00843d"/>
      </a:accent2>
      <a:accent3>
        <a:srgbClr val="0033a0"/>
      </a:accent3>
      <a:accent4>
        <a:srgbClr val="00a3e0"/>
      </a:accent4>
      <a:accent5>
        <a:srgbClr val="676a6e"/>
      </a:accent5>
      <a:accent6>
        <a:srgbClr val="808080"/>
      </a:accent6>
      <a:hlink>
        <a:srgbClr val="00a3e0"/>
      </a:hlink>
      <a:folHlink>
        <a:srgbClr val="003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3e0"/>
      </a:dk2>
      <a:lt2>
        <a:srgbClr val="84bd00"/>
      </a:lt2>
      <a:accent1>
        <a:srgbClr val="84bd00"/>
      </a:accent1>
      <a:accent2>
        <a:srgbClr val="00843d"/>
      </a:accent2>
      <a:accent3>
        <a:srgbClr val="0033a0"/>
      </a:accent3>
      <a:accent4>
        <a:srgbClr val="00a3e0"/>
      </a:accent4>
      <a:accent5>
        <a:srgbClr val="676a6e"/>
      </a:accent5>
      <a:accent6>
        <a:srgbClr val="808080"/>
      </a:accent6>
      <a:hlink>
        <a:srgbClr val="00a3e0"/>
      </a:hlink>
      <a:folHlink>
        <a:srgbClr val="003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a3e0"/>
      </a:dk2>
      <a:lt2>
        <a:srgbClr val="84bd00"/>
      </a:lt2>
      <a:accent1>
        <a:srgbClr val="84bd00"/>
      </a:accent1>
      <a:accent2>
        <a:srgbClr val="00843d"/>
      </a:accent2>
      <a:accent3>
        <a:srgbClr val="0033a0"/>
      </a:accent3>
      <a:accent4>
        <a:srgbClr val="00a3e0"/>
      </a:accent4>
      <a:accent5>
        <a:srgbClr val="676a6e"/>
      </a:accent5>
      <a:accent6>
        <a:srgbClr val="808080"/>
      </a:accent6>
      <a:hlink>
        <a:srgbClr val="00a3e0"/>
      </a:hlink>
      <a:folHlink>
        <a:srgbClr val="003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471b27-fd13-4860-adb0-43c3ee92bef9" xsi:nil="true"/>
    <lcf76f155ced4ddcb4097134ff3c332f xmlns="5ed50842-579e-465e-b5c8-9b3bf3aad5b0">
      <Terms xmlns="http://schemas.microsoft.com/office/infopath/2007/PartnerControls"/>
    </lcf76f155ced4ddcb4097134ff3c332f>
    <TaxKeywordTaxHTField xmlns="cf471b27-fd13-4860-adb0-43c3ee92bef9">
      <Terms xmlns="http://schemas.microsoft.com/office/infopath/2007/PartnerControls"/>
    </TaxKeywordTaxHTField>
    <Notes xmlns="5ed50842-579e-465e-b5c8-9b3bf3aad5b0" xsi:nil="true"/>
    <Location xmlns="http://schemas.microsoft.com/sharepoint/v3/fields" xsi:nil="true"/>
    <Date_x0020_of_x0020_Event xmlns="5ed50842-579e-465e-b5c8-9b3bf3aad5b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87521170E2304C9F5335BC2BD77A92" ma:contentTypeVersion="27" ma:contentTypeDescription="Create a new document." ma:contentTypeScope="" ma:versionID="0aab7c75acf543bb722cc751db3704ad">
  <xsd:schema xmlns:xsd="http://www.w3.org/2001/XMLSchema" xmlns:xs="http://www.w3.org/2001/XMLSchema" xmlns:p="http://schemas.microsoft.com/office/2006/metadata/properties" xmlns:ns2="cf471b27-fd13-4860-adb0-43c3ee92bef9" xmlns:ns3="5ed50842-579e-465e-b5c8-9b3bf3aad5b0" xmlns:ns4="http://schemas.microsoft.com/sharepoint/v3/fields" targetNamespace="http://schemas.microsoft.com/office/2006/metadata/properties" ma:root="true" ma:fieldsID="b8a50f78f6e7957f163443bf1084cfd1" ns2:_="" ns3:_="" ns4:_="">
    <xsd:import namespace="cf471b27-fd13-4860-adb0-43c3ee92bef9"/>
    <xsd:import namespace="5ed50842-579e-465e-b5c8-9b3bf3aad5b0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TaxKeywordTaxHTField" minOccurs="0"/>
                <xsd:element ref="ns2:TaxCatchAll" minOccurs="0"/>
                <xsd:element ref="ns3:Date_x0020_of_x0020_Event" minOccurs="0"/>
                <xsd:element ref="ns4:Location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2:SharedWithUsers" minOccurs="0"/>
                <xsd:element ref="ns2:SharedWithDetails" minOccurs="0"/>
                <xsd:element ref="ns3:Notes" minOccurs="0"/>
                <xsd:element ref="ns3:MediaServiceAutoKeyPoints" minOccurs="0"/>
                <xsd:element ref="ns3:MediaServiceKeyPoints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471b27-fd13-4860-adb0-43c3ee92bef9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5" nillable="true" ma:taxonomy="true" ma:internalName="TaxKeywordTaxHTField" ma:taxonomyFieldName="TaxKeyword" ma:displayName="Enterprise Keywords" ma:fieldId="{23f27201-bee3-471e-b2e7-b64fd8b7ca38}" ma:taxonomyMulti="true" ma:sspId="acd415a0-c3cc-462f-a356-43074d3c24ec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6" nillable="true" ma:displayName="Taxonomy Catch All Column" ma:hidden="true" ma:list="{12b34ae8-a42d-4c2e-8e67-ca4316867c8f}" ma:internalName="TaxCatchAll" ma:showField="CatchAllData" ma:web="cf471b27-fd13-4860-adb0-43c3ee92bef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d50842-579e-465e-b5c8-9b3bf3aad5b0" elementFormDefault="qualified">
    <xsd:import namespace="http://schemas.microsoft.com/office/2006/documentManagement/types"/>
    <xsd:import namespace="http://schemas.microsoft.com/office/infopath/2007/PartnerControls"/>
    <xsd:element name="Date_x0020_of_x0020_Event" ma:index="7" nillable="true" ma:displayName="Date of Event" ma:format="DateOnly" ma:internalName="Date_x0020_of_x0020_Event" ma:readOnly="false">
      <xsd:simpleType>
        <xsd:restriction base="dms:DateTime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Notes" ma:index="21" nillable="true" ma:displayName="Notes" ma:format="Dropdown" ma:internalName="Notes">
      <xsd:simpleType>
        <xsd:restriction base="dms:Note">
          <xsd:maxLength value="255"/>
        </xsd:restriction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7" nillable="true" ma:taxonomy="true" ma:internalName="lcf76f155ced4ddcb4097134ff3c332f" ma:taxonomyFieldName="MediaServiceImageTags" ma:displayName="Image Tags" ma:readOnly="false" ma:fieldId="{5cf76f15-5ced-4ddc-b409-7134ff3c332f}" ma:taxonomyMulti="true" ma:sspId="acd415a0-c3cc-462f-a356-43074d3c24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Location" ma:index="8" nillable="true" ma:displayName="Location" ma:description="" ma:internalName="Locat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9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A467AD-BF31-427E-BDDA-AFD06A20D2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5B484F-AC50-4BB4-BD5C-C0E86FA28E63}">
  <ds:schemaRefs>
    <ds:schemaRef ds:uri="http://purl.org/dc/elements/1.1/"/>
    <ds:schemaRef ds:uri="http://schemas.microsoft.com/sharepoint/v3/field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5ed50842-579e-465e-b5c8-9b3bf3aad5b0"/>
    <ds:schemaRef ds:uri="http://schemas.microsoft.com/office/2006/metadata/properties"/>
    <ds:schemaRef ds:uri="cf471b27-fd13-4860-adb0-43c3ee92bef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4E3BEB7-03FB-41DE-892D-60DC5CD925AB}">
  <ds:schemaRefs>
    <ds:schemaRef ds:uri="5ed50842-579e-465e-b5c8-9b3bf3aad5b0"/>
    <ds:schemaRef ds:uri="cf471b27-fd13-4860-adb0-43c3ee92bef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/field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9487</TotalTime>
  <Application>LibreOffice/6.4.7.2$Linux_X86_64 LibreOffice_project/40$Build-2</Application>
  <Words>715</Words>
  <Paragraphs>124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2021-10-05T18:43:38Z</dcterms:created>
  <dc:creator>Jessey.Bouchard@aramcoamericas.com</dc:creator>
  <dc:description/>
  <dc:language>en-US</dc:language>
  <cp:lastModifiedBy/>
  <dcterms:modified xsi:type="dcterms:W3CDTF">2025-05-12T09:22:07Z</dcterms:modified>
  <cp:revision>41</cp:revision>
  <dc:subject/>
  <dc:title>opportunities in oilfield chemistry for a sustainable oil and gas future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lassificationContentMarkingFooterLocations">
    <vt:lpwstr>saudi aramco_template:7</vt:lpwstr>
  </property>
  <property fmtid="{D5CDD505-2E9C-101B-9397-08002B2CF9AE}" pid="4" name="ClassificationContentMarkingFooterText">
    <vt:lpwstr>Classification: General Use</vt:lpwstr>
  </property>
  <property fmtid="{D5CDD505-2E9C-101B-9397-08002B2CF9AE}" pid="5" name="ContentTypeId">
    <vt:lpwstr>0x010100C087521170E2304C9F5335BC2BD77A92</vt:lpwstr>
  </property>
  <property fmtid="{D5CDD505-2E9C-101B-9397-08002B2CF9AE}" pid="6" name="HiddenSlides">
    <vt:i4>0</vt:i4>
  </property>
  <property fmtid="{D5CDD505-2E9C-101B-9397-08002B2CF9AE}" pid="7" name="HyperlinksChanged">
    <vt:bool>0</vt:bool>
  </property>
  <property fmtid="{D5CDD505-2E9C-101B-9397-08002B2CF9AE}" pid="8" name="LinksUpToDate">
    <vt:bool>0</vt:bool>
  </property>
  <property fmtid="{D5CDD505-2E9C-101B-9397-08002B2CF9AE}" pid="9" name="MMClips">
    <vt:i4>0</vt:i4>
  </property>
  <property fmtid="{D5CDD505-2E9C-101B-9397-08002B2CF9AE}" pid="10" name="MSIP_Label_10959062-7b44-4d77-8d0f-cf572960120c_ActionId">
    <vt:lpwstr>fcf1be0f-e34e-4938-9f0d-53df36742e0d</vt:lpwstr>
  </property>
  <property fmtid="{D5CDD505-2E9C-101B-9397-08002B2CF9AE}" pid="11" name="MSIP_Label_10959062-7b44-4d77-8d0f-cf572960120c_ContentBits">
    <vt:lpwstr>2</vt:lpwstr>
  </property>
  <property fmtid="{D5CDD505-2E9C-101B-9397-08002B2CF9AE}" pid="12" name="MSIP_Label_10959062-7b44-4d77-8d0f-cf572960120c_Enabled">
    <vt:lpwstr>true</vt:lpwstr>
  </property>
  <property fmtid="{D5CDD505-2E9C-101B-9397-08002B2CF9AE}" pid="13" name="MSIP_Label_10959062-7b44-4d77-8d0f-cf572960120c_Method">
    <vt:lpwstr>Privileged</vt:lpwstr>
  </property>
  <property fmtid="{D5CDD505-2E9C-101B-9397-08002B2CF9AE}" pid="14" name="MSIP_Label_10959062-7b44-4d77-8d0f-cf572960120c_Name">
    <vt:lpwstr>ASC-General-Use</vt:lpwstr>
  </property>
  <property fmtid="{D5CDD505-2E9C-101B-9397-08002B2CF9AE}" pid="15" name="MSIP_Label_10959062-7b44-4d77-8d0f-cf572960120c_SetDate">
    <vt:lpwstr>2025-04-05T23:36:17Z</vt:lpwstr>
  </property>
  <property fmtid="{D5CDD505-2E9C-101B-9397-08002B2CF9AE}" pid="16" name="MSIP_Label_10959062-7b44-4d77-8d0f-cf572960120c_SiteId">
    <vt:lpwstr>3793a1e6-1687-4a33-a150-6d1a5640ff06</vt:lpwstr>
  </property>
  <property fmtid="{D5CDD505-2E9C-101B-9397-08002B2CF9AE}" pid="17" name="MSIP_Label_10959062-7b44-4d77-8d0f-cf572960120c_Tag">
    <vt:lpwstr>10, 0, 1, 1</vt:lpwstr>
  </property>
  <property fmtid="{D5CDD505-2E9C-101B-9397-08002B2CF9AE}" pid="18" name="MSIP_Label_b176ec7a-5c1c-40d8-b713-034aac8a6cec_ActionId">
    <vt:lpwstr>2590a60c-f344-482d-875e-0068483e5e75</vt:lpwstr>
  </property>
  <property fmtid="{D5CDD505-2E9C-101B-9397-08002B2CF9AE}" pid="19" name="MSIP_Label_b176ec7a-5c1c-40d8-b713-034aac8a6cec_Application">
    <vt:lpwstr>Microsoft Azure Information Protection</vt:lpwstr>
  </property>
  <property fmtid="{D5CDD505-2E9C-101B-9397-08002B2CF9AE}" pid="20" name="MSIP_Label_b176ec7a-5c1c-40d8-b713-034aac8a6cec_Enabled">
    <vt:lpwstr>True</vt:lpwstr>
  </property>
  <property fmtid="{D5CDD505-2E9C-101B-9397-08002B2CF9AE}" pid="21" name="MSIP_Label_b176ec7a-5c1c-40d8-b713-034aac8a6cec_Extended_MSFT_Method">
    <vt:lpwstr>Automatic</vt:lpwstr>
  </property>
  <property fmtid="{D5CDD505-2E9C-101B-9397-08002B2CF9AE}" pid="22" name="MSIP_Label_b176ec7a-5c1c-40d8-b713-034aac8a6cec_Name">
    <vt:lpwstr>Company General Use</vt:lpwstr>
  </property>
  <property fmtid="{D5CDD505-2E9C-101B-9397-08002B2CF9AE}" pid="23" name="MSIP_Label_b176ec7a-5c1c-40d8-b713-034aac8a6cec_Owner">
    <vt:lpwstr>babikehx@aramco.com</vt:lpwstr>
  </property>
  <property fmtid="{D5CDD505-2E9C-101B-9397-08002B2CF9AE}" pid="24" name="MSIP_Label_b176ec7a-5c1c-40d8-b713-034aac8a6cec_SetDate">
    <vt:lpwstr>2022-01-30T12:36:27.2752177Z</vt:lpwstr>
  </property>
  <property fmtid="{D5CDD505-2E9C-101B-9397-08002B2CF9AE}" pid="25" name="MSIP_Label_b176ec7a-5c1c-40d8-b713-034aac8a6cec_SiteId">
    <vt:lpwstr>5a1e0c10-68b1-4667-974b-f394ba989c51</vt:lpwstr>
  </property>
  <property fmtid="{D5CDD505-2E9C-101B-9397-08002B2CF9AE}" pid="26" name="MediaServiceImageTags">
    <vt:lpwstr/>
  </property>
  <property fmtid="{D5CDD505-2E9C-101B-9397-08002B2CF9AE}" pid="27" name="Notes">
    <vt:i4>4</vt:i4>
  </property>
  <property fmtid="{D5CDD505-2E9C-101B-9397-08002B2CF9AE}" pid="28" name="PresentationFormat">
    <vt:lpwstr>Widescreen</vt:lpwstr>
  </property>
  <property fmtid="{D5CDD505-2E9C-101B-9397-08002B2CF9AE}" pid="29" name="ScaleCrop">
    <vt:bool>0</vt:bool>
  </property>
  <property fmtid="{D5CDD505-2E9C-101B-9397-08002B2CF9AE}" pid="30" name="ShareDoc">
    <vt:bool>0</vt:bool>
  </property>
  <property fmtid="{D5CDD505-2E9C-101B-9397-08002B2CF9AE}" pid="31" name="Slides">
    <vt:i4>7</vt:i4>
  </property>
  <property fmtid="{D5CDD505-2E9C-101B-9397-08002B2CF9AE}" pid="32" name="TaxKeyword">
    <vt:lpwstr/>
  </property>
</Properties>
</file>