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70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0"/>
    <p:restoredTop sz="94633"/>
  </p:normalViewPr>
  <p:slideViewPr>
    <p:cSldViewPr snapToGrid="0" snapToObjects="1">
      <p:cViewPr varScale="1">
        <p:scale>
          <a:sx n="72" d="100"/>
          <a:sy n="72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0AAD9-A13D-E34D-9771-ABD831281AC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A3E53-3192-E14A-BC0C-A4B4978D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0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4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A198-36FB-8448-98A2-A2CD1CF9BDC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19D5-148B-384F-841C-D9B1F2D9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59AA-E8B8-4176-B09D-9EE914131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BC3D2-6538-423E-8E52-F701C20DF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7313" y="188371"/>
            <a:ext cx="7191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Comparison of RPKM/FPKM and TPM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08775"/>
              </p:ext>
            </p:extLst>
          </p:nvPr>
        </p:nvGraphicFramePr>
        <p:xfrm>
          <a:off x="2393505" y="4497909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 TPM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46989" y="4099528"/>
            <a:ext cx="231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Transcripts Per Million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7925"/>
              </p:ext>
            </p:extLst>
          </p:nvPr>
        </p:nvGraphicFramePr>
        <p:xfrm>
          <a:off x="2393505" y="1605241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RPKM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93505" y="1235909"/>
            <a:ext cx="26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Per </a:t>
            </a:r>
            <a:r>
              <a:rPr lang="en-US" dirty="0" err="1"/>
              <a:t>Kilobase</a:t>
            </a:r>
            <a:r>
              <a:rPr lang="en-US" dirty="0"/>
              <a:t> Million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8290" y="3393088"/>
            <a:ext cx="540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  4.29                              4.5                                  4.25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8290" y="6347029"/>
            <a:ext cx="520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  10                                 10                                   10 </a:t>
            </a:r>
          </a:p>
        </p:txBody>
      </p:sp>
    </p:spTree>
    <p:extLst>
      <p:ext uri="{BB962C8B-B14F-4D97-AF65-F5344CB8AC3E}">
        <p14:creationId xmlns:p14="http://schemas.microsoft.com/office/powerpoint/2010/main" val="175276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F749-7F88-4140-87BA-9A164D03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normalize 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6222-596A-4837-9FF7-77D033F0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Want to aggregate information across different replicates</a:t>
            </a:r>
          </a:p>
          <a:p>
            <a:r>
              <a:rPr lang="en-US" dirty="0"/>
              <a:t>Want to compare expression of different genes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Different sequencing depth between replicates</a:t>
            </a:r>
          </a:p>
          <a:p>
            <a:pPr lvl="1"/>
            <a:r>
              <a:rPr lang="en-US" dirty="0"/>
              <a:t>Different gene length (bias towards larger genes)</a:t>
            </a:r>
          </a:p>
          <a:p>
            <a:r>
              <a:rPr lang="en-US" dirty="0"/>
              <a:t>Solution: FPKM / TPM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B6F8CE-E620-4C0A-AD71-D60AA500E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0541"/>
              </p:ext>
            </p:extLst>
          </p:nvPr>
        </p:nvGraphicFramePr>
        <p:xfrm>
          <a:off x="1859722" y="16340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27A057-7EF9-44CA-9C6D-BB0F9C325423}"/>
              </a:ext>
            </a:extLst>
          </p:cNvPr>
          <p:cNvSpPr/>
          <p:nvPr/>
        </p:nvSpPr>
        <p:spPr>
          <a:xfrm>
            <a:off x="2411895" y="6311900"/>
            <a:ext cx="7368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www.rna-seqblog.com</a:t>
            </a:r>
            <a:r>
              <a:rPr lang="en-US" dirty="0"/>
              <a:t>/</a:t>
            </a:r>
            <a:r>
              <a:rPr lang="en-US" dirty="0" err="1"/>
              <a:t>rpkm</a:t>
            </a:r>
            <a:r>
              <a:rPr lang="en-US" dirty="0"/>
              <a:t>-</a:t>
            </a:r>
            <a:r>
              <a:rPr lang="en-US" dirty="0" err="1"/>
              <a:t>fpkm</a:t>
            </a:r>
            <a:r>
              <a:rPr lang="en-US" dirty="0"/>
              <a:t>-and-</a:t>
            </a:r>
            <a:r>
              <a:rPr lang="en-US" dirty="0" err="1"/>
              <a:t>tpm</a:t>
            </a:r>
            <a:r>
              <a:rPr lang="en-US" dirty="0"/>
              <a:t>-clearly-explained/</a:t>
            </a:r>
          </a:p>
        </p:txBody>
      </p:sp>
    </p:spTree>
    <p:extLst>
      <p:ext uri="{BB962C8B-B14F-4D97-AF65-F5344CB8AC3E}">
        <p14:creationId xmlns:p14="http://schemas.microsoft.com/office/powerpoint/2010/main" val="410738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RPKM/FPKM?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RPKM: Reads Per </a:t>
                </a:r>
                <a:r>
                  <a:rPr lang="en-US" dirty="0" err="1"/>
                  <a:t>Kilobase</a:t>
                </a:r>
                <a:r>
                  <a:rPr lang="en-US" dirty="0"/>
                  <a:t> of a transcript per Million mapped reads</a:t>
                </a:r>
              </a:p>
              <a:p>
                <a:r>
                  <a:rPr lang="en-US" dirty="0"/>
                  <a:t>FPKM*: Fragments Per Kilobase of transcript per Million mapped reads</a:t>
                </a:r>
              </a:p>
              <a:p>
                <a:endParaRPr lang="en-US" dirty="0"/>
              </a:p>
              <a:p>
                <a:r>
                  <a:rPr lang="en-US" dirty="0"/>
                  <a:t>FPKM (or RPKM) attempts to normalize for gene size and library depth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err="1"/>
                  <a:t>n</a:t>
                </a:r>
                <a:r>
                  <a:rPr lang="en-US" baseline="-25000" dirty="0" err="1"/>
                  <a:t>i</a:t>
                </a:r>
                <a:r>
                  <a:rPr lang="en-US" baseline="30000" dirty="0"/>
                  <a:t> </a:t>
                </a:r>
                <a:r>
                  <a:rPr lang="en-US" dirty="0"/>
                  <a:t>: number of transcripts for gene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r>
                  <a:rPr lang="en-US" dirty="0"/>
                  <a:t>l</a:t>
                </a:r>
                <a:r>
                  <a:rPr lang="en-US" baseline="-25000" dirty="0"/>
                  <a:t>i</a:t>
                </a:r>
                <a:r>
                  <a:rPr lang="en-US" baseline="30000" dirty="0"/>
                  <a:t> </a:t>
                </a:r>
                <a:r>
                  <a:rPr lang="en-US" dirty="0"/>
                  <a:t>: length of gene 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88668"/>
            <a:ext cx="851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Fragments can mean either individual reads (SE) or paired-reads that </a:t>
            </a:r>
            <a:r>
              <a:rPr lang="en-US"/>
              <a:t>map together (PE)</a:t>
            </a:r>
          </a:p>
        </p:txBody>
      </p:sp>
    </p:spTree>
    <p:extLst>
      <p:ext uri="{BB962C8B-B14F-4D97-AF65-F5344CB8AC3E}">
        <p14:creationId xmlns:p14="http://schemas.microsoft.com/office/powerpoint/2010/main" val="51492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TPM?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TPM: Transcripts per million (Transcripts Per </a:t>
                </a:r>
                <a:r>
                  <a:rPr lang="en-US" dirty="0" err="1"/>
                  <a:t>Kilobase</a:t>
                </a:r>
                <a:r>
                  <a:rPr lang="en-US" dirty="0"/>
                  <a:t> Million)</a:t>
                </a:r>
              </a:p>
              <a:p>
                <a:r>
                  <a:rPr lang="en-US" dirty="0"/>
                  <a:t> Another form of normalization for gene length and sequencing depth, but in a slightly different sequence of events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n</a:t>
                </a:r>
                <a:r>
                  <a:rPr lang="en-US" baseline="-25000" dirty="0" err="1"/>
                  <a:t>i</a:t>
                </a:r>
                <a:r>
                  <a:rPr lang="en-US" baseline="30000" dirty="0"/>
                  <a:t> </a:t>
                </a:r>
                <a:r>
                  <a:rPr lang="en-US" dirty="0"/>
                  <a:t>: number of transcripts for gene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r>
                  <a:rPr lang="en-US" dirty="0"/>
                  <a:t>l</a:t>
                </a:r>
                <a:r>
                  <a:rPr lang="en-US" baseline="-25000" dirty="0"/>
                  <a:t>i</a:t>
                </a:r>
                <a:r>
                  <a:rPr lang="en-US" baseline="30000" dirty="0"/>
                  <a:t> </a:t>
                </a:r>
                <a:r>
                  <a:rPr lang="en-US" dirty="0"/>
                  <a:t>: length of gene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9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0696" y="2975959"/>
            <a:ext cx="5665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RPKM:</a:t>
            </a:r>
          </a:p>
          <a:p>
            <a:pPr marL="514350" indent="-514350">
              <a:buAutoNum type="arabicParenR"/>
            </a:pPr>
            <a:r>
              <a:rPr lang="en-US" sz="3000" dirty="0"/>
              <a:t>Sum total # reads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Scale total by 10^9 (scale by 10)</a:t>
            </a:r>
          </a:p>
          <a:p>
            <a:pPr marL="514350" indent="-514350">
              <a:buAutoNum type="arabicParenR"/>
            </a:pPr>
            <a:r>
              <a:rPr lang="en-US" sz="3000" dirty="0"/>
              <a:t>Divide by total scaled # reads in library 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by length of the gene  (kb)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7602" y="2975959"/>
            <a:ext cx="61283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TPM: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by length of the gene  (kb)</a:t>
            </a:r>
          </a:p>
          <a:p>
            <a:pPr marL="514350" indent="-514350">
              <a:buAutoNum type="arabicParenR"/>
            </a:pPr>
            <a:r>
              <a:rPr lang="en-US" sz="3000" dirty="0"/>
              <a:t>Sum RPK values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Scale total by 10^6 (scale by 10)</a:t>
            </a:r>
          </a:p>
          <a:p>
            <a:pPr marL="514350" indent="-514350">
              <a:buFontTx/>
              <a:buAutoNum type="arabicParenR"/>
            </a:pPr>
            <a:r>
              <a:rPr lang="en-US" sz="3000" dirty="0"/>
              <a:t>Divide RPK by total</a:t>
            </a:r>
          </a:p>
        </p:txBody>
      </p:sp>
    </p:spTree>
    <p:extLst>
      <p:ext uri="{BB962C8B-B14F-4D97-AF65-F5344CB8AC3E}">
        <p14:creationId xmlns:p14="http://schemas.microsoft.com/office/powerpoint/2010/main" val="151123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8096"/>
              </p:ext>
            </p:extLst>
          </p:nvPr>
        </p:nvGraphicFramePr>
        <p:xfrm>
          <a:off x="2031998" y="1079883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6684" y="248886"/>
            <a:ext cx="4598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RPKM Calculation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1999" y="2934083"/>
            <a:ext cx="7444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                             35                                  45                                  106</a:t>
            </a:r>
          </a:p>
          <a:p>
            <a:r>
              <a:rPr lang="en-US" dirty="0"/>
              <a:t>Tens of Reads:             3.5                                 4.5                                 10.6                           </a:t>
            </a:r>
          </a:p>
          <a:p>
            <a:r>
              <a:rPr lang="en-US" sz="1400" dirty="0"/>
              <a:t>(Millions of reads)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20044"/>
              </p:ext>
            </p:extLst>
          </p:nvPr>
        </p:nvGraphicFramePr>
        <p:xfrm>
          <a:off x="2031999" y="4548991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5483" y="4150610"/>
            <a:ext cx="181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/>
              <a:t>Per Million</a:t>
            </a:r>
          </a:p>
        </p:txBody>
      </p:sp>
    </p:spTree>
    <p:extLst>
      <p:ext uri="{BB962C8B-B14F-4D97-AF65-F5344CB8AC3E}">
        <p14:creationId xmlns:p14="http://schemas.microsoft.com/office/powerpoint/2010/main" val="144058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RPKM Calculation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63031"/>
              </p:ext>
            </p:extLst>
          </p:nvPr>
        </p:nvGraphicFramePr>
        <p:xfrm>
          <a:off x="1838035" y="2527853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RPKM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8035" y="2158521"/>
            <a:ext cx="26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Per </a:t>
            </a:r>
            <a:r>
              <a:rPr lang="en-US" dirty="0" err="1"/>
              <a:t>Kilobase</a:t>
            </a:r>
            <a:r>
              <a:rPr lang="en-US" dirty="0"/>
              <a:t> Million</a:t>
            </a:r>
          </a:p>
        </p:txBody>
      </p:sp>
    </p:spTree>
    <p:extLst>
      <p:ext uri="{BB962C8B-B14F-4D97-AF65-F5344CB8AC3E}">
        <p14:creationId xmlns:p14="http://schemas.microsoft.com/office/powerpoint/2010/main" val="203463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1998" y="1079883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13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6684" y="248886"/>
            <a:ext cx="424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TPM Calculation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70364"/>
              </p:ext>
            </p:extLst>
          </p:nvPr>
        </p:nvGraphicFramePr>
        <p:xfrm>
          <a:off x="2031998" y="373968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5482" y="3341299"/>
            <a:ext cx="19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Per </a:t>
            </a:r>
            <a:r>
              <a:rPr lang="en-US" dirty="0" err="1"/>
              <a:t>Kilobase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482" y="5673267"/>
            <a:ext cx="7444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RPK:                     15                                  20.25                              45.1</a:t>
            </a:r>
          </a:p>
          <a:p>
            <a:r>
              <a:rPr lang="en-US" dirty="0"/>
              <a:t>Tens </a:t>
            </a:r>
            <a:r>
              <a:rPr lang="en-US"/>
              <a:t>of RPK                  1.5                                 2.025                              4.51</a:t>
            </a:r>
            <a:endParaRPr lang="en-US" dirty="0"/>
          </a:p>
          <a:p>
            <a:r>
              <a:rPr lang="en-US" sz="1400" dirty="0"/>
              <a:t>(Millions of RPK)</a:t>
            </a:r>
          </a:p>
        </p:txBody>
      </p:sp>
    </p:spTree>
    <p:extLst>
      <p:ext uri="{BB962C8B-B14F-4D97-AF65-F5344CB8AC3E}">
        <p14:creationId xmlns:p14="http://schemas.microsoft.com/office/powerpoint/2010/main" val="213717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96684" y="248886"/>
            <a:ext cx="424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TPM Calculation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54223"/>
              </p:ext>
            </p:extLst>
          </p:nvPr>
        </p:nvGraphicFramePr>
        <p:xfrm>
          <a:off x="1968203" y="266911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1  TPM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 (1kb)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D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21687" y="2270729"/>
            <a:ext cx="231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Transcripts Per Million </a:t>
            </a:r>
          </a:p>
        </p:txBody>
      </p:sp>
    </p:spTree>
    <p:extLst>
      <p:ext uri="{BB962C8B-B14F-4D97-AF65-F5344CB8AC3E}">
        <p14:creationId xmlns:p14="http://schemas.microsoft.com/office/powerpoint/2010/main" val="66980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737</Words>
  <Application>Microsoft Office PowerPoint</Application>
  <PresentationFormat>Widescreen</PresentationFormat>
  <Paragraphs>260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Read normalization</vt:lpstr>
      <vt:lpstr>Why normalize reads?</vt:lpstr>
      <vt:lpstr>What is RPKM/FPKM?</vt:lpstr>
      <vt:lpstr>What is TPM?</vt:lpstr>
      <vt:lpstr>PowerPoint Presentation</vt:lpstr>
      <vt:lpstr>PowerPoint Presentation</vt:lpstr>
      <vt:lpstr>RPKM Calculation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RPKM/FPKM</dc:title>
  <dc:creator>Ryan J Marina</dc:creator>
  <cp:lastModifiedBy>Patrick Fiaux</cp:lastModifiedBy>
  <cp:revision>16</cp:revision>
  <dcterms:created xsi:type="dcterms:W3CDTF">2018-01-11T12:51:45Z</dcterms:created>
  <dcterms:modified xsi:type="dcterms:W3CDTF">2019-01-10T20:43:28Z</dcterms:modified>
</cp:coreProperties>
</file>