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2" r:id="rId2"/>
    <p:sldId id="293" r:id="rId3"/>
    <p:sldId id="294" r:id="rId4"/>
    <p:sldId id="295" r:id="rId5"/>
    <p:sldId id="303" r:id="rId6"/>
    <p:sldId id="296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9"/>
    <p:restoredTop sz="82826"/>
  </p:normalViewPr>
  <p:slideViewPr>
    <p:cSldViewPr snapToGrid="0" snapToObjects="1">
      <p:cViewPr varScale="1">
        <p:scale>
          <a:sx n="59" d="100"/>
          <a:sy n="5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46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D648-BECA-3043-8814-0D33DDE637DB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C2A4-06DF-7C48-ABE6-77D36CCB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2561-1AED-E148-BFA4-733D88155A1A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786-BD2F-0B43-9AF1-00C08F1E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dsc.edu/support/user_guides/tscc-quick-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File_System" TargetMode="External"/><Relationship Id="rId2" Type="http://schemas.openxmlformats.org/officeDocument/2006/relationships/hyperlink" Target="https://en.wikipedia.org/wiki/Lustre_(file_syste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dsc.edu/support/user_guides/tscc-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077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Introduction to TSCC</a:t>
            </a:r>
          </a:p>
        </p:txBody>
      </p:sp>
    </p:spTree>
    <p:extLst>
      <p:ext uri="{BB962C8B-B14F-4D97-AF65-F5344CB8AC3E}">
        <p14:creationId xmlns:p14="http://schemas.microsoft.com/office/powerpoint/2010/main" val="8628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2874" y="403992"/>
            <a:ext cx="10142805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Checking the status of a submitted job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560414"/>
            <a:ext cx="98115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qstat</a:t>
            </a:r>
            <a:r>
              <a:rPr lang="en-US" sz="2400" dirty="0">
                <a:solidFill>
                  <a:srgbClr val="000000"/>
                </a:solidFill>
              </a:rPr>
              <a:t> – u &lt;username&gt;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dirty="0" err="1">
                <a:solidFill>
                  <a:srgbClr val="000000"/>
                </a:solidFill>
              </a:rPr>
              <a:t>qstat</a:t>
            </a:r>
            <a:r>
              <a:rPr lang="en-US" sz="2400" dirty="0">
                <a:solidFill>
                  <a:srgbClr val="000000"/>
                </a:solidFill>
              </a:rPr>
              <a:t> –u </a:t>
            </a:r>
            <a:r>
              <a:rPr lang="en-US" sz="2400" dirty="0" err="1">
                <a:solidFill>
                  <a:srgbClr val="000000"/>
                </a:solidFill>
              </a:rPr>
              <a:t>ecwheele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Q – job is in the queue to be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 – Job is running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 – Job is complete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To delete a job: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qdel</a:t>
            </a:r>
            <a:r>
              <a:rPr lang="en-US" sz="2400" dirty="0">
                <a:solidFill>
                  <a:srgbClr val="000000"/>
                </a:solidFill>
              </a:rPr>
              <a:t> &lt;</a:t>
            </a:r>
            <a:r>
              <a:rPr lang="en-US" sz="2400" dirty="0" err="1">
                <a:solidFill>
                  <a:srgbClr val="000000"/>
                </a:solidFill>
              </a:rPr>
              <a:t>jobid</a:t>
            </a:r>
            <a:r>
              <a:rPr lang="en-US" sz="2400" dirty="0">
                <a:solidFill>
                  <a:srgbClr val="000000"/>
                </a:solidFill>
              </a:rPr>
              <a:t>#&gt;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You can find the </a:t>
            </a:r>
            <a:r>
              <a:rPr lang="en-US" sz="2400" dirty="0" err="1">
                <a:solidFill>
                  <a:srgbClr val="000000"/>
                </a:solidFill>
              </a:rPr>
              <a:t>jobid</a:t>
            </a:r>
            <a:r>
              <a:rPr lang="en-US" sz="2400" dirty="0">
                <a:solidFill>
                  <a:srgbClr val="000000"/>
                </a:solidFill>
              </a:rPr>
              <a:t># from </a:t>
            </a:r>
            <a:r>
              <a:rPr lang="en-US" sz="2400" dirty="0" err="1">
                <a:solidFill>
                  <a:srgbClr val="000000"/>
                </a:solidFill>
              </a:rPr>
              <a:t>qstat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Note – After your job has completed, the “C” will only be there for a few minutes. If the job has disappeared completely then it has finished running and you can find information about how it ran in your output files.</a:t>
            </a:r>
          </a:p>
        </p:txBody>
      </p:sp>
    </p:spTree>
    <p:extLst>
      <p:ext uri="{BB962C8B-B14F-4D97-AF65-F5344CB8AC3E}">
        <p14:creationId xmlns:p14="http://schemas.microsoft.com/office/powerpoint/2010/main" val="210095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6942" y="205371"/>
            <a:ext cx="10128738" cy="75895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Submitting an Interactive Job</a:t>
            </a:r>
          </a:p>
        </p:txBody>
      </p:sp>
      <p:sp>
        <p:nvSpPr>
          <p:cNvPr id="3" name="Rectangle 2"/>
          <p:cNvSpPr/>
          <p:nvPr/>
        </p:nvSpPr>
        <p:spPr>
          <a:xfrm>
            <a:off x="886265" y="1723849"/>
            <a:ext cx="94738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If you want to be able to interact with the command line while taking advantage of the compute power available on TSCC, you can submit an interactive job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job will be open for as long as the </a:t>
            </a:r>
            <a:r>
              <a:rPr lang="en-US" sz="2400" dirty="0" err="1">
                <a:solidFill>
                  <a:srgbClr val="000000"/>
                </a:solidFill>
              </a:rPr>
              <a:t>walltime</a:t>
            </a:r>
            <a:r>
              <a:rPr lang="en-US" sz="2400" dirty="0">
                <a:solidFill>
                  <a:srgbClr val="000000"/>
                </a:solidFill>
              </a:rPr>
              <a:t> specifies, and you will be operating on the number of nodes and processors requested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Example: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qsub</a:t>
            </a:r>
            <a:r>
              <a:rPr lang="en-US" sz="2400" dirty="0">
                <a:solidFill>
                  <a:srgbClr val="000000"/>
                </a:solidFill>
              </a:rPr>
              <a:t> –I –q hotel –l nodes=1:ppn=4 –l </a:t>
            </a:r>
            <a:r>
              <a:rPr lang="en-US" sz="2400" dirty="0" err="1">
                <a:solidFill>
                  <a:srgbClr val="000000"/>
                </a:solidFill>
              </a:rPr>
              <a:t>walltime</a:t>
            </a:r>
            <a:r>
              <a:rPr lang="en-US" sz="2400" dirty="0">
                <a:solidFill>
                  <a:srgbClr val="000000"/>
                </a:solidFill>
              </a:rPr>
              <a:t>=01:00:00</a:t>
            </a:r>
          </a:p>
        </p:txBody>
      </p:sp>
    </p:spTree>
    <p:extLst>
      <p:ext uri="{BB962C8B-B14F-4D97-AF65-F5344CB8AC3E}">
        <p14:creationId xmlns:p14="http://schemas.microsoft.com/office/powerpoint/2010/main" val="187430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4114" cy="4351338"/>
          </a:xfrm>
        </p:spPr>
        <p:txBody>
          <a:bodyPr/>
          <a:lstStyle/>
          <a:p>
            <a:r>
              <a:rPr lang="en-US" dirty="0"/>
              <a:t> Triton Shared Computing Cluster (TSCC)</a:t>
            </a:r>
          </a:p>
          <a:p>
            <a:endParaRPr lang="en-US" dirty="0"/>
          </a:p>
          <a:p>
            <a:r>
              <a:rPr lang="en-US" dirty="0"/>
              <a:t>Housed within the San Diego Supercomputer Center (SDSC) </a:t>
            </a:r>
          </a:p>
          <a:p>
            <a:pPr lvl="1"/>
            <a:r>
              <a:rPr lang="en-US" dirty="0"/>
              <a:t>Other clusters include </a:t>
            </a:r>
            <a:r>
              <a:rPr lang="en-US" i="1" dirty="0"/>
              <a:t>Comet </a:t>
            </a:r>
            <a:r>
              <a:rPr lang="en-US" dirty="0"/>
              <a:t>and </a:t>
            </a:r>
            <a:r>
              <a:rPr lang="en-US" i="1" dirty="0"/>
              <a:t>Gordon </a:t>
            </a:r>
          </a:p>
          <a:p>
            <a:pPr lvl="1"/>
            <a:endParaRPr lang="en-US" i="1" dirty="0"/>
          </a:p>
          <a:p>
            <a:pPr marL="285750" indent="-285750"/>
            <a:r>
              <a:rPr lang="en-US" sz="2400" dirty="0"/>
              <a:t>More information about TSCC:</a:t>
            </a:r>
          </a:p>
          <a:p>
            <a:pPr marL="742950" lvl="1" indent="-285750"/>
            <a:r>
              <a:rPr lang="en-US" dirty="0">
                <a:hlinkClick r:id="rId2"/>
              </a:rPr>
              <a:t>http://www.sdsc.edu/support/user_guides/tscc-quick-start.html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967" y="1690688"/>
            <a:ext cx="3766006" cy="4173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8618" y="58646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sdsc.edu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83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424819" y="1567157"/>
            <a:ext cx="5471662" cy="4714980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63909" y="3904382"/>
            <a:ext cx="0" cy="32424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7751" y="4161072"/>
            <a:ext cx="11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</a:t>
            </a:r>
          </a:p>
        </p:txBody>
      </p:sp>
      <p:cxnSp>
        <p:nvCxnSpPr>
          <p:cNvPr id="6" name="Straight Connector 5"/>
          <p:cNvCxnSpPr>
            <a:endCxn id="8" idx="0"/>
          </p:cNvCxnSpPr>
          <p:nvPr/>
        </p:nvCxnSpPr>
        <p:spPr>
          <a:xfrm flipH="1">
            <a:off x="5016211" y="4463034"/>
            <a:ext cx="651541" cy="251946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50331" y="4444960"/>
            <a:ext cx="743140" cy="24300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9580" y="4714980"/>
            <a:ext cx="19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ecwheele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8905" y="5476192"/>
            <a:ext cx="174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olgabot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94155" y="4688049"/>
            <a:ext cx="23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/home/ucsd-train01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5496" y="3848152"/>
            <a:ext cx="2559672" cy="86682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94006" y="3871088"/>
            <a:ext cx="2202347" cy="11574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63909" y="1567157"/>
            <a:ext cx="0" cy="217967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36888" y="4579970"/>
            <a:ext cx="13512" cy="882712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25497" y="3607164"/>
            <a:ext cx="343763" cy="189139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5747" y="3241623"/>
            <a:ext cx="24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/oasis/</a:t>
            </a:r>
            <a:r>
              <a:rPr lang="en-US" dirty="0" err="1"/>
              <a:t>tscc</a:t>
            </a:r>
            <a:r>
              <a:rPr lang="en-US" dirty="0"/>
              <a:t>/scratch/username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523445" y="3607163"/>
            <a:ext cx="486420" cy="202650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3572" y="3267087"/>
            <a:ext cx="13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412370" y="2904645"/>
            <a:ext cx="1" cy="36244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806776" y="3636420"/>
            <a:ext cx="209434" cy="211733"/>
          </a:xfrm>
          <a:prstGeom prst="line">
            <a:avLst/>
          </a:prstGeom>
          <a:ln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5614" y="248127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/projects/</a:t>
            </a:r>
            <a:r>
              <a:rPr lang="en-US" dirty="0" err="1"/>
              <a:t>ps-yeolab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4819" y="3796302"/>
            <a:ext cx="23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/projects/chi-group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8219" y="1931927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Scratch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0731" y="6304595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5975" y="2019608"/>
            <a:ext cx="1283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Projects</a:t>
            </a:r>
          </a:p>
        </p:txBody>
      </p:sp>
      <p:sp>
        <p:nvSpPr>
          <p:cNvPr id="26" name="Oval 25"/>
          <p:cNvSpPr/>
          <p:nvPr/>
        </p:nvSpPr>
        <p:spPr>
          <a:xfrm>
            <a:off x="5996353" y="3755772"/>
            <a:ext cx="121605" cy="1351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63573" y="3282153"/>
            <a:ext cx="1067389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60461" y="4178374"/>
            <a:ext cx="889871" cy="35203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4670" y="3297126"/>
            <a:ext cx="2200498" cy="55102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38200" y="365125"/>
            <a:ext cx="10515600" cy="783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file structure of TSCC?</a:t>
            </a:r>
          </a:p>
        </p:txBody>
      </p:sp>
    </p:spTree>
    <p:extLst>
      <p:ext uri="{BB962C8B-B14F-4D97-AF65-F5344CB8AC3E}">
        <p14:creationId xmlns:p14="http://schemas.microsoft.com/office/powerpoint/2010/main" val="10143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7620000" cy="65475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TSCC Structure: Branches from 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1" y="1109273"/>
            <a:ext cx="8417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Scratch – Faster file processing, runs on a parallel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user is given their own directory in scratch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Essentially unlimited space, but untouched files get purged after 3 months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hlinkClick r:id="rId2"/>
              </a:rPr>
              <a:t>https://en.wikipedia.org/wiki/Lustre_(file_system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Home – Permanent storage for each user, small space, runs on network file system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user has their own home folder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Very minimal space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hlinkClick r:id="rId3"/>
              </a:rPr>
              <a:t>https://en.wikipedia.org/wiki/Network_File_System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Projects – Labs purchase storage space for permanent files that are shared among members of the lab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Each lab has their own projects folder this is space for more permanent storage (e.g. </a:t>
            </a:r>
            <a:r>
              <a:rPr lang="en-US" sz="2000" dirty="0" err="1">
                <a:solidFill>
                  <a:srgbClr val="000000"/>
                </a:solidFill>
              </a:rPr>
              <a:t>ps-yeolab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3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A5C0-BE85-40C5-B26F-89D07A11D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TSCC job submissions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6AFB-6510-43B0-B4E5-803CC39E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to TSCC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For tasks that require large amounts of processing power, you can submit a job to the TSCC computing cluster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Submitting a job allows the user to request the specific number of  compute nodes and processors per node needed for you job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The submitted job goes into the designated queue and will be run when the requested number of processors becomes available</a:t>
            </a:r>
          </a:p>
        </p:txBody>
      </p:sp>
    </p:spTree>
    <p:extLst>
      <p:ext uri="{BB962C8B-B14F-4D97-AF65-F5344CB8AC3E}">
        <p14:creationId xmlns:p14="http://schemas.microsoft.com/office/powerpoint/2010/main" val="9968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TSCC Job Queues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TORQUE Resource Manager manages job queues </a:t>
            </a:r>
          </a:p>
          <a:p>
            <a:r>
              <a:rPr lang="en-US" dirty="0"/>
              <a:t>Queues include:</a:t>
            </a:r>
          </a:p>
          <a:p>
            <a:endParaRPr lang="en-US" dirty="0"/>
          </a:p>
          <a:p>
            <a:pPr lvl="1"/>
            <a:r>
              <a:rPr lang="en-US" sz="2000" u="sng" dirty="0"/>
              <a:t>hotel</a:t>
            </a:r>
            <a:r>
              <a:rPr lang="en-US" sz="2000" dirty="0"/>
              <a:t>: supports all non-contributors to TSCC; this is the only node we are eligible to use</a:t>
            </a:r>
          </a:p>
          <a:p>
            <a:pPr lvl="1"/>
            <a:endParaRPr lang="en-US" sz="2000" u="sng" dirty="0"/>
          </a:p>
          <a:p>
            <a:pPr lvl="1"/>
            <a:r>
              <a:rPr lang="en-US" sz="2000" u="sng" dirty="0"/>
              <a:t>home</a:t>
            </a:r>
            <a:r>
              <a:rPr lang="en-US" sz="2000" dirty="0"/>
              <a:t>: clusters reserved for members of particular group; purchased</a:t>
            </a:r>
          </a:p>
          <a:p>
            <a:pPr lvl="1"/>
            <a:endParaRPr lang="en-US" sz="2000" dirty="0"/>
          </a:p>
          <a:p>
            <a:pPr lvl="1"/>
            <a:r>
              <a:rPr lang="en-US" sz="2000" u="sng" dirty="0"/>
              <a:t>condo</a:t>
            </a:r>
            <a:r>
              <a:rPr lang="en-US" sz="2000" dirty="0"/>
              <a:t>: will allow contributors to run on nodes greater than those that have already been purchased; 8-hour time limit </a:t>
            </a:r>
          </a:p>
          <a:p>
            <a:pPr marL="457200" lvl="1" indent="0">
              <a:buNone/>
            </a:pPr>
            <a:r>
              <a:rPr lang="en-US" sz="2000" dirty="0"/>
              <a:t>  </a:t>
            </a:r>
          </a:p>
          <a:p>
            <a:pPr lvl="1"/>
            <a:r>
              <a:rPr lang="en-US" sz="2000" u="sng" dirty="0"/>
              <a:t>glean</a:t>
            </a:r>
            <a:r>
              <a:rPr lang="en-US" sz="2000" dirty="0"/>
              <a:t>: allows to run jobs, free-of-charge, on available idle nodes within condo; jobs will be terminated if idle nodes are requested </a:t>
            </a:r>
          </a:p>
          <a:p>
            <a:pPr lvl="1"/>
            <a:endParaRPr lang="en-US" dirty="0"/>
          </a:p>
          <a:p>
            <a:r>
              <a:rPr lang="en-US" dirty="0"/>
              <a:t> One or more job may be submitted simultaneously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" y="41102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Submitting Jobs to TSCC using shell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1" y="1736585"/>
            <a:ext cx="626129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Designed to be run on a Unix shell, command-line interpreter</a:t>
            </a:r>
          </a:p>
          <a:p>
            <a:endParaRPr lang="en-US" sz="2400" dirty="0"/>
          </a:p>
          <a:p>
            <a:r>
              <a:rPr lang="en-US" sz="2400" dirty="0"/>
              <a:t>First line describes language to be used:</a:t>
            </a:r>
          </a:p>
          <a:p>
            <a:pPr lvl="1"/>
            <a:r>
              <a:rPr lang="en-US" sz="2000" dirty="0"/>
              <a:t>We will submit jobs using bash scripting:</a:t>
            </a:r>
          </a:p>
          <a:p>
            <a:pPr lvl="2"/>
            <a:r>
              <a:rPr lang="en-US" sz="1800" dirty="0"/>
              <a:t>#!/bin/bash</a:t>
            </a:r>
            <a:r>
              <a:rPr lang="en-US" sz="1600" dirty="0"/>
              <a:t> </a:t>
            </a:r>
          </a:p>
          <a:p>
            <a:endParaRPr lang="en-US" dirty="0"/>
          </a:p>
          <a:p>
            <a:r>
              <a:rPr lang="en-US" sz="2400" dirty="0"/>
              <a:t>PBS flags (#PBS) will be used to describe parameters of your job submission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18" y="1736585"/>
            <a:ext cx="3953193" cy="33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Submitting Jobs to TSCC using shell scripts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8995" y="1978770"/>
            <a:ext cx="8572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Example of a submission script: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977" y="272750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#PBS -N </a:t>
            </a:r>
            <a:r>
              <a:rPr lang="en-US" dirty="0" err="1"/>
              <a:t>star_genomegenerate</a:t>
            </a:r>
            <a:endParaRPr lang="en-US" dirty="0"/>
          </a:p>
          <a:p>
            <a:r>
              <a:rPr lang="en-US" dirty="0"/>
              <a:t>#PBS -o </a:t>
            </a:r>
            <a:r>
              <a:rPr lang="en-US" dirty="0" err="1"/>
              <a:t>star_genomegenerate.sh.out</a:t>
            </a:r>
            <a:endParaRPr lang="en-US" dirty="0"/>
          </a:p>
          <a:p>
            <a:r>
              <a:rPr lang="en-US" dirty="0"/>
              <a:t>#PBS -e </a:t>
            </a:r>
            <a:r>
              <a:rPr lang="en-US" dirty="0" err="1"/>
              <a:t>star_genomegenerate.sh.err</a:t>
            </a:r>
            <a:endParaRPr lang="en-US" dirty="0"/>
          </a:p>
          <a:p>
            <a:r>
              <a:rPr lang="en-US" dirty="0"/>
              <a:t>#PBS -l </a:t>
            </a:r>
            <a:r>
              <a:rPr lang="en-US" dirty="0" err="1"/>
              <a:t>walltime</a:t>
            </a:r>
            <a:r>
              <a:rPr lang="en-US" dirty="0"/>
              <a:t>=8:00:00</a:t>
            </a:r>
          </a:p>
          <a:p>
            <a:r>
              <a:rPr lang="en-US" dirty="0"/>
              <a:t>#PBS -l nodes=1:ppn=8</a:t>
            </a:r>
          </a:p>
          <a:p>
            <a:r>
              <a:rPr lang="en-US" dirty="0"/>
              <a:t>#PBS -q hotel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5077" y="5239828"/>
            <a:ext cx="6052198" cy="5927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More information about submission parameters: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11973" y="5632550"/>
            <a:ext cx="8930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hlinkClick r:id="rId2"/>
              </a:rPr>
              <a:t>http://www.sdsc.edu/support/user_guides/tscc-quick-start.html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332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725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TSCC</vt:lpstr>
      <vt:lpstr>PowerPoint Presentation</vt:lpstr>
      <vt:lpstr>PowerPoint Presentation</vt:lpstr>
      <vt:lpstr>TSCC job submissions</vt:lpstr>
      <vt:lpstr>Submitting a Job to TSCC</vt:lpstr>
      <vt:lpstr>TSCC Job Queues </vt:lpstr>
      <vt:lpstr>Submitting Jobs to TSCC using shell scripts</vt:lpstr>
      <vt:lpstr>Submitting Jobs to TSCC using shell scripts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CMM262/BGGN237</dc:title>
  <dc:creator>Ryan J Marina</dc:creator>
  <cp:lastModifiedBy>Patrick Fiaux</cp:lastModifiedBy>
  <cp:revision>32</cp:revision>
  <dcterms:created xsi:type="dcterms:W3CDTF">2018-01-08T20:33:40Z</dcterms:created>
  <dcterms:modified xsi:type="dcterms:W3CDTF">2018-12-31T18:22:29Z</dcterms:modified>
</cp:coreProperties>
</file>