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7" r:id="rId7"/>
    <p:sldId id="269" r:id="rId8"/>
    <p:sldId id="266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38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610" y="53"/>
      </p:cViewPr>
      <p:guideLst/>
    </p:cSldViewPr>
  </p:slideViewPr>
  <p:outlineViewPr>
    <p:cViewPr>
      <p:scale>
        <a:sx n="33" d="100"/>
        <a:sy n="33" d="100"/>
      </p:scale>
      <p:origin x="0" y="-9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0;&#1083;&#1077;&#1082;&#1089;&#1072;&#1085;&#1076;&#1088;\Pictures\Saved%20Pictures\&#1075;&#1088;&#1072;&#1092;&#1080;&#108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[график.xlsx]Лист1!$B$37</c:f>
              <c:strCache>
                <c:ptCount val="1"/>
                <c:pt idx="0">
                  <c:v>y1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[график.xlsx]Лист1!$A$38:$A$53</c:f>
              <c:numCache>
                <c:formatCode>General</c:formatCode>
                <c:ptCount val="1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1.5999999999999999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2.4</c:v>
                </c:pt>
                <c:pt idx="13">
                  <c:v>2.6</c:v>
                </c:pt>
                <c:pt idx="14">
                  <c:v>2.8000000000000003</c:v>
                </c:pt>
                <c:pt idx="15">
                  <c:v>3.0000000000000004</c:v>
                </c:pt>
              </c:numCache>
            </c:numRef>
          </c:xVal>
          <c:yVal>
            <c:numRef>
              <c:f>[график.xlsx]Лист1!$B$38:$B$53</c:f>
              <c:numCache>
                <c:formatCode>General</c:formatCode>
                <c:ptCount val="16"/>
                <c:pt idx="0">
                  <c:v>0</c:v>
                </c:pt>
                <c:pt idx="1">
                  <c:v>1.1820808266453584</c:v>
                </c:pt>
                <c:pt idx="2">
                  <c:v>2.2585698935801419</c:v>
                </c:pt>
                <c:pt idx="3">
                  <c:v>3.1333076385099341</c:v>
                </c:pt>
                <c:pt idx="4">
                  <c:v>3.7281563438689056</c:v>
                </c:pt>
                <c:pt idx="5">
                  <c:v>3.9899799464162178</c:v>
                </c:pt>
                <c:pt idx="6">
                  <c:v>3.895390523512781</c:v>
                </c:pt>
                <c:pt idx="7">
                  <c:v>3.4528374665954957</c:v>
                </c:pt>
                <c:pt idx="8">
                  <c:v>2.7018527222046038</c:v>
                </c:pt>
                <c:pt idx="9">
                  <c:v>1.7095195209353207</c:v>
                </c:pt>
                <c:pt idx="10">
                  <c:v>0.56448003223947063</c:v>
                </c:pt>
                <c:pt idx="11">
                  <c:v>-0.63098277657299284</c:v>
                </c:pt>
                <c:pt idx="12">
                  <c:v>-1.7700817731794083</c:v>
                </c:pt>
                <c:pt idx="13">
                  <c:v>-2.7510646367358964</c:v>
                </c:pt>
                <c:pt idx="14">
                  <c:v>-3.4863030896543528</c:v>
                </c:pt>
                <c:pt idx="15">
                  <c:v>-3.9101204706603889</c:v>
                </c:pt>
              </c:numCache>
            </c:numRef>
          </c:yVal>
          <c:smooth val="1"/>
          <c:extLst xmlns:c16r2="http://schemas.microsoft.com/office/drawing/2015/06/chart"/>
        </c:ser>
        <c:ser>
          <c:idx val="1"/>
          <c:order val="1"/>
          <c:tx>
            <c:strRef>
              <c:f>[график.xlsx]Лист1!$C$37</c:f>
              <c:strCache>
                <c:ptCount val="1"/>
                <c:pt idx="0">
                  <c:v>y2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[график.xlsx]Лист1!$A$38:$A$53</c:f>
              <c:numCache>
                <c:formatCode>General</c:formatCode>
                <c:ptCount val="1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0.60000000000000009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1.5999999999999999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2.4</c:v>
                </c:pt>
                <c:pt idx="13">
                  <c:v>2.6</c:v>
                </c:pt>
                <c:pt idx="14">
                  <c:v>2.8000000000000003</c:v>
                </c:pt>
                <c:pt idx="15">
                  <c:v>3.0000000000000004</c:v>
                </c:pt>
              </c:numCache>
            </c:numRef>
          </c:xVal>
          <c:yVal>
            <c:numRef>
              <c:f>[график.xlsx]Лист1!$C$38:$C$53</c:f>
              <c:numCache>
                <c:formatCode>General</c:formatCode>
                <c:ptCount val="16"/>
                <c:pt idx="0">
                  <c:v>4.9003328892062079</c:v>
                </c:pt>
                <c:pt idx="1">
                  <c:v>4.1266780745483906</c:v>
                </c:pt>
                <c:pt idx="2">
                  <c:v>2.7015115293406988</c:v>
                </c:pt>
                <c:pt idx="3">
                  <c:v>0.8498357145012041</c:v>
                </c:pt>
                <c:pt idx="4">
                  <c:v>-1.1360104734654355</c:v>
                </c:pt>
                <c:pt idx="5">
                  <c:v>-2.9425055862767291</c:v>
                </c:pt>
                <c:pt idx="6">
                  <c:v>-4.2844437668447366</c:v>
                </c:pt>
                <c:pt idx="7">
                  <c:v>-4.9499624830022269</c:v>
                </c:pt>
                <c:pt idx="8">
                  <c:v>-4.833990962897305</c:v>
                </c:pt>
                <c:pt idx="9">
                  <c:v>-3.9548385595720843</c:v>
                </c:pt>
                <c:pt idx="10">
                  <c:v>-2.4513041067035011</c:v>
                </c:pt>
                <c:pt idx="11">
                  <c:v>-0.56076263467527432</c:v>
                </c:pt>
                <c:pt idx="12">
                  <c:v>1.4183109273161312</c:v>
                </c:pt>
                <c:pt idx="13">
                  <c:v>3.1734643797131734</c:v>
                </c:pt>
                <c:pt idx="14">
                  <c:v>4.4275975847065965</c:v>
                </c:pt>
                <c:pt idx="15">
                  <c:v>4.9827104851160877</c:v>
                </c:pt>
              </c:numCache>
            </c:numRef>
          </c:yVal>
          <c:smooth val="1"/>
          <c:extLst xmlns:c16r2="http://schemas.microsoft.com/office/drawing/2015/06/chart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30192"/>
        <c:axId val="204429408"/>
      </c:scatterChart>
      <c:valAx>
        <c:axId val="20443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429408"/>
        <c:crosses val="autoZero"/>
        <c:crossBetween val="midCat"/>
      </c:valAx>
      <c:valAx>
        <c:axId val="20442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4430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andex.ru/images/search?text=%D1%80%D0%B0%D0%B7%D0%B4%D0%B5%D0%BB%D1%8F%D0%B5%D0%BC%D0%BE%D0%B9%20%D0%BF%D0%B0%D0%BC%D1%8F%D1%82%D1%8C%D1%8E&amp;pos=71&amp;p=1&amp;img_url=https://i.stack.imgur.com/7tbYe.png&amp;rpt=simage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50578" y="179230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 smtClean="0"/>
              <a:t>Решение задачи нахождения площади фигуры на основе параллельных численных алгоритмов вычисления частных сумм</a:t>
            </a:r>
            <a:endParaRPr lang="ru-RU" sz="32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63856" y="4777379"/>
            <a:ext cx="2740756" cy="1126283"/>
          </a:xfrm>
        </p:spPr>
        <p:txBody>
          <a:bodyPr>
            <a:normAutofit/>
          </a:bodyPr>
          <a:lstStyle/>
          <a:p>
            <a:r>
              <a:rPr lang="ru-RU" dirty="0" smtClean="0"/>
              <a:t>                                                                                     Работу выполнил:</a:t>
            </a:r>
            <a:endParaRPr lang="en-US" dirty="0" smtClean="0"/>
          </a:p>
          <a:p>
            <a:r>
              <a:rPr lang="ru-RU" dirty="0" smtClean="0"/>
              <a:t>Смирнов А.С</a:t>
            </a:r>
          </a:p>
        </p:txBody>
      </p:sp>
    </p:spTree>
    <p:extLst>
      <p:ext uri="{BB962C8B-B14F-4D97-AF65-F5344CB8AC3E}">
        <p14:creationId xmlns:p14="http://schemas.microsoft.com/office/powerpoint/2010/main" val="40138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5364" y="301380"/>
            <a:ext cx="4339181" cy="53617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Временной анализ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96" y="837559"/>
            <a:ext cx="2315815" cy="25664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535" y="917979"/>
            <a:ext cx="2324100" cy="2486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4457" y="4387583"/>
            <a:ext cx="517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Благодарю за внимание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7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dirty="0" smtClean="0">
                <a:hlinkClick r:id="rId2"/>
              </a:rPr>
              <a:t>1. </a:t>
            </a:r>
            <a:r>
              <a:rPr lang="en-US" sz="1100" dirty="0" smtClean="0">
                <a:hlinkClick r:id="rId2"/>
              </a:rPr>
              <a:t>https</a:t>
            </a:r>
            <a:r>
              <a:rPr lang="en-US" sz="1100" dirty="0">
                <a:hlinkClick r:id="rId2"/>
              </a:rPr>
              <a:t>://yandex.ru/images/search?text=%</a:t>
            </a:r>
            <a:r>
              <a:rPr lang="en-US" sz="1100" dirty="0" smtClean="0">
                <a:hlinkClick r:id="rId2"/>
              </a:rPr>
              <a:t>D1%80%D0%B0%D0%B7%D0%B4%D0%B5%D0%BB%D1%8F%D0%B5%D0%BC%D0%BE%D0%B9%20%D0%BF%D0%B0%D0%BC%D1%8F%D1%82%D1%8C%D1%8E&amp;pos=71&amp;p=1&amp;img_url=https%3A%2F%2Fi.stack.imgur.com%2F7tbYe.png&amp;rpt=simage</a:t>
            </a:r>
            <a:endParaRPr lang="ru-RU" sz="1100" dirty="0" smtClean="0"/>
          </a:p>
          <a:p>
            <a:pPr marL="0" indent="0">
              <a:buNone/>
            </a:pPr>
            <a:r>
              <a:rPr lang="ru-RU" sz="1100" i="1" dirty="0"/>
              <a:t>2</a:t>
            </a:r>
            <a:r>
              <a:rPr lang="ru-RU" sz="1100" i="1" dirty="0" smtClean="0"/>
              <a:t>. </a:t>
            </a:r>
            <a:r>
              <a:rPr lang="ru-RU" sz="1100" i="1" dirty="0"/>
              <a:t>Гергель В.П., Стронгин, Р.Г. </a:t>
            </a:r>
            <a:r>
              <a:rPr lang="ru-RU" sz="1100" dirty="0"/>
              <a:t>Основы параллельных вычислений для многопроцессорных вычислительных систем. Учебное пособие  –  Нижний Новгород: Изд-во ННГУ им. Н. И Лобачевского, 2003. 184 с</a:t>
            </a:r>
          </a:p>
          <a:p>
            <a:pPr marL="0" indent="0">
              <a:buNone/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481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2834" y="193805"/>
            <a:ext cx="4161342" cy="474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/>
              <a:t>Постановка задачи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15155" y="791455"/>
            <a:ext cx="5751319" cy="4735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smtClean="0"/>
              <a:t>Вычислить площадь фигуры, </a:t>
            </a:r>
            <a:r>
              <a:rPr lang="ru-RU" sz="1600" dirty="0"/>
              <a:t>ограниченной линиями f(x), g(x), x=a и </a:t>
            </a:r>
            <a:r>
              <a:rPr lang="ru-RU" sz="1600" dirty="0" smtClean="0"/>
              <a:t>x=b. В программе </a:t>
            </a:r>
            <a:r>
              <a:rPr lang="ru-RU" sz="1600" dirty="0"/>
              <a:t>заданы две функции </a:t>
            </a:r>
            <a:r>
              <a:rPr lang="en-US" sz="1600" dirty="0"/>
              <a:t>f(x)=</a:t>
            </a:r>
            <a:r>
              <a:rPr lang="en-US" sz="1600" dirty="0" smtClean="0"/>
              <a:t>4</a:t>
            </a:r>
            <a:r>
              <a:rPr lang="ru-RU" sz="1600" dirty="0" smtClean="0"/>
              <a:t> </a:t>
            </a:r>
            <a:r>
              <a:rPr lang="en-US" sz="1600" dirty="0" smtClean="0"/>
              <a:t>sin1</a:t>
            </a:r>
            <a:r>
              <a:rPr lang="ru-RU" sz="1600" dirty="0" smtClean="0"/>
              <a:t>,</a:t>
            </a:r>
            <a:r>
              <a:rPr lang="en-US" sz="1600" dirty="0" smtClean="0"/>
              <a:t>5x</a:t>
            </a:r>
            <a:r>
              <a:rPr lang="ru-RU" sz="1600" dirty="0" smtClean="0"/>
              <a:t> </a:t>
            </a:r>
            <a:r>
              <a:rPr lang="ru-RU" sz="1600" dirty="0"/>
              <a:t>и </a:t>
            </a:r>
            <a:r>
              <a:rPr lang="en-US" sz="1600" dirty="0"/>
              <a:t>g(x)=5 </a:t>
            </a:r>
            <a:r>
              <a:rPr lang="en-US" sz="1600" dirty="0" smtClean="0"/>
              <a:t>cos(2x+0</a:t>
            </a:r>
            <a:r>
              <a:rPr lang="ru-RU" sz="1600" dirty="0" smtClean="0"/>
              <a:t>,</a:t>
            </a:r>
            <a:r>
              <a:rPr lang="en-US" sz="1600" dirty="0" smtClean="0"/>
              <a:t>2).</a:t>
            </a:r>
            <a:r>
              <a:rPr lang="ru-RU" sz="1600" dirty="0" smtClean="0"/>
              <a:t> Требуется найти площадь фигуры,образованной этими  линиями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6236" y="78445"/>
            <a:ext cx="4026468" cy="2165291"/>
          </a:xfrm>
          <a:prstGeom prst="rect">
            <a:avLst/>
          </a:prstGeom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xmlns:lc="http://schemas.openxmlformats.org/drawingml/2006/lockedCanvas" xmlns="" id="{87ABCDFA-06F6-4F2A-B245-72218E4B5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208682"/>
              </p:ext>
            </p:extLst>
          </p:nvPr>
        </p:nvGraphicFramePr>
        <p:xfrm>
          <a:off x="1615155" y="2319590"/>
          <a:ext cx="4572000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669742" y="2312991"/>
            <a:ext cx="53865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double x, f1, g1;</a:t>
            </a:r>
          </a:p>
          <a:p>
            <a:r>
              <a:rPr lang="en-US" dirty="0"/>
              <a:t>		h = (b - a) / n;</a:t>
            </a:r>
          </a:p>
          <a:p>
            <a:r>
              <a:rPr lang="en-US" dirty="0"/>
              <a:t>		for (int i = 1; i &lt;= n; i += 1)</a:t>
            </a:r>
          </a:p>
          <a:p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x </a:t>
            </a:r>
            <a:r>
              <a:rPr lang="en-US" dirty="0"/>
              <a:t>= a + ((i - 1) * h);</a:t>
            </a:r>
          </a:p>
          <a:p>
            <a:r>
              <a:rPr lang="en-US" dirty="0"/>
              <a:t>	</a:t>
            </a:r>
            <a:r>
              <a:rPr lang="en-US" dirty="0" smtClean="0"/>
              <a:t>f1 </a:t>
            </a:r>
            <a:r>
              <a:rPr lang="en-US" dirty="0"/>
              <a:t>= f(x); g1 = g(x);</a:t>
            </a: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((f1 &gt; 0) &amp;&amp; (g1 &gt; 0)) { s += abs(f1 - g1); }</a:t>
            </a:r>
          </a:p>
          <a:p>
            <a:r>
              <a:rPr lang="en-US" dirty="0"/>
              <a:t>			else if (f1 &gt; 0) s += f1 - g1;</a:t>
            </a:r>
          </a:p>
          <a:p>
            <a:r>
              <a:rPr lang="en-US" dirty="0"/>
              <a:t>			else s += g1 - f1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	double S = h *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1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646" y="145546"/>
            <a:ext cx="8911687" cy="657759"/>
          </a:xfrm>
        </p:spPr>
        <p:txBody>
          <a:bodyPr/>
          <a:lstStyle/>
          <a:p>
            <a:r>
              <a:rPr lang="ru-RU" dirty="0" smtClean="0"/>
              <a:t>Суть параллельных вычислений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02769" y="803305"/>
            <a:ext cx="9540947" cy="553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различные способы реализации параллельных вычислений. Например, каждый вычислительный процесс может быть реализован в виде процесса операционной системы, либо же вычислительные процессы могут представлять собой набор потоков выполнения внутри одного процесса ОС. Параллельные программы могут физически исполняться либо последовательно на единственном процессоре — перемежая по очереди шаги выполнения каждого вычислительного процесса, либо параллельно — выделяя каждому вычислительному процессу один или несколько процессоров (находящихся рядом или распределённых в компьютерную сеть).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сложность при проектировании параллельных программ — обеспечить правильную последовательность взаимодействий между различными вычислительными процессами, а также координацию ресурсов, разделяемых между процессами.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различные способы реализации паралллельного взаимодействия,они делятся на явные и неявные .В неявных способах передача данных между компонентами скрыта от программиста,дальше мы с вами будем рассматривать другой вид,а именно  явные способы реализации параллельных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вычислений.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</a:t>
            </a:r>
            <a:r>
              <a:rPr lang="ru-RU" dirty="0"/>
              <a:t>через разделяемую память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1663" y="1905000"/>
            <a:ext cx="657738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 процессоре мультипроцессорной системы запускается поток исполнения, который принадлежит одному процессу. Потоки обмениваются данными через общий для данного процесса участок памяти. Количество потоков соответствует количеству процессоров. Потоки создаются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програмирования,в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 средствами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https://i.stack.imgur.com/7tb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51" y="2286000"/>
            <a:ext cx="3774281" cy="184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3284" y="188274"/>
            <a:ext cx="8911687" cy="11192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Низкоуровневое распараллеливание и решение  поставленной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3395" y="1495514"/>
            <a:ext cx="8915400" cy="4441345"/>
          </a:xfrm>
        </p:spPr>
        <p:txBody>
          <a:bodyPr/>
          <a:lstStyle/>
          <a:p>
            <a:pPr marL="0" indent="0">
              <a:buNone/>
            </a:pP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Низкоуровневое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распараллеливание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granularity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характеризуется либо уровнем команд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level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либо уровнем блоков команд или циклов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blockor loop level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Решим   поставленную  задачу,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 из геометрического смысла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определённого интеграла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В  итоге расчет сводится к нахождению конечных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 в каждом потоке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,для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будем использовать   каскадную схему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суммирования.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исходные данные разбиваются на пары и для каждой пары вычисляется сумма значений на каждом параллельном цикле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14294" y="4278045"/>
            <a:ext cx="2948145" cy="16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484" y="184417"/>
            <a:ext cx="3254626" cy="5455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Текст программы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36807" y="729984"/>
            <a:ext cx="5125250" cy="5181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Распараллеливание  циклов начинается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pragma omp parallel for private () reduction(+:s).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Циклами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разделяем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интервалы, 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каждом из которых находим значение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данной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вычислений. Далее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переменные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заносим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случае, когда они  больше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нуля, значение суммы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разность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взятая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модулю. Если значения функций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разного знака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значению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нуля, прибавляется значение функции меньшее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Конечное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площади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умноженной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шаг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дальнейшем будем производить фиксацию времени в переменные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omp_get_wtime()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69526" y="299676"/>
            <a:ext cx="49638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 omp parallel default (none) private (s) shared (n,h) reduction(+:s)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omp parallel for private () reduction(+: 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x, f1, g1;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 = (b - a) / 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 (int i = 1; i &lt;= n; i += 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((i - 1) * h);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f(x); g1 = g(x);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((f1 &gt; 0) &amp;&amp; (g1 &gt; 0))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+= abs(f1 - g1);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 if (f1 &gt; 0) s += f1 - g1;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 s += g1 - f1;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double S = h * 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"S=" &lt;&lt; S &lt;&lt; "\n";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977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5885" y="74140"/>
            <a:ext cx="4597823" cy="536179"/>
          </a:xfrm>
        </p:spPr>
        <p:txBody>
          <a:bodyPr/>
          <a:lstStyle/>
          <a:p>
            <a:r>
              <a:rPr lang="ru-RU" sz="2800" dirty="0" smtClean="0"/>
              <a:t>Текст </a:t>
            </a:r>
            <a:r>
              <a:rPr lang="ru-RU" sz="2800" dirty="0"/>
              <a:t>программы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55616" y="740447"/>
            <a:ext cx="4313864" cy="2809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аспараллеливание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на интервале,который разбивается на отрезки и на каждом из них посчитывается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значения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функций. Выполняем распараллеливание на два процесса следующим образом.В первом процессе будут суммироваться значения соответствующие нечётным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втором процессе суммируются значения в чётных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34" y="208652"/>
            <a:ext cx="5743811" cy="24206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348" y="2763770"/>
            <a:ext cx="5775539" cy="263810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9" y="3342555"/>
            <a:ext cx="3405349" cy="2059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0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5041" y="624110"/>
            <a:ext cx="5143515" cy="55923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Вычисление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8342" y="1299415"/>
                <a:ext cx="5680945" cy="43198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Известно,что число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можно вычислить как определённый интеграл с подинтегральной функцией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пределами интегрирования а=0 и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=1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Исходя из геометрического смысла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вычисленного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определённого интеграла площадь заштрихованной фигуры будет равна числу </a:t>
                </a:r>
                <a:r>
                  <a:rPr lang="el-GR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Интервал от 0 до 1 разбивается на равные отрезки и на каждом  таком отрезке, в своём собственном цикле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своё значение частных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Вычисленная в результате работы программы площадь будет равна сумме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умноженной на шаг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8342" y="1299415"/>
                <a:ext cx="5680945" cy="4319814"/>
              </a:xfrm>
              <a:blipFill rotWithShape="0">
                <a:blip r:embed="rId2"/>
                <a:stretch>
                  <a:fillRect l="-1180" t="-705" r="-1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933950" y="3897792"/>
            <a:ext cx="236537" cy="24923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736440" y="1356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05649" y="3897791"/>
            <a:ext cx="236537" cy="19895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613150" y="1447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40" name="Рисунок 10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441" y="1735100"/>
            <a:ext cx="1199428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6731" y="222190"/>
            <a:ext cx="8911687" cy="435836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Программная реализация</a:t>
            </a:r>
            <a:endParaRPr lang="ru-RU" sz="24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993" y="2355291"/>
            <a:ext cx="1794580" cy="1292098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1438" y="1298602"/>
            <a:ext cx="7637930" cy="535577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 f(double 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double g(double 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4.0/(1+a*a);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system("chcp 1251&gt;nul");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double a,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s = s2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cin &gt;&gt; a, cin &gt;&gt;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omp parallel default (none) private (s) shared (n,h) reduction(+:s)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omp parallel for private () reduction(+: 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double </a:t>
            </a:r>
            <a:r>
              <a:rPr lang="en-US" dirty="0"/>
              <a:t>x, f1, g1;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h </a:t>
            </a:r>
            <a:r>
              <a:rPr lang="en-US" dirty="0"/>
              <a:t>= (b - a)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(int i = 1; i &lt;= n - 1; i +=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x </a:t>
            </a:r>
            <a:r>
              <a:rPr lang="en-US" dirty="0"/>
              <a:t>= a + ((i - 1) * 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f1 </a:t>
            </a:r>
            <a:r>
              <a:rPr lang="en-US" dirty="0"/>
              <a:t>= f(x); g1 = g(x);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/>
              <a:t>((f1 &gt; 0) &amp;&amp; (g1 &gt; 0)) { s += abs(f1 - g1);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else </a:t>
            </a:r>
            <a:r>
              <a:rPr lang="en-US" dirty="0"/>
              <a:t>if (f1 &gt; 0) s += f1 - g1;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else </a:t>
            </a:r>
            <a:r>
              <a:rPr lang="en-US" dirty="0"/>
              <a:t>s += g1 -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omp parallel default (none) private (s2) shared (n,h) reduction(+:s2)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#pragma omp parallel for private () reduction(+: s2)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s2 = 0.0;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double x, f1, g1;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h = (b - a) /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for (int i = 2; i &lt;= n - 1; i += 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x = a + ((i - 1) * 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f1 = f(x); g1 = g(x);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if </a:t>
            </a:r>
            <a:r>
              <a:rPr lang="en-US" dirty="0"/>
              <a:t>((f1 &gt; 0) &amp;&amp; (g1 &gt; 0)) { s2 += abs(f1 - g1);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else if (f1 &gt; 0) s2 += f1 - g1;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else s2 += g1 - f1;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}}cout &lt;&lt; "S=" &lt;&lt; (s + s2)*h &lt;&lt;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dirty="0"/>
              <a:t>system("pause&gt;nul");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1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1340</TotalTime>
  <Words>440</Words>
  <Application>Microsoft Office PowerPoint</Application>
  <PresentationFormat>Широкоэкранный</PresentationFormat>
  <Paragraphs>107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 3</vt:lpstr>
      <vt:lpstr>Легкий дым</vt:lpstr>
      <vt:lpstr>Решение задачи нахождения площади фигуры на основе параллельных численных алгоритмов вычисления частных сумм</vt:lpstr>
      <vt:lpstr>Постановка задачи</vt:lpstr>
      <vt:lpstr>Суть параллельных вычислений</vt:lpstr>
      <vt:lpstr>Взаимодействие через разделяемую память</vt:lpstr>
      <vt:lpstr>Низкоуровневое распараллеливание и решение  поставленной задачи</vt:lpstr>
      <vt:lpstr>Текст программы </vt:lpstr>
      <vt:lpstr>Текст программы </vt:lpstr>
      <vt:lpstr>Вычисление числа π</vt:lpstr>
      <vt:lpstr>Программная реализация</vt:lpstr>
      <vt:lpstr>Временной анализ</vt:lpstr>
      <vt:lpstr>Используемые ресурсы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нахождения площади фигуры на основе параллельных численных алгоритмов вычисления частных сумм.</dc:title>
  <dc:creator>Иван Корупциооный</dc:creator>
  <cp:lastModifiedBy>Иван Корупциооный</cp:lastModifiedBy>
  <cp:revision>52</cp:revision>
  <dcterms:created xsi:type="dcterms:W3CDTF">2019-04-11T06:42:20Z</dcterms:created>
  <dcterms:modified xsi:type="dcterms:W3CDTF">2019-04-23T21:39:08Z</dcterms:modified>
</cp:coreProperties>
</file>