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5" r:id="rId2"/>
    <p:sldId id="257" r:id="rId3"/>
    <p:sldId id="258" r:id="rId4"/>
    <p:sldId id="259" r:id="rId5"/>
    <p:sldId id="261" r:id="rId6"/>
    <p:sldId id="260" r:id="rId7"/>
    <p:sldId id="262" r:id="rId8"/>
    <p:sldId id="263" r:id="rId9"/>
    <p:sldId id="264" r:id="rId10"/>
    <p:sldId id="266" r:id="rId11"/>
    <p:sldId id="271" r:id="rId12"/>
    <p:sldId id="267" r:id="rId13"/>
    <p:sldId id="278" r:id="rId14"/>
    <p:sldId id="268" r:id="rId15"/>
    <p:sldId id="269" r:id="rId16"/>
    <p:sldId id="270"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91" r:id="rId34"/>
    <p:sldId id="292" r:id="rId35"/>
    <p:sldId id="293"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0A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8" autoAdjust="0"/>
    <p:restoredTop sz="94660"/>
  </p:normalViewPr>
  <p:slideViewPr>
    <p:cSldViewPr snapToGrid="0">
      <p:cViewPr varScale="1">
        <p:scale>
          <a:sx n="83" d="100"/>
          <a:sy n="83" d="100"/>
        </p:scale>
        <p:origin x="-47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75875-B38C-4D36-B170-AF1B24E69583}" type="datetimeFigureOut">
              <a:rPr lang="en-US" smtClean="0"/>
              <a:t>07-Mar-19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83EBA-9050-4CA4-9B49-EF19C301BE1C}" type="slidenum">
              <a:rPr lang="en-US" smtClean="0"/>
              <a:t>‹#›</a:t>
            </a:fld>
            <a:endParaRPr lang="en-US"/>
          </a:p>
        </p:txBody>
      </p:sp>
    </p:spTree>
    <p:extLst>
      <p:ext uri="{BB962C8B-B14F-4D97-AF65-F5344CB8AC3E}">
        <p14:creationId xmlns:p14="http://schemas.microsoft.com/office/powerpoint/2010/main" val="1872129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2</a:t>
            </a:r>
            <a:r>
              <a:rPr lang="en-US" baseline="30000" dirty="0" smtClean="0"/>
              <a:t>nd</a:t>
            </a:r>
            <a:r>
              <a:rPr lang="en-US" dirty="0" smtClean="0"/>
              <a:t> question</a:t>
            </a:r>
            <a:endParaRPr lang="en-US" dirty="0"/>
          </a:p>
        </p:txBody>
      </p:sp>
      <p:sp>
        <p:nvSpPr>
          <p:cNvPr id="4" name="Slide Number Placeholder 3"/>
          <p:cNvSpPr>
            <a:spLocks noGrp="1"/>
          </p:cNvSpPr>
          <p:nvPr>
            <p:ph type="sldNum" sz="quarter" idx="5"/>
          </p:nvPr>
        </p:nvSpPr>
        <p:spPr/>
        <p:txBody>
          <a:bodyPr/>
          <a:lstStyle/>
          <a:p>
            <a:fld id="{A8A83EBA-9050-4CA4-9B49-EF19C301BE1C}" type="slidenum">
              <a:rPr lang="en-US" smtClean="0"/>
              <a:t>4</a:t>
            </a:fld>
            <a:endParaRPr lang="en-US"/>
          </a:p>
        </p:txBody>
      </p:sp>
    </p:spTree>
    <p:extLst>
      <p:ext uri="{BB962C8B-B14F-4D97-AF65-F5344CB8AC3E}">
        <p14:creationId xmlns:p14="http://schemas.microsoft.com/office/powerpoint/2010/main" val="249311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question</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A8A83EBA-9050-4CA4-9B49-EF19C301BE1C}" type="slidenum">
              <a:rPr lang="en-US" smtClean="0"/>
              <a:t>36</a:t>
            </a:fld>
            <a:endParaRPr lang="en-US"/>
          </a:p>
        </p:txBody>
      </p:sp>
    </p:spTree>
    <p:extLst>
      <p:ext uri="{BB962C8B-B14F-4D97-AF65-F5344CB8AC3E}">
        <p14:creationId xmlns:p14="http://schemas.microsoft.com/office/powerpoint/2010/main" val="256938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question</a:t>
            </a:r>
            <a:r>
              <a:rPr lang="en-US" baseline="0" dirty="0" smtClean="0"/>
              <a:t> 3</a:t>
            </a:r>
          </a:p>
        </p:txBody>
      </p:sp>
      <p:sp>
        <p:nvSpPr>
          <p:cNvPr id="4" name="Slide Number Placeholder 3"/>
          <p:cNvSpPr>
            <a:spLocks noGrp="1"/>
          </p:cNvSpPr>
          <p:nvPr>
            <p:ph type="sldNum" sz="quarter" idx="10"/>
          </p:nvPr>
        </p:nvSpPr>
        <p:spPr/>
        <p:txBody>
          <a:bodyPr/>
          <a:lstStyle/>
          <a:p>
            <a:fld id="{A8A83EBA-9050-4CA4-9B49-EF19C301BE1C}" type="slidenum">
              <a:rPr lang="en-US" smtClean="0"/>
              <a:t>37</a:t>
            </a:fld>
            <a:endParaRPr lang="en-US"/>
          </a:p>
        </p:txBody>
      </p:sp>
    </p:spTree>
    <p:extLst>
      <p:ext uri="{BB962C8B-B14F-4D97-AF65-F5344CB8AC3E}">
        <p14:creationId xmlns:p14="http://schemas.microsoft.com/office/powerpoint/2010/main" val="256938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962679-22AF-4149-8498-2773F6483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79168FA-18F7-442C-877B-1C78EC9BA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04526C1-844F-43AD-B2FA-B6D7DE5AC32C}"/>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5" name="Footer Placeholder 4">
            <a:extLst>
              <a:ext uri="{FF2B5EF4-FFF2-40B4-BE49-F238E27FC236}">
                <a16:creationId xmlns="" xmlns:a16="http://schemas.microsoft.com/office/drawing/2014/main" id="{D9ADCFB4-9B2E-4084-A2C7-391B5E7B2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BA4646-C91B-4B90-905A-4A3CA2CAE88A}"/>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428071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98008A-EE23-4426-9D5B-B8BD673F1C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38454FE-47EE-44DA-827A-1C8C58EB95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E722CED-B38F-44D3-8E42-6FC9A0FD5FFC}"/>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5" name="Footer Placeholder 4">
            <a:extLst>
              <a:ext uri="{FF2B5EF4-FFF2-40B4-BE49-F238E27FC236}">
                <a16:creationId xmlns="" xmlns:a16="http://schemas.microsoft.com/office/drawing/2014/main" id="{11D99BF8-E988-4325-AAFA-7D41BAAAB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00C8F9C-93F5-4210-9B1F-EAC0394A4798}"/>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298850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466A19C-B3BD-4718-AE04-235AC24B86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9CA5378-8A8F-4D6B-887F-69C49DD9F3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8FB2B3-417F-441F-9716-0A185C68E918}"/>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5" name="Footer Placeholder 4">
            <a:extLst>
              <a:ext uri="{FF2B5EF4-FFF2-40B4-BE49-F238E27FC236}">
                <a16:creationId xmlns="" xmlns:a16="http://schemas.microsoft.com/office/drawing/2014/main" id="{08FD8E1B-1465-435C-9BEE-3200AE1C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B9A694-7EF3-4272-897C-4BDD5697AC8C}"/>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226732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695F61-FED7-424C-A0E6-7F25DDEB8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26BEFF9-7734-4438-B66D-B573A9716C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D2F988F-022D-4030-9E3F-C1A00202755A}"/>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5" name="Footer Placeholder 4">
            <a:extLst>
              <a:ext uri="{FF2B5EF4-FFF2-40B4-BE49-F238E27FC236}">
                <a16:creationId xmlns="" xmlns:a16="http://schemas.microsoft.com/office/drawing/2014/main" id="{C5FBF080-4043-4EA7-9DDD-5C86797E3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1F93DE2-92FC-480B-88C7-2DC8B302F029}"/>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338090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BD3589-1302-41EC-B5FE-C90121221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0D44355-8C33-4D11-AEA0-4D67A9445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00BDADB-E534-4432-B92B-21CB02B447D5}"/>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5" name="Footer Placeholder 4">
            <a:extLst>
              <a:ext uri="{FF2B5EF4-FFF2-40B4-BE49-F238E27FC236}">
                <a16:creationId xmlns="" xmlns:a16="http://schemas.microsoft.com/office/drawing/2014/main" id="{522E9CAF-F691-4A3E-97AC-6757BF63B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03365FF-E36C-418E-8FAE-D6815BDBE518}"/>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402641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11796E-74A2-409D-8FF4-B331572A4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74E3DCD-4AB2-47AB-88C5-F39BD5287F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60BA9BB-F51C-4224-A19D-3C82C16F5E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3FBA8D1-A57F-4ACD-A594-2BB01C6D1847}"/>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6" name="Footer Placeholder 5">
            <a:extLst>
              <a:ext uri="{FF2B5EF4-FFF2-40B4-BE49-F238E27FC236}">
                <a16:creationId xmlns="" xmlns:a16="http://schemas.microsoft.com/office/drawing/2014/main" id="{9C96204B-4910-42AC-AD2B-AC052546E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0DA37AF-3E2D-48AB-8093-147FBA41951F}"/>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376529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BA12A2-9C81-49AB-A0E0-82AB1A587B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840D4B8-7BC9-431E-9B9C-3A4E44B5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1045AA6-E718-4C93-B6FD-592874045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C6401CF-F9EF-4454-A101-3FB710FF6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3E4C63D7-7BAE-45D1-B29F-685630C239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D90EB5C-97A4-4CA3-B540-938D9BE4130F}"/>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8" name="Footer Placeholder 7">
            <a:extLst>
              <a:ext uri="{FF2B5EF4-FFF2-40B4-BE49-F238E27FC236}">
                <a16:creationId xmlns="" xmlns:a16="http://schemas.microsoft.com/office/drawing/2014/main" id="{5C9F877B-3EF5-47A7-9D1D-A39D9BD4FB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5B87849-8043-4B10-9CCB-B73903B27A07}"/>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7402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B2AE35-7B2C-4C8E-B6B0-4E9F68B86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8365B36-8E18-4C1C-A7D0-393857D23D15}"/>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4" name="Footer Placeholder 3">
            <a:extLst>
              <a:ext uri="{FF2B5EF4-FFF2-40B4-BE49-F238E27FC236}">
                <a16:creationId xmlns="" xmlns:a16="http://schemas.microsoft.com/office/drawing/2014/main" id="{1BF710FE-40E1-488F-A166-E56E5B5538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FA652B1-831F-4A16-A7E0-D54E3EC6868A}"/>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147804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42703A4-07AB-4558-8C5D-4729676D5A07}"/>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3" name="Footer Placeholder 2">
            <a:extLst>
              <a:ext uri="{FF2B5EF4-FFF2-40B4-BE49-F238E27FC236}">
                <a16:creationId xmlns="" xmlns:a16="http://schemas.microsoft.com/office/drawing/2014/main" id="{A69BA8AF-B82F-44D0-A4EA-D32D5E6210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6DD6D68-F0ED-4D9D-B4F6-AC5E2D4A7F8F}"/>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67374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45813-1DE1-4D3B-806D-6296500B0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A9A77CF-D3FC-4989-AE4A-973E67E55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2E7CD10-B692-4F01-818A-1F3031840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9CB130A-403D-4F0E-B40F-9C54BF3319D3}"/>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6" name="Footer Placeholder 5">
            <a:extLst>
              <a:ext uri="{FF2B5EF4-FFF2-40B4-BE49-F238E27FC236}">
                <a16:creationId xmlns="" xmlns:a16="http://schemas.microsoft.com/office/drawing/2014/main" id="{ADC6385A-1348-4871-B373-1AE3B4606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BD9CCC6-5BDD-4CBA-A258-08807D0CDBA8}"/>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331123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25A15-0858-442C-BE2F-40A643CCF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096B8EA-62B6-42C8-A371-6D288B529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83FEDC0-5044-4ADE-A60B-0D911B682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42BD41E-C56D-4627-AE21-5F2D0A137DC8}"/>
              </a:ext>
            </a:extLst>
          </p:cNvPr>
          <p:cNvSpPr>
            <a:spLocks noGrp="1"/>
          </p:cNvSpPr>
          <p:nvPr>
            <p:ph type="dt" sz="half" idx="10"/>
          </p:nvPr>
        </p:nvSpPr>
        <p:spPr/>
        <p:txBody>
          <a:bodyPr/>
          <a:lstStyle/>
          <a:p>
            <a:fld id="{4486C959-398B-4127-93C6-F7295BB511EC}" type="datetimeFigureOut">
              <a:rPr lang="en-US" smtClean="0"/>
              <a:t>07-Mar-19</a:t>
            </a:fld>
            <a:endParaRPr lang="en-US"/>
          </a:p>
        </p:txBody>
      </p:sp>
      <p:sp>
        <p:nvSpPr>
          <p:cNvPr id="6" name="Footer Placeholder 5">
            <a:extLst>
              <a:ext uri="{FF2B5EF4-FFF2-40B4-BE49-F238E27FC236}">
                <a16:creationId xmlns="" xmlns:a16="http://schemas.microsoft.com/office/drawing/2014/main" id="{91C12592-4F3C-443F-A098-410425949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A4E8930-A3CD-4679-9A61-C33B8B81BFF2}"/>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14421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CCD5E7A-66B0-47F2-863A-43F71DB5D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269C5F4-160D-489E-8263-E0CCF3A7A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D40E6DA-B49C-4C37-B3D4-30A25D98A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6C959-398B-4127-93C6-F7295BB511EC}" type="datetimeFigureOut">
              <a:rPr lang="en-US" smtClean="0"/>
              <a:t>07-Mar-19</a:t>
            </a:fld>
            <a:endParaRPr lang="en-US"/>
          </a:p>
        </p:txBody>
      </p:sp>
      <p:sp>
        <p:nvSpPr>
          <p:cNvPr id="5" name="Footer Placeholder 4">
            <a:extLst>
              <a:ext uri="{FF2B5EF4-FFF2-40B4-BE49-F238E27FC236}">
                <a16:creationId xmlns="" xmlns:a16="http://schemas.microsoft.com/office/drawing/2014/main" id="{A1B6029F-D2FD-4B46-9EA9-E9F88D043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637E817-E667-4970-B82C-DB7AF664B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1B64D-19A1-4EC6-A69F-7B6AA6F412F5}" type="slidenum">
              <a:rPr lang="en-US" smtClean="0"/>
              <a:t>‹#›</a:t>
            </a:fld>
            <a:endParaRPr lang="en-US"/>
          </a:p>
        </p:txBody>
      </p:sp>
    </p:spTree>
    <p:extLst>
      <p:ext uri="{BB962C8B-B14F-4D97-AF65-F5344CB8AC3E}">
        <p14:creationId xmlns:p14="http://schemas.microsoft.com/office/powerpoint/2010/main" val="371744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likaIhle/simulation_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MalikaIhle/simulation_cour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F439F3-2CF1-4F17-BCD4-8BAC49781CFC}"/>
              </a:ext>
            </a:extLst>
          </p:cNvPr>
          <p:cNvSpPr>
            <a:spLocks noGrp="1"/>
          </p:cNvSpPr>
          <p:nvPr>
            <p:ph type="ctrTitle"/>
          </p:nvPr>
        </p:nvSpPr>
        <p:spPr>
          <a:xfrm>
            <a:off x="1524000" y="1122363"/>
            <a:ext cx="9814560" cy="2387600"/>
          </a:xfrm>
        </p:spPr>
        <p:txBody>
          <a:bodyPr/>
          <a:lstStyle/>
          <a:p>
            <a:r>
              <a:rPr lang="en-US" dirty="0">
                <a:hlinkClick r:id="rId2"/>
              </a:rPr>
              <a:t>https://github.com/MalikaIhle/simulation_course</a:t>
            </a:r>
            <a:r>
              <a:rPr lang="en-US" dirty="0"/>
              <a:t> </a:t>
            </a:r>
          </a:p>
        </p:txBody>
      </p:sp>
      <p:sp>
        <p:nvSpPr>
          <p:cNvPr id="3" name="Subtitle 2">
            <a:extLst>
              <a:ext uri="{FF2B5EF4-FFF2-40B4-BE49-F238E27FC236}">
                <a16:creationId xmlns="" xmlns:a16="http://schemas.microsoft.com/office/drawing/2014/main" id="{02124AA9-5DB0-4586-8248-4407F24D01D2}"/>
              </a:ext>
            </a:extLst>
          </p:cNvPr>
          <p:cNvSpPr>
            <a:spLocks noGrp="1"/>
          </p:cNvSpPr>
          <p:nvPr>
            <p:ph type="subTitle" idx="1"/>
          </p:nvPr>
        </p:nvSpPr>
        <p:spPr/>
        <p:txBody>
          <a:bodyPr>
            <a:normAutofit/>
          </a:bodyPr>
          <a:lstStyle/>
          <a:p>
            <a:r>
              <a:rPr lang="en-US" sz="6000" dirty="0"/>
              <a:t>Fork and Clone </a:t>
            </a:r>
          </a:p>
        </p:txBody>
      </p:sp>
      <p:sp>
        <p:nvSpPr>
          <p:cNvPr id="4" name="TextBox 3"/>
          <p:cNvSpPr txBox="1"/>
          <p:nvPr/>
        </p:nvSpPr>
        <p:spPr>
          <a:xfrm>
            <a:off x="0" y="5952931"/>
            <a:ext cx="12192000" cy="523220"/>
          </a:xfrm>
          <a:prstGeom prst="rect">
            <a:avLst/>
          </a:prstGeom>
          <a:noFill/>
        </p:spPr>
        <p:txBody>
          <a:bodyPr wrap="square" rtlCol="0">
            <a:spAutoFit/>
          </a:bodyPr>
          <a:lstStyle/>
          <a:p>
            <a:pPr algn="ctr"/>
            <a:r>
              <a:rPr lang="en-US" sz="2800" dirty="0" smtClean="0"/>
              <a:t>Session based on materials from Joel Pick, </a:t>
            </a:r>
            <a:r>
              <a:rPr lang="en-US" sz="2800" dirty="0"/>
              <a:t>Hadley </a:t>
            </a:r>
            <a:r>
              <a:rPr lang="en-US" sz="2800" dirty="0" smtClean="0"/>
              <a:t>Wickham, Kevin </a:t>
            </a:r>
            <a:r>
              <a:rPr lang="en-US" sz="2800" dirty="0" err="1" smtClean="0"/>
              <a:t>Hallgren</a:t>
            </a:r>
            <a:r>
              <a:rPr lang="en-US" sz="2800" dirty="0" smtClean="0"/>
              <a:t> </a:t>
            </a:r>
            <a:endParaRPr lang="en-US" sz="2800" dirty="0"/>
          </a:p>
        </p:txBody>
      </p:sp>
    </p:spTree>
    <p:extLst>
      <p:ext uri="{BB962C8B-B14F-4D97-AF65-F5344CB8AC3E}">
        <p14:creationId xmlns:p14="http://schemas.microsoft.com/office/powerpoint/2010/main" val="3569709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 xmlns:a16="http://schemas.microsoft.com/office/drawing/2014/main" id="{0F37B897-6B6B-4E7B-A5DC-0B6379433040}"/>
              </a:ext>
            </a:extLst>
          </p:cNvPr>
          <p:cNvSpPr>
            <a:spLocks noGrp="1"/>
          </p:cNvSpPr>
          <p:nvPr>
            <p:ph idx="1"/>
          </p:nvPr>
        </p:nvSpPr>
        <p:spPr>
          <a:xfrm>
            <a:off x="838200" y="2368445"/>
            <a:ext cx="10515600" cy="1692567"/>
          </a:xfrm>
        </p:spPr>
        <p:txBody>
          <a:bodyPr>
            <a:normAutofit/>
          </a:bodyPr>
          <a:lstStyle/>
          <a:p>
            <a:pPr algn="ctr"/>
            <a:r>
              <a:rPr lang="en-US" sz="3600" b="1" dirty="0">
                <a:solidFill>
                  <a:schemeClr val="bg1"/>
                </a:solidFill>
              </a:rPr>
              <a:t>replicate 1000 x the mean of 10 </a:t>
            </a:r>
            <a:r>
              <a:rPr lang="en-US" sz="3600" b="1" dirty="0" err="1">
                <a:solidFill>
                  <a:schemeClr val="bg1"/>
                </a:solidFill>
              </a:rPr>
              <a:t>u</a:t>
            </a:r>
            <a:r>
              <a:rPr lang="en-US" sz="3600" b="1" dirty="0" err="1" smtClean="0">
                <a:solidFill>
                  <a:schemeClr val="bg1"/>
                </a:solidFill>
              </a:rPr>
              <a:t>nif</a:t>
            </a:r>
            <a:r>
              <a:rPr lang="en-US" sz="3600" b="1" dirty="0" smtClean="0">
                <a:solidFill>
                  <a:schemeClr val="bg1"/>
                </a:solidFill>
              </a:rPr>
              <a:t>(0</a:t>
            </a:r>
            <a:r>
              <a:rPr lang="en-US" sz="3600" b="1" dirty="0">
                <a:solidFill>
                  <a:schemeClr val="bg1"/>
                </a:solidFill>
              </a:rPr>
              <a:t>, 10)</a:t>
            </a:r>
          </a:p>
          <a:p>
            <a:pPr algn="ctr"/>
            <a:r>
              <a:rPr lang="en-US" sz="3600" b="1" dirty="0">
                <a:solidFill>
                  <a:schemeClr val="bg1"/>
                </a:solidFill>
              </a:rPr>
              <a:t>replicate 100 x  the mean of 50 numbers ~ N(10, 5)</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 xmlns:a16="http://schemas.microsoft.com/office/drawing/2014/main" id="{0F37B897-6B6B-4E7B-A5DC-0B6379433040}"/>
              </a:ext>
            </a:extLst>
          </p:cNvPr>
          <p:cNvSpPr txBox="1">
            <a:spLocks/>
          </p:cNvSpPr>
          <p:nvPr/>
        </p:nvSpPr>
        <p:spPr>
          <a:xfrm>
            <a:off x="990600" y="4213412"/>
            <a:ext cx="10515600" cy="1692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smtClean="0">
                <a:solidFill>
                  <a:schemeClr val="bg1"/>
                </a:solidFill>
              </a:rPr>
              <a:t>replicate (1000 , mean(</a:t>
            </a:r>
            <a:r>
              <a:rPr lang="en-US" sz="3600" b="1" dirty="0" err="1" smtClean="0">
                <a:solidFill>
                  <a:schemeClr val="bg1"/>
                </a:solidFill>
              </a:rPr>
              <a:t>runif</a:t>
            </a:r>
            <a:r>
              <a:rPr lang="en-US" sz="3600" b="1" dirty="0" smtClean="0">
                <a:solidFill>
                  <a:schemeClr val="bg1"/>
                </a:solidFill>
              </a:rPr>
              <a:t>(10, 0, 10)))</a:t>
            </a:r>
          </a:p>
          <a:p>
            <a:pPr marL="0" indent="0" algn="ctr">
              <a:buNone/>
            </a:pPr>
            <a:r>
              <a:rPr lang="en-US" sz="3600" b="1" dirty="0">
                <a:solidFill>
                  <a:schemeClr val="bg1"/>
                </a:solidFill>
              </a:rPr>
              <a:t>replicate (</a:t>
            </a:r>
            <a:r>
              <a:rPr lang="en-US" sz="3600" b="1" dirty="0" smtClean="0">
                <a:solidFill>
                  <a:schemeClr val="bg1"/>
                </a:solidFill>
              </a:rPr>
              <a:t>100 </a:t>
            </a:r>
            <a:r>
              <a:rPr lang="en-US" sz="3600" b="1" dirty="0">
                <a:solidFill>
                  <a:schemeClr val="bg1"/>
                </a:solidFill>
              </a:rPr>
              <a:t>, </a:t>
            </a:r>
            <a:r>
              <a:rPr lang="en-US" sz="3600" b="1" dirty="0" smtClean="0">
                <a:solidFill>
                  <a:schemeClr val="bg1"/>
                </a:solidFill>
              </a:rPr>
              <a:t>mean(</a:t>
            </a:r>
            <a:r>
              <a:rPr lang="en-US" sz="3600" b="1" dirty="0" err="1" smtClean="0">
                <a:solidFill>
                  <a:schemeClr val="bg1"/>
                </a:solidFill>
              </a:rPr>
              <a:t>runif</a:t>
            </a:r>
            <a:r>
              <a:rPr lang="en-US" sz="3600" b="1" dirty="0" smtClean="0">
                <a:solidFill>
                  <a:schemeClr val="bg1"/>
                </a:solidFill>
              </a:rPr>
              <a:t>(50</a:t>
            </a:r>
            <a:r>
              <a:rPr lang="en-US" sz="3600" b="1" dirty="0">
                <a:solidFill>
                  <a:schemeClr val="bg1"/>
                </a:solidFill>
              </a:rPr>
              <a:t>, </a:t>
            </a:r>
            <a:r>
              <a:rPr lang="en-US" sz="3600" b="1" dirty="0" smtClean="0">
                <a:solidFill>
                  <a:schemeClr val="bg1"/>
                </a:solidFill>
              </a:rPr>
              <a:t>10</a:t>
            </a:r>
            <a:r>
              <a:rPr lang="en-US" sz="3600" b="1" dirty="0">
                <a:solidFill>
                  <a:schemeClr val="bg1"/>
                </a:solidFill>
              </a:rPr>
              <a:t>, 5</a:t>
            </a:r>
            <a:r>
              <a:rPr lang="en-US" sz="3600" b="1" dirty="0" smtClean="0">
                <a:solidFill>
                  <a:schemeClr val="bg1"/>
                </a:solidFill>
              </a:rPr>
              <a:t>)))</a:t>
            </a:r>
            <a:endParaRPr lang="en-US" sz="3600" b="1" dirty="0">
              <a:solidFill>
                <a:schemeClr val="bg1"/>
              </a:solidFill>
            </a:endParaRPr>
          </a:p>
        </p:txBody>
      </p:sp>
    </p:spTree>
    <p:extLst>
      <p:ext uri="{BB962C8B-B14F-4D97-AF65-F5344CB8AC3E}">
        <p14:creationId xmlns:p14="http://schemas.microsoft.com/office/powerpoint/2010/main" val="93071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EAC6-87E9-406B-9F28-72FA1FB151CE}"/>
              </a:ext>
            </a:extLst>
          </p:cNvPr>
          <p:cNvSpPr>
            <a:spLocks noGrp="1"/>
          </p:cNvSpPr>
          <p:nvPr>
            <p:ph type="title"/>
          </p:nvPr>
        </p:nvSpPr>
        <p:spPr/>
        <p:txBody>
          <a:bodyPr/>
          <a:lstStyle/>
          <a:p>
            <a:r>
              <a:rPr lang="en-US" dirty="0"/>
              <a:t>Simulations – basic concepts</a:t>
            </a:r>
          </a:p>
        </p:txBody>
      </p:sp>
      <p:sp>
        <p:nvSpPr>
          <p:cNvPr id="3" name="Content Placeholder 2">
            <a:extLst>
              <a:ext uri="{FF2B5EF4-FFF2-40B4-BE49-F238E27FC236}">
                <a16:creationId xmlns="" xmlns:a16="http://schemas.microsoft.com/office/drawing/2014/main" id="{81E24A57-CAF1-4DC7-A222-3B15D67EA090}"/>
              </a:ext>
            </a:extLst>
          </p:cNvPr>
          <p:cNvSpPr>
            <a:spLocks noGrp="1"/>
          </p:cNvSpPr>
          <p:nvPr>
            <p:ph idx="1"/>
          </p:nvPr>
        </p:nvSpPr>
        <p:spPr/>
        <p:txBody>
          <a:bodyPr/>
          <a:lstStyle/>
          <a:p>
            <a:r>
              <a:rPr lang="en-US" b="1" i="1" dirty="0"/>
              <a:t>generate random numbers from known distribution</a:t>
            </a:r>
          </a:p>
          <a:p>
            <a:r>
              <a:rPr lang="en-US" b="1" i="1" dirty="0"/>
              <a:t>repeat the simulation multiple times</a:t>
            </a:r>
          </a:p>
          <a:p>
            <a:endParaRPr lang="en-US" b="1" dirty="0"/>
          </a:p>
          <a:p>
            <a:pPr marL="0" indent="0">
              <a:buNone/>
            </a:pPr>
            <a:r>
              <a:rPr lang="en-US" b="1" dirty="0">
                <a:sym typeface="Wingdings" panose="05000000000000000000" pitchFamily="2" charset="2"/>
              </a:rPr>
              <a:t> what sample size </a:t>
            </a:r>
            <a:r>
              <a:rPr lang="en-US" b="1" i="1" dirty="0" smtClean="0">
                <a:sym typeface="Wingdings" panose="05000000000000000000" pitchFamily="2" charset="2"/>
              </a:rPr>
              <a:t>n</a:t>
            </a:r>
            <a:r>
              <a:rPr lang="en-US" b="1" dirty="0" smtClean="0">
                <a:sym typeface="Wingdings" panose="05000000000000000000" pitchFamily="2" charset="2"/>
              </a:rPr>
              <a:t> within </a:t>
            </a:r>
            <a:r>
              <a:rPr lang="en-US" b="1" dirty="0">
                <a:sym typeface="Wingdings" panose="05000000000000000000" pitchFamily="2" charset="2"/>
              </a:rPr>
              <a:t>simulation?</a:t>
            </a:r>
          </a:p>
          <a:p>
            <a:pPr marL="0" indent="0">
              <a:buNone/>
            </a:pPr>
            <a:r>
              <a:rPr lang="en-US" b="1" dirty="0">
                <a:sym typeface="Wingdings" panose="05000000000000000000" pitchFamily="2" charset="2"/>
              </a:rPr>
              <a:t> how many </a:t>
            </a:r>
            <a:r>
              <a:rPr lang="en-US" b="1" dirty="0" smtClean="0">
                <a:sym typeface="Wingdings" panose="05000000000000000000" pitchFamily="2" charset="2"/>
              </a:rPr>
              <a:t>repeats </a:t>
            </a:r>
            <a:r>
              <a:rPr lang="en-US" b="1" i="1" dirty="0" err="1" smtClean="0">
                <a:sym typeface="Wingdings" panose="05000000000000000000" pitchFamily="2" charset="2"/>
              </a:rPr>
              <a:t>nrep</a:t>
            </a:r>
            <a:r>
              <a:rPr lang="en-US" b="1" dirty="0" smtClean="0">
                <a:sym typeface="Wingdings" panose="05000000000000000000" pitchFamily="2" charset="2"/>
              </a:rPr>
              <a:t>?</a:t>
            </a:r>
            <a:endParaRPr lang="en-US" b="1" dirty="0"/>
          </a:p>
        </p:txBody>
      </p:sp>
    </p:spTree>
    <p:extLst>
      <p:ext uri="{BB962C8B-B14F-4D97-AF65-F5344CB8AC3E}">
        <p14:creationId xmlns:p14="http://schemas.microsoft.com/office/powerpoint/2010/main" val="142951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742F6C-6FD9-4948-8E4F-06D5ABF7D48B}"/>
              </a:ext>
            </a:extLst>
          </p:cNvPr>
          <p:cNvSpPr>
            <a:spLocks noGrp="1"/>
          </p:cNvSpPr>
          <p:nvPr>
            <p:ph type="title"/>
          </p:nvPr>
        </p:nvSpPr>
        <p:spPr/>
        <p:txBody>
          <a:bodyPr/>
          <a:lstStyle/>
          <a:p>
            <a:r>
              <a:rPr lang="en-US" dirty="0">
                <a:solidFill>
                  <a:schemeClr val="bg1"/>
                </a:solidFill>
              </a:rPr>
              <a:t>Reproducibility in simulation: set the seed</a:t>
            </a:r>
          </a:p>
        </p:txBody>
      </p:sp>
      <p:sp>
        <p:nvSpPr>
          <p:cNvPr id="3" name="Content Placeholder 2">
            <a:extLst>
              <a:ext uri="{FF2B5EF4-FFF2-40B4-BE49-F238E27FC236}">
                <a16:creationId xmlns="" xmlns:a16="http://schemas.microsoft.com/office/drawing/2014/main" id="{46ADE34C-2307-49E4-A4F2-CECA7A0A8DC0}"/>
              </a:ext>
            </a:extLst>
          </p:cNvPr>
          <p:cNvSpPr>
            <a:spLocks noGrp="1"/>
          </p:cNvSpPr>
          <p:nvPr>
            <p:ph idx="1"/>
          </p:nvPr>
        </p:nvSpPr>
        <p:spPr/>
        <p:txBody>
          <a:bodyPr/>
          <a:lstStyle/>
          <a:p>
            <a:r>
              <a:rPr lang="en-US" b="1" dirty="0" err="1">
                <a:solidFill>
                  <a:schemeClr val="bg1"/>
                </a:solidFill>
              </a:rPr>
              <a:t>set.seed</a:t>
            </a:r>
            <a:r>
              <a:rPr lang="en-US" dirty="0">
                <a:solidFill>
                  <a:schemeClr val="bg1"/>
                </a:solidFill>
              </a:rPr>
              <a:t>()</a:t>
            </a:r>
          </a:p>
          <a:p>
            <a:endParaRPr lang="en-US" dirty="0">
              <a:solidFill>
                <a:schemeClr val="bg1"/>
              </a:solidFill>
            </a:endParaRPr>
          </a:p>
          <a:p>
            <a:pPr marL="0" indent="0">
              <a:buNone/>
            </a:pPr>
            <a:r>
              <a:rPr lang="en-US" dirty="0">
                <a:solidFill>
                  <a:schemeClr val="bg1"/>
                </a:solidFill>
              </a:rPr>
              <a:t>Pseudo-random number generators</a:t>
            </a:r>
          </a:p>
          <a:p>
            <a:pPr marL="0" indent="0">
              <a:buNone/>
            </a:pPr>
            <a:r>
              <a:rPr lang="en-US" dirty="0">
                <a:solidFill>
                  <a:schemeClr val="bg1"/>
                </a:solidFill>
              </a:rPr>
              <a:t>- generate numbers according to an algorithm</a:t>
            </a:r>
          </a:p>
          <a:p>
            <a:pPr marL="0" indent="0">
              <a:buNone/>
            </a:pPr>
            <a:r>
              <a:rPr lang="en-US" dirty="0">
                <a:solidFill>
                  <a:schemeClr val="bg1"/>
                </a:solidFill>
              </a:rPr>
              <a:t>- given the same seed it will produce the same numbers</a:t>
            </a:r>
          </a:p>
          <a:p>
            <a:pPr marL="0" indent="0">
              <a:buNone/>
            </a:pPr>
            <a:r>
              <a:rPr lang="en-US" dirty="0">
                <a:solidFill>
                  <a:schemeClr val="bg1"/>
                </a:solidFill>
              </a:rPr>
              <a:t>  i.e. repeat exactly the same simulation</a:t>
            </a:r>
          </a:p>
          <a:p>
            <a:pPr marL="0" indent="0">
              <a:buNone/>
            </a:pPr>
            <a:r>
              <a:rPr lang="en-US" dirty="0">
                <a:solidFill>
                  <a:schemeClr val="bg1"/>
                </a:solidFill>
              </a:rPr>
              <a:t>- good for sharing code and simulations, as well as debugging code</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2567" y="1499128"/>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51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EAC6-87E9-406B-9F28-72FA1FB151CE}"/>
              </a:ext>
            </a:extLst>
          </p:cNvPr>
          <p:cNvSpPr>
            <a:spLocks noGrp="1"/>
          </p:cNvSpPr>
          <p:nvPr>
            <p:ph type="title"/>
          </p:nvPr>
        </p:nvSpPr>
        <p:spPr/>
        <p:txBody>
          <a:bodyPr/>
          <a:lstStyle/>
          <a:p>
            <a:r>
              <a:rPr lang="en-US" dirty="0"/>
              <a:t>Simulations – basic concepts</a:t>
            </a:r>
          </a:p>
        </p:txBody>
      </p:sp>
      <p:sp>
        <p:nvSpPr>
          <p:cNvPr id="3" name="Content Placeholder 2">
            <a:extLst>
              <a:ext uri="{FF2B5EF4-FFF2-40B4-BE49-F238E27FC236}">
                <a16:creationId xmlns="" xmlns:a16="http://schemas.microsoft.com/office/drawing/2014/main" id="{81E24A57-CAF1-4DC7-A222-3B15D67EA090}"/>
              </a:ext>
            </a:extLst>
          </p:cNvPr>
          <p:cNvSpPr>
            <a:spLocks noGrp="1"/>
          </p:cNvSpPr>
          <p:nvPr>
            <p:ph idx="1"/>
          </p:nvPr>
        </p:nvSpPr>
        <p:spPr/>
        <p:txBody>
          <a:bodyPr/>
          <a:lstStyle/>
          <a:p>
            <a:r>
              <a:rPr lang="en-US" b="1" i="1" dirty="0"/>
              <a:t>generate random numbers from known distribution</a:t>
            </a:r>
          </a:p>
          <a:p>
            <a:r>
              <a:rPr lang="en-US" b="1" i="1" dirty="0"/>
              <a:t>repeat the simulation multiple times</a:t>
            </a:r>
          </a:p>
          <a:p>
            <a:endParaRPr lang="en-US" b="1" dirty="0"/>
          </a:p>
          <a:p>
            <a:pPr marL="0" indent="0">
              <a:buNone/>
            </a:pPr>
            <a:r>
              <a:rPr lang="en-US" b="1" dirty="0">
                <a:sym typeface="Wingdings" panose="05000000000000000000" pitchFamily="2" charset="2"/>
              </a:rPr>
              <a:t> what sample size within simulation?</a:t>
            </a:r>
          </a:p>
          <a:p>
            <a:pPr marL="0" indent="0">
              <a:buNone/>
            </a:pPr>
            <a:r>
              <a:rPr lang="en-US" b="1" dirty="0">
                <a:sym typeface="Wingdings" panose="05000000000000000000" pitchFamily="2" charset="2"/>
              </a:rPr>
              <a:t> how many repeats?</a:t>
            </a:r>
            <a:endParaRPr lang="en-US" b="1" dirty="0"/>
          </a:p>
        </p:txBody>
      </p:sp>
    </p:spTree>
    <p:extLst>
      <p:ext uri="{BB962C8B-B14F-4D97-AF65-F5344CB8AC3E}">
        <p14:creationId xmlns:p14="http://schemas.microsoft.com/office/powerpoint/2010/main" val="8016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3" end="3"/>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D0141-B117-43AA-91B6-C7B66A7A598B}"/>
              </a:ext>
            </a:extLst>
          </p:cNvPr>
          <p:cNvSpPr>
            <a:spLocks noGrp="1"/>
          </p:cNvSpPr>
          <p:nvPr>
            <p:ph type="title"/>
          </p:nvPr>
        </p:nvSpPr>
        <p:spPr/>
        <p:txBody>
          <a:bodyPr>
            <a:normAutofit/>
          </a:bodyPr>
          <a:lstStyle/>
          <a:p>
            <a:r>
              <a:rPr lang="en-US" sz="3200" dirty="0"/>
              <a:t>single random sample of normal distribution N(0,1) with n=10</a:t>
            </a:r>
          </a:p>
        </p:txBody>
      </p:sp>
      <p:pic>
        <p:nvPicPr>
          <p:cNvPr id="5" name="Picture 4">
            <a:extLst>
              <a:ext uri="{FF2B5EF4-FFF2-40B4-BE49-F238E27FC236}">
                <a16:creationId xmlns="" xmlns:a16="http://schemas.microsoft.com/office/drawing/2014/main" id="{D84E0351-FA91-4533-8202-3CD068DF6B60}"/>
              </a:ext>
            </a:extLst>
          </p:cNvPr>
          <p:cNvPicPr>
            <a:picLocks noChangeAspect="1"/>
          </p:cNvPicPr>
          <p:nvPr/>
        </p:nvPicPr>
        <p:blipFill>
          <a:blip r:embed="rId2"/>
          <a:stretch>
            <a:fillRect/>
          </a:stretch>
        </p:blipFill>
        <p:spPr>
          <a:xfrm>
            <a:off x="1798319" y="1825625"/>
            <a:ext cx="8439307" cy="5032375"/>
          </a:xfrm>
          <a:prstGeom prst="rect">
            <a:avLst/>
          </a:prstGeom>
        </p:spPr>
      </p:pic>
      <p:sp>
        <p:nvSpPr>
          <p:cNvPr id="6" name="Content Placeholder 2">
            <a:extLst>
              <a:ext uri="{FF2B5EF4-FFF2-40B4-BE49-F238E27FC236}">
                <a16:creationId xmlns="" xmlns:a16="http://schemas.microsoft.com/office/drawing/2014/main" id="{912B240B-DAB7-4BB7-B356-3202E3E3E3F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84334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01F957F-6868-4192-AA2A-5E19EEAF6B2C}"/>
              </a:ext>
            </a:extLst>
          </p:cNvPr>
          <p:cNvPicPr>
            <a:picLocks noChangeAspect="1"/>
          </p:cNvPicPr>
          <p:nvPr/>
        </p:nvPicPr>
        <p:blipFill>
          <a:blip r:embed="rId2"/>
          <a:stretch>
            <a:fillRect/>
          </a:stretch>
        </p:blipFill>
        <p:spPr>
          <a:xfrm>
            <a:off x="838200" y="1444836"/>
            <a:ext cx="8574374" cy="5112916"/>
          </a:xfrm>
          <a:prstGeom prst="rect">
            <a:avLst/>
          </a:prstGeom>
        </p:spPr>
      </p:pic>
      <p:sp>
        <p:nvSpPr>
          <p:cNvPr id="2" name="Title 1">
            <a:extLst>
              <a:ext uri="{FF2B5EF4-FFF2-40B4-BE49-F238E27FC236}">
                <a16:creationId xmlns="" xmlns:a16="http://schemas.microsoft.com/office/drawing/2014/main" id="{732D0141-B117-43AA-91B6-C7B66A7A598B}"/>
              </a:ext>
            </a:extLst>
          </p:cNvPr>
          <p:cNvSpPr>
            <a:spLocks noGrp="1"/>
          </p:cNvSpPr>
          <p:nvPr>
            <p:ph type="title"/>
          </p:nvPr>
        </p:nvSpPr>
        <p:spPr>
          <a:xfrm>
            <a:off x="1318260" y="277346"/>
            <a:ext cx="10515600" cy="1325563"/>
          </a:xfrm>
        </p:spPr>
        <p:txBody>
          <a:bodyPr>
            <a:normAutofit/>
          </a:bodyPr>
          <a:lstStyle/>
          <a:p>
            <a:r>
              <a:rPr lang="en-US" sz="3200" dirty="0"/>
              <a:t>24 sims of same distribution N(0,1) with n=10</a:t>
            </a:r>
          </a:p>
        </p:txBody>
      </p:sp>
      <p:cxnSp>
        <p:nvCxnSpPr>
          <p:cNvPr id="7" name="Straight Connector 6">
            <a:extLst>
              <a:ext uri="{FF2B5EF4-FFF2-40B4-BE49-F238E27FC236}">
                <a16:creationId xmlns="" xmlns:a16="http://schemas.microsoft.com/office/drawing/2014/main" id="{3ADE4082-593D-40A5-A556-3FF42FD4F3C0}"/>
              </a:ext>
            </a:extLst>
          </p:cNvPr>
          <p:cNvCxnSpPr/>
          <p:nvPr/>
        </p:nvCxnSpPr>
        <p:spPr>
          <a:xfrm>
            <a:off x="9923489" y="2400675"/>
            <a:ext cx="569626" cy="0"/>
          </a:xfrm>
          <a:prstGeom prst="line">
            <a:avLst/>
          </a:prstGeom>
          <a:ln w="19050">
            <a:solidFill>
              <a:srgbClr val="3B0AF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BAC7E5E1-9EAC-4472-9C1C-C50FEB4D0C7F}"/>
              </a:ext>
            </a:extLst>
          </p:cNvPr>
          <p:cNvSpPr txBox="1"/>
          <p:nvPr/>
        </p:nvSpPr>
        <p:spPr>
          <a:xfrm>
            <a:off x="10493115" y="2078849"/>
            <a:ext cx="1504575" cy="523220"/>
          </a:xfrm>
          <a:prstGeom prst="rect">
            <a:avLst/>
          </a:prstGeom>
          <a:noFill/>
        </p:spPr>
        <p:txBody>
          <a:bodyPr wrap="square" rtlCol="0">
            <a:spAutoFit/>
          </a:bodyPr>
          <a:lstStyle/>
          <a:p>
            <a:r>
              <a:rPr lang="en-US" sz="2800" dirty="0"/>
              <a:t>mean(x)</a:t>
            </a:r>
          </a:p>
        </p:txBody>
      </p:sp>
      <p:cxnSp>
        <p:nvCxnSpPr>
          <p:cNvPr id="9" name="Straight Connector 8">
            <a:extLst>
              <a:ext uri="{FF2B5EF4-FFF2-40B4-BE49-F238E27FC236}">
                <a16:creationId xmlns="" xmlns:a16="http://schemas.microsoft.com/office/drawing/2014/main" id="{09ACAE85-82DB-4A1F-BED0-A2D9716C540F}"/>
              </a:ext>
            </a:extLst>
          </p:cNvPr>
          <p:cNvCxnSpPr/>
          <p:nvPr/>
        </p:nvCxnSpPr>
        <p:spPr>
          <a:xfrm>
            <a:off x="9923489" y="2895975"/>
            <a:ext cx="569626"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CB9FBB51-70B8-441F-9EE9-B0FDD743D4C9}"/>
              </a:ext>
            </a:extLst>
          </p:cNvPr>
          <p:cNvSpPr txBox="1"/>
          <p:nvPr/>
        </p:nvSpPr>
        <p:spPr>
          <a:xfrm>
            <a:off x="10584930" y="2593683"/>
            <a:ext cx="1504575"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905440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24 sims N(0,1) with n=10</a:t>
            </a:r>
          </a:p>
        </p:txBody>
      </p:sp>
      <p:pic>
        <p:nvPicPr>
          <p:cNvPr id="3" name="Picture 2">
            <a:extLst>
              <a:ext uri="{FF2B5EF4-FFF2-40B4-BE49-F238E27FC236}">
                <a16:creationId xmlns="" xmlns:a16="http://schemas.microsoft.com/office/drawing/2014/main" id="{A2320F84-BB83-4061-85A1-71E97E219203}"/>
              </a:ext>
            </a:extLst>
          </p:cNvPr>
          <p:cNvPicPr>
            <a:picLocks noChangeAspect="1"/>
          </p:cNvPicPr>
          <p:nvPr/>
        </p:nvPicPr>
        <p:blipFill>
          <a:blip r:embed="rId2"/>
          <a:stretch>
            <a:fillRect/>
          </a:stretch>
        </p:blipFill>
        <p:spPr>
          <a:xfrm>
            <a:off x="1531618" y="1584829"/>
            <a:ext cx="8652505" cy="5159506"/>
          </a:xfrm>
          <a:prstGeom prst="rect">
            <a:avLst/>
          </a:prstGeom>
        </p:spPr>
      </p:pic>
    </p:spTree>
    <p:extLst>
      <p:ext uri="{BB962C8B-B14F-4D97-AF65-F5344CB8AC3E}">
        <p14:creationId xmlns:p14="http://schemas.microsoft.com/office/powerpoint/2010/main" val="2814688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D0141-B117-43AA-91B6-C7B66A7A598B}"/>
              </a:ext>
            </a:extLst>
          </p:cNvPr>
          <p:cNvSpPr>
            <a:spLocks noGrp="1"/>
          </p:cNvSpPr>
          <p:nvPr>
            <p:ph type="title"/>
          </p:nvPr>
        </p:nvSpPr>
        <p:spPr>
          <a:xfrm>
            <a:off x="1318260" y="277346"/>
            <a:ext cx="10515600" cy="1325563"/>
          </a:xfrm>
        </p:spPr>
        <p:txBody>
          <a:bodyPr>
            <a:normAutofit/>
          </a:bodyPr>
          <a:lstStyle/>
          <a:p>
            <a:r>
              <a:rPr lang="en-US" sz="3200" dirty="0"/>
              <a:t>24 sims of same distribution N(0,1) with n=1000</a:t>
            </a:r>
          </a:p>
        </p:txBody>
      </p:sp>
      <p:cxnSp>
        <p:nvCxnSpPr>
          <p:cNvPr id="7" name="Straight Connector 6">
            <a:extLst>
              <a:ext uri="{FF2B5EF4-FFF2-40B4-BE49-F238E27FC236}">
                <a16:creationId xmlns="" xmlns:a16="http://schemas.microsoft.com/office/drawing/2014/main" id="{3ADE4082-593D-40A5-A556-3FF42FD4F3C0}"/>
              </a:ext>
            </a:extLst>
          </p:cNvPr>
          <p:cNvCxnSpPr/>
          <p:nvPr/>
        </p:nvCxnSpPr>
        <p:spPr>
          <a:xfrm>
            <a:off x="9923489" y="2400675"/>
            <a:ext cx="569626" cy="0"/>
          </a:xfrm>
          <a:prstGeom prst="line">
            <a:avLst/>
          </a:prstGeom>
          <a:ln w="19050">
            <a:solidFill>
              <a:srgbClr val="3B0AF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BAC7E5E1-9EAC-4472-9C1C-C50FEB4D0C7F}"/>
              </a:ext>
            </a:extLst>
          </p:cNvPr>
          <p:cNvSpPr txBox="1"/>
          <p:nvPr/>
        </p:nvSpPr>
        <p:spPr>
          <a:xfrm>
            <a:off x="10493115" y="2078849"/>
            <a:ext cx="1504575" cy="523220"/>
          </a:xfrm>
          <a:prstGeom prst="rect">
            <a:avLst/>
          </a:prstGeom>
          <a:noFill/>
        </p:spPr>
        <p:txBody>
          <a:bodyPr wrap="square" rtlCol="0">
            <a:spAutoFit/>
          </a:bodyPr>
          <a:lstStyle/>
          <a:p>
            <a:r>
              <a:rPr lang="en-US" sz="2800" dirty="0"/>
              <a:t>mean(x)</a:t>
            </a:r>
          </a:p>
        </p:txBody>
      </p:sp>
      <p:cxnSp>
        <p:nvCxnSpPr>
          <p:cNvPr id="9" name="Straight Connector 8">
            <a:extLst>
              <a:ext uri="{FF2B5EF4-FFF2-40B4-BE49-F238E27FC236}">
                <a16:creationId xmlns="" xmlns:a16="http://schemas.microsoft.com/office/drawing/2014/main" id="{09ACAE85-82DB-4A1F-BED0-A2D9716C540F}"/>
              </a:ext>
            </a:extLst>
          </p:cNvPr>
          <p:cNvCxnSpPr/>
          <p:nvPr/>
        </p:nvCxnSpPr>
        <p:spPr>
          <a:xfrm>
            <a:off x="9923489" y="2895975"/>
            <a:ext cx="569626"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CB9FBB51-70B8-441F-9EE9-B0FDD743D4C9}"/>
              </a:ext>
            </a:extLst>
          </p:cNvPr>
          <p:cNvSpPr txBox="1"/>
          <p:nvPr/>
        </p:nvSpPr>
        <p:spPr>
          <a:xfrm>
            <a:off x="10584930" y="2593683"/>
            <a:ext cx="1504575" cy="523220"/>
          </a:xfrm>
          <a:prstGeom prst="rect">
            <a:avLst/>
          </a:prstGeom>
          <a:noFill/>
        </p:spPr>
        <p:txBody>
          <a:bodyPr wrap="square" rtlCol="0">
            <a:spAutoFit/>
          </a:bodyPr>
          <a:lstStyle/>
          <a:p>
            <a:r>
              <a:rPr lang="en-US" sz="2800" dirty="0"/>
              <a:t>0</a:t>
            </a:r>
          </a:p>
        </p:txBody>
      </p:sp>
      <p:pic>
        <p:nvPicPr>
          <p:cNvPr id="4" name="Picture 3">
            <a:extLst>
              <a:ext uri="{FF2B5EF4-FFF2-40B4-BE49-F238E27FC236}">
                <a16:creationId xmlns="" xmlns:a16="http://schemas.microsoft.com/office/drawing/2014/main" id="{2545A3E4-54A6-4440-8002-328E637A23FB}"/>
              </a:ext>
            </a:extLst>
          </p:cNvPr>
          <p:cNvPicPr>
            <a:picLocks noChangeAspect="1"/>
          </p:cNvPicPr>
          <p:nvPr/>
        </p:nvPicPr>
        <p:blipFill>
          <a:blip r:embed="rId2"/>
          <a:stretch>
            <a:fillRect/>
          </a:stretch>
        </p:blipFill>
        <p:spPr>
          <a:xfrm>
            <a:off x="653506" y="1325832"/>
            <a:ext cx="9047442" cy="5395008"/>
          </a:xfrm>
          <a:prstGeom prst="rect">
            <a:avLst/>
          </a:prstGeom>
        </p:spPr>
      </p:pic>
    </p:spTree>
    <p:extLst>
      <p:ext uri="{BB962C8B-B14F-4D97-AF65-F5344CB8AC3E}">
        <p14:creationId xmlns:p14="http://schemas.microsoft.com/office/powerpoint/2010/main" val="1338005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24 sims N(0,1) with n=1000</a:t>
            </a:r>
          </a:p>
        </p:txBody>
      </p:sp>
      <p:pic>
        <p:nvPicPr>
          <p:cNvPr id="4" name="Picture 3">
            <a:extLst>
              <a:ext uri="{FF2B5EF4-FFF2-40B4-BE49-F238E27FC236}">
                <a16:creationId xmlns="" xmlns:a16="http://schemas.microsoft.com/office/drawing/2014/main" id="{BA86440E-0716-4F34-A7FC-92313DDF7588}"/>
              </a:ext>
            </a:extLst>
          </p:cNvPr>
          <p:cNvPicPr>
            <a:picLocks noChangeAspect="1"/>
          </p:cNvPicPr>
          <p:nvPr/>
        </p:nvPicPr>
        <p:blipFill>
          <a:blip r:embed="rId2"/>
          <a:stretch>
            <a:fillRect/>
          </a:stretch>
        </p:blipFill>
        <p:spPr>
          <a:xfrm>
            <a:off x="1635228" y="1690688"/>
            <a:ext cx="8534228" cy="5088977"/>
          </a:xfrm>
          <a:prstGeom prst="rect">
            <a:avLst/>
          </a:prstGeom>
        </p:spPr>
      </p:pic>
    </p:spTree>
    <p:extLst>
      <p:ext uri="{BB962C8B-B14F-4D97-AF65-F5344CB8AC3E}">
        <p14:creationId xmlns:p14="http://schemas.microsoft.com/office/powerpoint/2010/main" val="774714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EAC6-87E9-406B-9F28-72FA1FB151CE}"/>
              </a:ext>
            </a:extLst>
          </p:cNvPr>
          <p:cNvSpPr>
            <a:spLocks noGrp="1"/>
          </p:cNvSpPr>
          <p:nvPr>
            <p:ph type="title"/>
          </p:nvPr>
        </p:nvSpPr>
        <p:spPr/>
        <p:txBody>
          <a:bodyPr/>
          <a:lstStyle/>
          <a:p>
            <a:r>
              <a:rPr lang="en-US" dirty="0"/>
              <a:t>Sample size within simulation</a:t>
            </a:r>
          </a:p>
        </p:txBody>
      </p:sp>
      <p:sp>
        <p:nvSpPr>
          <p:cNvPr id="3" name="Content Placeholder 2">
            <a:extLst>
              <a:ext uri="{FF2B5EF4-FFF2-40B4-BE49-F238E27FC236}">
                <a16:creationId xmlns="" xmlns:a16="http://schemas.microsoft.com/office/drawing/2014/main" id="{81E24A57-CAF1-4DC7-A222-3B15D67EA090}"/>
              </a:ext>
            </a:extLst>
          </p:cNvPr>
          <p:cNvSpPr>
            <a:spLocks noGrp="1"/>
          </p:cNvSpPr>
          <p:nvPr>
            <p:ph idx="1"/>
          </p:nvPr>
        </p:nvSpPr>
        <p:spPr/>
        <p:txBody>
          <a:bodyPr/>
          <a:lstStyle/>
          <a:p>
            <a:pPr marL="0" indent="0">
              <a:buNone/>
            </a:pPr>
            <a:r>
              <a:rPr lang="en-US" dirty="0"/>
              <a:t>Affects the </a:t>
            </a:r>
            <a:r>
              <a:rPr lang="en-US" b="1" dirty="0"/>
              <a:t>precision</a:t>
            </a:r>
            <a:r>
              <a:rPr lang="en-US" dirty="0"/>
              <a:t> with which the parameters of that distribution can be estimated</a:t>
            </a:r>
          </a:p>
          <a:p>
            <a:pPr marL="0" indent="0">
              <a:buNone/>
            </a:pPr>
            <a:endParaRPr lang="en-US" dirty="0"/>
          </a:p>
          <a:p>
            <a:pPr marL="0" indent="0">
              <a:buNone/>
            </a:pPr>
            <a:r>
              <a:rPr lang="en-US" dirty="0"/>
              <a:t>What should determine the sample size within a simulation</a:t>
            </a:r>
            <a:r>
              <a:rPr lang="en-US" dirty="0" smtClean="0"/>
              <a:t>?</a:t>
            </a:r>
            <a:endParaRPr lang="en-US" dirty="0"/>
          </a:p>
          <a:p>
            <a:pPr>
              <a:buFont typeface="Wingdings" panose="05000000000000000000" pitchFamily="2" charset="2"/>
              <a:buChar char="à"/>
            </a:pPr>
            <a:r>
              <a:rPr lang="en-US" dirty="0">
                <a:sym typeface="Wingdings" panose="05000000000000000000" pitchFamily="2" charset="2"/>
              </a:rPr>
              <a:t>a</a:t>
            </a:r>
            <a:r>
              <a:rPr lang="en-US" dirty="0"/>
              <a:t> sample size that is relevant to the context of the simulation, </a:t>
            </a:r>
            <a:endParaRPr lang="en-US" dirty="0" smtClean="0"/>
          </a:p>
          <a:p>
            <a:pPr marL="0" indent="0">
              <a:buNone/>
            </a:pPr>
            <a:r>
              <a:rPr lang="en-US" dirty="0" smtClean="0"/>
              <a:t>	i.e. </a:t>
            </a:r>
            <a:r>
              <a:rPr lang="en-US" dirty="0" smtClean="0"/>
              <a:t>the </a:t>
            </a:r>
            <a:r>
              <a:rPr lang="en-US" dirty="0"/>
              <a:t>sample size you can reach in your study</a:t>
            </a:r>
          </a:p>
          <a:p>
            <a:pPr>
              <a:buFont typeface="Wingdings" panose="05000000000000000000" pitchFamily="2" charset="2"/>
              <a:buChar char="à"/>
            </a:pPr>
            <a:endParaRPr lang="en-US" dirty="0"/>
          </a:p>
          <a:p>
            <a:pPr marL="0" indent="0">
              <a:buNone/>
            </a:pPr>
            <a:r>
              <a:rPr lang="en-US" dirty="0"/>
              <a:t>Sampling theory applies to the number of simulations </a:t>
            </a:r>
            <a:r>
              <a:rPr lang="en-US" i="1" dirty="0" err="1" smtClean="0"/>
              <a:t>nrep</a:t>
            </a:r>
            <a:r>
              <a:rPr lang="en-US" dirty="0" smtClean="0"/>
              <a:t> just </a:t>
            </a:r>
            <a:r>
              <a:rPr lang="en-US" dirty="0"/>
              <a:t>as much as the sample size within a </a:t>
            </a:r>
            <a:r>
              <a:rPr lang="en-US" dirty="0" smtClean="0"/>
              <a:t>simulation </a:t>
            </a:r>
            <a:r>
              <a:rPr lang="en-US" i="1" dirty="0" smtClean="0"/>
              <a:t>n</a:t>
            </a:r>
            <a:endParaRPr lang="en-US" i="1" dirty="0"/>
          </a:p>
        </p:txBody>
      </p:sp>
    </p:spTree>
    <p:extLst>
      <p:ext uri="{BB962C8B-B14F-4D97-AF65-F5344CB8AC3E}">
        <p14:creationId xmlns:p14="http://schemas.microsoft.com/office/powerpoint/2010/main" val="319042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01DF172-0ED1-4C5F-8C14-8DE4FE261FB0}"/>
              </a:ext>
            </a:extLst>
          </p:cNvPr>
          <p:cNvSpPr>
            <a:spLocks noGrp="1"/>
          </p:cNvSpPr>
          <p:nvPr>
            <p:ph idx="1"/>
          </p:nvPr>
        </p:nvSpPr>
        <p:spPr>
          <a:xfrm>
            <a:off x="278295" y="410817"/>
            <a:ext cx="11714921" cy="6321286"/>
          </a:xfrm>
        </p:spPr>
        <p:txBody>
          <a:bodyPr>
            <a:normAutofit fontScale="92500" lnSpcReduction="10000"/>
          </a:bodyPr>
          <a:lstStyle/>
          <a:p>
            <a:pPr>
              <a:spcAft>
                <a:spcPts val="1000"/>
              </a:spcAft>
            </a:pPr>
            <a:r>
              <a:rPr lang="en-US" sz="2000" b="1" dirty="0">
                <a:solidFill>
                  <a:srgbClr val="FFC000"/>
                </a:solidFill>
              </a:rPr>
              <a:t>Accuracy</a:t>
            </a:r>
            <a:r>
              <a:rPr lang="en-US" sz="2000" dirty="0">
                <a:solidFill>
                  <a:srgbClr val="FFC000"/>
                </a:solidFill>
              </a:rPr>
              <a:t>: the proximity of measurement results to the true value.</a:t>
            </a:r>
          </a:p>
          <a:p>
            <a:pPr>
              <a:spcAft>
                <a:spcPts val="1000"/>
              </a:spcAft>
            </a:pPr>
            <a:r>
              <a:rPr lang="en-US" sz="2000" b="1" dirty="0">
                <a:solidFill>
                  <a:srgbClr val="FFC000"/>
                </a:solidFill>
              </a:rPr>
              <a:t>Assumption</a:t>
            </a:r>
            <a:r>
              <a:rPr lang="en-US" sz="2000" dirty="0">
                <a:solidFill>
                  <a:srgbClr val="FFC000"/>
                </a:solidFill>
              </a:rPr>
              <a:t>: an idea that is taken to be true, and often used as the basis for other ideas, although it is not known for certain. Here, can refer to the presumed distribution, mean, variance of some parameters.</a:t>
            </a:r>
          </a:p>
          <a:p>
            <a:pPr>
              <a:spcAft>
                <a:spcPts val="1000"/>
              </a:spcAft>
            </a:pPr>
            <a:r>
              <a:rPr lang="en-US" sz="2000" b="1" dirty="0">
                <a:solidFill>
                  <a:srgbClr val="FFC000"/>
                </a:solidFill>
              </a:rPr>
              <a:t>Loops</a:t>
            </a:r>
            <a:r>
              <a:rPr lang="en-US" sz="2000" dirty="0">
                <a:solidFill>
                  <a:srgbClr val="FFC000"/>
                </a:solidFill>
              </a:rPr>
              <a:t>: control flow statement that allows code to be executed repeatedly based on a given Boolean condition. The while loop can be thought of as a repeating if statement. (‘do this as long as x is true’).</a:t>
            </a:r>
          </a:p>
          <a:p>
            <a:pPr>
              <a:spcAft>
                <a:spcPts val="1000"/>
              </a:spcAft>
            </a:pPr>
            <a:r>
              <a:rPr lang="en-US" sz="2000" b="1" dirty="0">
                <a:solidFill>
                  <a:srgbClr val="FFC000"/>
                </a:solidFill>
              </a:rPr>
              <a:t>Random number generator</a:t>
            </a:r>
            <a:r>
              <a:rPr lang="en-US" sz="2000" dirty="0">
                <a:solidFill>
                  <a:srgbClr val="FFC000"/>
                </a:solidFill>
              </a:rPr>
              <a:t>: device that generates a sequence of numbers or symbols that cannot be reasonably predicted better than by a random chance.</a:t>
            </a:r>
          </a:p>
          <a:p>
            <a:pPr>
              <a:spcAft>
                <a:spcPts val="1000"/>
              </a:spcAft>
            </a:pPr>
            <a:r>
              <a:rPr lang="en-US" sz="2000" b="1" dirty="0">
                <a:solidFill>
                  <a:srgbClr val="FFC000"/>
                </a:solidFill>
              </a:rPr>
              <a:t>Branching</a:t>
            </a:r>
            <a:r>
              <a:rPr lang="en-US" sz="2000" dirty="0">
                <a:solidFill>
                  <a:srgbClr val="FFC000"/>
                </a:solidFill>
              </a:rPr>
              <a:t>: When a program makes a choice to do one of two (or more things). The most common programming "statement" used to branch is the "IF" statement (‘if something is true do this, else do that’)</a:t>
            </a:r>
          </a:p>
          <a:p>
            <a:pPr>
              <a:spcAft>
                <a:spcPts val="1000"/>
              </a:spcAft>
            </a:pPr>
            <a:r>
              <a:rPr lang="en-US" sz="2000" b="1" dirty="0">
                <a:solidFill>
                  <a:srgbClr val="FFC000"/>
                </a:solidFill>
              </a:rPr>
              <a:t>Bootstrap</a:t>
            </a:r>
            <a:r>
              <a:rPr lang="en-US" sz="2000" dirty="0">
                <a:solidFill>
                  <a:srgbClr val="FFC000"/>
                </a:solidFill>
              </a:rPr>
              <a:t>: random sampling of a dataset with replacement, to create 'new' </a:t>
            </a:r>
            <a:r>
              <a:rPr lang="en-US" sz="2000" dirty="0" err="1">
                <a:solidFill>
                  <a:srgbClr val="FFC000"/>
                </a:solidFill>
              </a:rPr>
              <a:t>datatsets</a:t>
            </a:r>
            <a:r>
              <a:rPr lang="en-US" sz="2000" dirty="0">
                <a:solidFill>
                  <a:srgbClr val="FFC000"/>
                </a:solidFill>
              </a:rPr>
              <a:t> of similar sample size.</a:t>
            </a:r>
          </a:p>
          <a:p>
            <a:pPr>
              <a:spcAft>
                <a:spcPts val="1000"/>
              </a:spcAft>
            </a:pPr>
            <a:r>
              <a:rPr lang="en-US" sz="2000" b="1" dirty="0">
                <a:solidFill>
                  <a:srgbClr val="FFC000"/>
                </a:solidFill>
              </a:rPr>
              <a:t>Parametric bootstrapping</a:t>
            </a:r>
            <a:r>
              <a:rPr lang="en-US" sz="2000" dirty="0">
                <a:solidFill>
                  <a:srgbClr val="FFC000"/>
                </a:solidFill>
              </a:rPr>
              <a:t>: random numbers sampling from a fitted model (with a similar sample size) to run the statistical model on several of these ‘simulated data’ and calculate a confidence interval around the effect estimate.</a:t>
            </a:r>
          </a:p>
          <a:p>
            <a:pPr>
              <a:spcAft>
                <a:spcPts val="1000"/>
              </a:spcAft>
            </a:pPr>
            <a:r>
              <a:rPr lang="en-US" sz="2000" b="1" dirty="0">
                <a:solidFill>
                  <a:srgbClr val="FFC000"/>
                </a:solidFill>
              </a:rPr>
              <a:t>Statistical power</a:t>
            </a:r>
            <a:r>
              <a:rPr lang="en-US" sz="2000" dirty="0">
                <a:solidFill>
                  <a:srgbClr val="FFC000"/>
                </a:solidFill>
              </a:rPr>
              <a:t>: probability that the test rejects the null hypothesis when a specific alternative hypothesis is true.</a:t>
            </a:r>
          </a:p>
          <a:p>
            <a:pPr>
              <a:spcAft>
                <a:spcPts val="1000"/>
              </a:spcAft>
            </a:pPr>
            <a:r>
              <a:rPr lang="en-US" sz="2000" b="1" dirty="0">
                <a:solidFill>
                  <a:srgbClr val="FFC000"/>
                </a:solidFill>
              </a:rPr>
              <a:t>R</a:t>
            </a:r>
            <a:r>
              <a:rPr lang="en-US" sz="2000" dirty="0">
                <a:solidFill>
                  <a:srgbClr val="FFC000"/>
                </a:solidFill>
              </a:rPr>
              <a:t> </a:t>
            </a:r>
            <a:r>
              <a:rPr lang="en-US" sz="2000" b="1" dirty="0">
                <a:solidFill>
                  <a:srgbClr val="FFC000"/>
                </a:solidFill>
              </a:rPr>
              <a:t>object</a:t>
            </a:r>
            <a:r>
              <a:rPr lang="en-US" sz="2000" dirty="0">
                <a:solidFill>
                  <a:srgbClr val="FFC000"/>
                </a:solidFill>
              </a:rPr>
              <a:t>: recipient of values (numbers, characters, </a:t>
            </a:r>
            <a:r>
              <a:rPr lang="en-US" sz="2000" dirty="0" err="1">
                <a:solidFill>
                  <a:srgbClr val="FFC000"/>
                </a:solidFill>
              </a:rPr>
              <a:t>etc</a:t>
            </a:r>
            <a:r>
              <a:rPr lang="en-US" sz="2000" dirty="0">
                <a:solidFill>
                  <a:srgbClr val="FFC000"/>
                </a:solidFill>
              </a:rPr>
              <a:t>), vectors, matrices, data frame, model output, list, </a:t>
            </a:r>
            <a:r>
              <a:rPr lang="en-US" sz="2000" dirty="0" err="1">
                <a:solidFill>
                  <a:srgbClr val="FFC000"/>
                </a:solidFill>
              </a:rPr>
              <a:t>ect</a:t>
            </a:r>
            <a:r>
              <a:rPr lang="en-US" sz="2000" dirty="0">
                <a:solidFill>
                  <a:srgbClr val="FFC000"/>
                </a:solidFill>
              </a:rPr>
              <a:t>. In the example ‘alpha &lt;- c(1,2,3)’ the object alpha is a vector of length 3. It is better syntax to assign objects  with the symbol ‘&lt;-’ rather than ‘=‘ as used in this paper, as to avoid confusion on which side of the symbol is the object (for instance in case both are strings of characters).</a:t>
            </a:r>
          </a:p>
        </p:txBody>
      </p:sp>
    </p:spTree>
    <p:extLst>
      <p:ext uri="{BB962C8B-B14F-4D97-AF65-F5344CB8AC3E}">
        <p14:creationId xmlns:p14="http://schemas.microsoft.com/office/powerpoint/2010/main" val="3563713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24 sims N(0,1) with n=10</a:t>
            </a:r>
          </a:p>
        </p:txBody>
      </p:sp>
      <p:pic>
        <p:nvPicPr>
          <p:cNvPr id="3" name="Picture 2">
            <a:extLst>
              <a:ext uri="{FF2B5EF4-FFF2-40B4-BE49-F238E27FC236}">
                <a16:creationId xmlns="" xmlns:a16="http://schemas.microsoft.com/office/drawing/2014/main" id="{A2320F84-BB83-4061-85A1-71E97E219203}"/>
              </a:ext>
            </a:extLst>
          </p:cNvPr>
          <p:cNvPicPr>
            <a:picLocks noChangeAspect="1"/>
          </p:cNvPicPr>
          <p:nvPr/>
        </p:nvPicPr>
        <p:blipFill>
          <a:blip r:embed="rId2"/>
          <a:stretch>
            <a:fillRect/>
          </a:stretch>
        </p:blipFill>
        <p:spPr>
          <a:xfrm>
            <a:off x="1531618" y="1584829"/>
            <a:ext cx="8652505" cy="5159506"/>
          </a:xfrm>
          <a:prstGeom prst="rect">
            <a:avLst/>
          </a:prstGeom>
        </p:spPr>
      </p:pic>
    </p:spTree>
    <p:extLst>
      <p:ext uri="{BB962C8B-B14F-4D97-AF65-F5344CB8AC3E}">
        <p14:creationId xmlns:p14="http://schemas.microsoft.com/office/powerpoint/2010/main" val="832993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a:t>
            </a:r>
            <a:r>
              <a:rPr lang="en-US" sz="3200" b="1" dirty="0"/>
              <a:t>1000</a:t>
            </a:r>
            <a:r>
              <a:rPr lang="en-US" sz="3200" dirty="0"/>
              <a:t> sims N(0,1) with n=10</a:t>
            </a:r>
          </a:p>
        </p:txBody>
      </p:sp>
      <p:pic>
        <p:nvPicPr>
          <p:cNvPr id="4" name="Picture 3">
            <a:extLst>
              <a:ext uri="{FF2B5EF4-FFF2-40B4-BE49-F238E27FC236}">
                <a16:creationId xmlns="" xmlns:a16="http://schemas.microsoft.com/office/drawing/2014/main" id="{FFD1D79D-D33F-47B9-BFE8-3B37D9C519FD}"/>
              </a:ext>
            </a:extLst>
          </p:cNvPr>
          <p:cNvPicPr>
            <a:picLocks noChangeAspect="1"/>
          </p:cNvPicPr>
          <p:nvPr/>
        </p:nvPicPr>
        <p:blipFill>
          <a:blip r:embed="rId2"/>
          <a:stretch>
            <a:fillRect/>
          </a:stretch>
        </p:blipFill>
        <p:spPr>
          <a:xfrm>
            <a:off x="1419978" y="1586143"/>
            <a:ext cx="8840918" cy="5271857"/>
          </a:xfrm>
          <a:prstGeom prst="rect">
            <a:avLst/>
          </a:prstGeom>
        </p:spPr>
      </p:pic>
    </p:spTree>
    <p:extLst>
      <p:ext uri="{BB962C8B-B14F-4D97-AF65-F5344CB8AC3E}">
        <p14:creationId xmlns:p14="http://schemas.microsoft.com/office/powerpoint/2010/main" val="370856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8EB67B-204C-40FB-AE47-9003FE0A0C9F}"/>
              </a:ext>
            </a:extLst>
          </p:cNvPr>
          <p:cNvSpPr>
            <a:spLocks noGrp="1"/>
          </p:cNvSpPr>
          <p:nvPr>
            <p:ph type="title"/>
          </p:nvPr>
        </p:nvSpPr>
        <p:spPr/>
        <p:txBody>
          <a:bodyPr/>
          <a:lstStyle/>
          <a:p>
            <a:r>
              <a:rPr lang="en-US" dirty="0"/>
              <a:t>Simulation – Sample sizes</a:t>
            </a:r>
          </a:p>
        </p:txBody>
      </p:sp>
      <p:sp>
        <p:nvSpPr>
          <p:cNvPr id="3" name="Content Placeholder 2">
            <a:extLst>
              <a:ext uri="{FF2B5EF4-FFF2-40B4-BE49-F238E27FC236}">
                <a16:creationId xmlns="" xmlns:a16="http://schemas.microsoft.com/office/drawing/2014/main" id="{C5F3931D-2224-4825-A6A4-E5BD7CE7911F}"/>
              </a:ext>
            </a:extLst>
          </p:cNvPr>
          <p:cNvSpPr>
            <a:spLocks noGrp="1"/>
          </p:cNvSpPr>
          <p:nvPr>
            <p:ph idx="1"/>
          </p:nvPr>
        </p:nvSpPr>
        <p:spPr/>
        <p:txBody>
          <a:bodyPr>
            <a:normAutofit lnSpcReduction="10000"/>
          </a:bodyPr>
          <a:lstStyle/>
          <a:p>
            <a:r>
              <a:rPr lang="en-US" dirty="0"/>
              <a:t>Samples size within a simulation vs. number of simulations</a:t>
            </a:r>
          </a:p>
          <a:p>
            <a:endParaRPr lang="en-US" dirty="0"/>
          </a:p>
          <a:p>
            <a:pPr>
              <a:buFontTx/>
              <a:buChar char="-"/>
            </a:pPr>
            <a:r>
              <a:rPr lang="en-US" dirty="0"/>
              <a:t>sampling theory applies to both</a:t>
            </a:r>
          </a:p>
          <a:p>
            <a:pPr>
              <a:buFontTx/>
              <a:buChar char="-"/>
            </a:pPr>
            <a:endParaRPr lang="en-US" dirty="0"/>
          </a:p>
          <a:p>
            <a:pPr>
              <a:buFontTx/>
              <a:buChar char="-"/>
            </a:pPr>
            <a:r>
              <a:rPr lang="en-US" dirty="0"/>
              <a:t>sample size within a simulation is relevant to the particular question or context of what is being simulated e.g. particular sample size of an experiment</a:t>
            </a:r>
          </a:p>
          <a:p>
            <a:pPr>
              <a:buFontTx/>
              <a:buChar char="-"/>
            </a:pPr>
            <a:endParaRPr lang="en-US" dirty="0"/>
          </a:p>
          <a:p>
            <a:pPr>
              <a:buNone/>
            </a:pPr>
            <a:r>
              <a:rPr lang="en-US" dirty="0"/>
              <a:t>- number of simulations - want a </a:t>
            </a:r>
            <a:r>
              <a:rPr lang="en-US" dirty="0" smtClean="0"/>
              <a:t>big enough number </a:t>
            </a:r>
            <a:r>
              <a:rPr lang="en-US" dirty="0"/>
              <a:t>to obtain a good representation of distribution of simulation results e.g. 1000</a:t>
            </a:r>
          </a:p>
        </p:txBody>
      </p:sp>
    </p:spTree>
    <p:extLst>
      <p:ext uri="{BB962C8B-B14F-4D97-AF65-F5344CB8AC3E}">
        <p14:creationId xmlns:p14="http://schemas.microsoft.com/office/powerpoint/2010/main" val="3947128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282608"/>
            <a:ext cx="7949682" cy="1042339"/>
          </a:xfrm>
        </p:spPr>
        <p:txBody>
          <a:bodyPr>
            <a:normAutofit fontScale="90000"/>
          </a:bodyPr>
          <a:lstStyle/>
          <a:p>
            <a:r>
              <a:rPr lang="en-US" sz="7200" b="1" dirty="0" smtClean="0">
                <a:solidFill>
                  <a:srgbClr val="FF0000"/>
                </a:solidFill>
              </a:rPr>
              <a:t>D</a:t>
            </a:r>
            <a:r>
              <a:rPr lang="en-US" sz="7200" b="1" dirty="0" smtClean="0">
                <a:solidFill>
                  <a:schemeClr val="bg1"/>
                </a:solidFill>
              </a:rPr>
              <a:t>o not </a:t>
            </a:r>
            <a:r>
              <a:rPr lang="en-US" sz="7200" b="1" dirty="0" smtClean="0">
                <a:solidFill>
                  <a:srgbClr val="FF0000"/>
                </a:solidFill>
              </a:rPr>
              <a:t>r</a:t>
            </a:r>
            <a:r>
              <a:rPr lang="en-US" sz="7200" b="1" dirty="0" smtClean="0">
                <a:solidFill>
                  <a:schemeClr val="bg1"/>
                </a:solidFill>
              </a:rPr>
              <a:t>epeat </a:t>
            </a:r>
            <a:r>
              <a:rPr lang="en-US" sz="7200" b="1" dirty="0" smtClean="0">
                <a:solidFill>
                  <a:srgbClr val="FF0000"/>
                </a:solidFill>
              </a:rPr>
              <a:t>y</a:t>
            </a:r>
            <a:r>
              <a:rPr lang="en-US" sz="7200" b="1" dirty="0" smtClean="0">
                <a:solidFill>
                  <a:schemeClr val="bg1"/>
                </a:solidFill>
              </a:rPr>
              <a:t>ourself</a:t>
            </a:r>
            <a:endParaRPr lang="en-US" sz="7200" b="1" dirty="0">
              <a:solidFill>
                <a:schemeClr val="bg1"/>
              </a:solidFill>
            </a:endParaRPr>
          </a:p>
        </p:txBody>
      </p:sp>
      <p:sp>
        <p:nvSpPr>
          <p:cNvPr id="3" name="Subtitle 2"/>
          <p:cNvSpPr>
            <a:spLocks noGrp="1"/>
          </p:cNvSpPr>
          <p:nvPr>
            <p:ph type="subTitle" idx="1"/>
          </p:nvPr>
        </p:nvSpPr>
        <p:spPr>
          <a:xfrm>
            <a:off x="1511560" y="1511562"/>
            <a:ext cx="9144000" cy="1003041"/>
          </a:xfrm>
        </p:spPr>
        <p:txBody>
          <a:bodyPr>
            <a:noAutofit/>
          </a:bodyPr>
          <a:lstStyle/>
          <a:p>
            <a:r>
              <a:rPr lang="en-US" sz="8000" b="1" dirty="0" smtClean="0">
                <a:solidFill>
                  <a:srgbClr val="FF0000"/>
                </a:solidFill>
              </a:rPr>
              <a:t>Dry</a:t>
            </a:r>
            <a:r>
              <a:rPr lang="en-US" sz="8000" b="1" dirty="0" smtClean="0">
                <a:solidFill>
                  <a:schemeClr val="bg1"/>
                </a:solidFill>
              </a:rPr>
              <a:t> rule vs. </a:t>
            </a:r>
            <a:r>
              <a:rPr lang="en-US" sz="8000" b="1" dirty="0">
                <a:solidFill>
                  <a:srgbClr val="FF0000"/>
                </a:solidFill>
              </a:rPr>
              <a:t>Wet</a:t>
            </a:r>
            <a:r>
              <a:rPr lang="en-US" sz="8000" b="1" dirty="0">
                <a:solidFill>
                  <a:schemeClr val="bg1"/>
                </a:solidFill>
              </a:rPr>
              <a:t> rule</a:t>
            </a:r>
          </a:p>
          <a:p>
            <a:r>
              <a:rPr lang="en-US" sz="8000" b="1" dirty="0" smtClean="0">
                <a:solidFill>
                  <a:schemeClr val="bg1"/>
                </a:solidFill>
              </a:rPr>
              <a:t> </a:t>
            </a:r>
            <a:endParaRPr lang="en-US" sz="8000" b="1" dirty="0">
              <a:solidFill>
                <a:schemeClr val="bg1"/>
              </a:solidFill>
            </a:endParaRPr>
          </a:p>
        </p:txBody>
      </p:sp>
      <p:sp>
        <p:nvSpPr>
          <p:cNvPr id="4" name="Rectangle 3"/>
          <p:cNvSpPr/>
          <p:nvPr/>
        </p:nvSpPr>
        <p:spPr>
          <a:xfrm>
            <a:off x="1138335" y="4402987"/>
            <a:ext cx="10300996" cy="2123658"/>
          </a:xfrm>
          <a:prstGeom prst="rect">
            <a:avLst/>
          </a:prstGeom>
        </p:spPr>
        <p:txBody>
          <a:bodyPr wrap="square">
            <a:spAutoFit/>
          </a:bodyPr>
          <a:lstStyle/>
          <a:p>
            <a:pPr marL="571500" indent="-571500">
              <a:buFont typeface="Arial" panose="020B0604020202020204" pitchFamily="34" charset="0"/>
              <a:buChar char="•"/>
            </a:pPr>
            <a:r>
              <a:rPr lang="en-US" sz="4400" dirty="0">
                <a:solidFill>
                  <a:schemeClr val="bg1"/>
                </a:solidFill>
              </a:rPr>
              <a:t>Increases the difficulty of change</a:t>
            </a:r>
          </a:p>
          <a:p>
            <a:pPr marL="571500" indent="-571500">
              <a:buFont typeface="Arial" panose="020B0604020202020204" pitchFamily="34" charset="0"/>
              <a:buChar char="•"/>
            </a:pPr>
            <a:r>
              <a:rPr lang="en-US" sz="4400" dirty="0" smtClean="0">
                <a:solidFill>
                  <a:schemeClr val="bg1"/>
                </a:solidFill>
              </a:rPr>
              <a:t>May </a:t>
            </a:r>
            <a:r>
              <a:rPr lang="en-US" sz="4400" dirty="0">
                <a:solidFill>
                  <a:schemeClr val="bg1"/>
                </a:solidFill>
              </a:rPr>
              <a:t>decrease clarity</a:t>
            </a:r>
          </a:p>
          <a:p>
            <a:pPr marL="571500" indent="-571500">
              <a:buFont typeface="Arial" panose="020B0604020202020204" pitchFamily="34" charset="0"/>
              <a:buChar char="•"/>
            </a:pPr>
            <a:r>
              <a:rPr lang="en-US" sz="4400" dirty="0" smtClean="0">
                <a:solidFill>
                  <a:schemeClr val="bg1"/>
                </a:solidFill>
              </a:rPr>
              <a:t>Leads </a:t>
            </a:r>
            <a:r>
              <a:rPr lang="en-US" sz="4400" dirty="0">
                <a:solidFill>
                  <a:schemeClr val="bg1"/>
                </a:solidFill>
              </a:rPr>
              <a:t>to opportunities </a:t>
            </a:r>
            <a:r>
              <a:rPr lang="en-US" sz="4400" dirty="0" smtClean="0">
                <a:solidFill>
                  <a:schemeClr val="bg1"/>
                </a:solidFill>
              </a:rPr>
              <a:t>for inconsistency</a:t>
            </a:r>
            <a:endParaRPr lang="en-US" sz="4400" dirty="0">
              <a:solidFill>
                <a:schemeClr val="bg1"/>
              </a:solidFill>
            </a:endParaRPr>
          </a:p>
        </p:txBody>
      </p:sp>
      <p:sp>
        <p:nvSpPr>
          <p:cNvPr id="6" name="Title 1"/>
          <p:cNvSpPr txBox="1">
            <a:spLocks/>
          </p:cNvSpPr>
          <p:nvPr/>
        </p:nvSpPr>
        <p:spPr>
          <a:xfrm>
            <a:off x="3048000" y="2860969"/>
            <a:ext cx="9144000" cy="1042339"/>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smtClean="0">
                <a:solidFill>
                  <a:srgbClr val="FF0000"/>
                </a:solidFill>
              </a:rPr>
              <a:t>W</a:t>
            </a:r>
            <a:r>
              <a:rPr lang="en-US" sz="7200" b="1" dirty="0" smtClean="0">
                <a:solidFill>
                  <a:schemeClr val="bg1"/>
                </a:solidFill>
              </a:rPr>
              <a:t>rite </a:t>
            </a:r>
            <a:r>
              <a:rPr lang="en-US" sz="7200" b="1" dirty="0" smtClean="0">
                <a:solidFill>
                  <a:srgbClr val="FF0000"/>
                </a:solidFill>
              </a:rPr>
              <a:t>e</a:t>
            </a:r>
            <a:r>
              <a:rPr lang="en-US" sz="7200" b="1" dirty="0" smtClean="0">
                <a:solidFill>
                  <a:schemeClr val="bg1"/>
                </a:solidFill>
              </a:rPr>
              <a:t>verything </a:t>
            </a:r>
            <a:r>
              <a:rPr lang="en-US" sz="7200" b="1" dirty="0" smtClean="0">
                <a:solidFill>
                  <a:srgbClr val="FF0000"/>
                </a:solidFill>
              </a:rPr>
              <a:t>t</a:t>
            </a:r>
            <a:r>
              <a:rPr lang="en-US" sz="7200" b="1" dirty="0" smtClean="0">
                <a:solidFill>
                  <a:schemeClr val="bg1"/>
                </a:solidFill>
              </a:rPr>
              <a:t>wice</a:t>
            </a:r>
            <a:endParaRPr lang="en-US" sz="7200" b="1" dirty="0">
              <a:solidFill>
                <a:schemeClr val="bg1"/>
              </a:solidFill>
            </a:endParaRPr>
          </a:p>
        </p:txBody>
      </p:sp>
    </p:spTree>
    <p:extLst>
      <p:ext uri="{BB962C8B-B14F-4D97-AF65-F5344CB8AC3E}">
        <p14:creationId xmlns:p14="http://schemas.microsoft.com/office/powerpoint/2010/main" val="287405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8EB67B-204C-40FB-AE47-9003FE0A0C9F}"/>
              </a:ext>
            </a:extLst>
          </p:cNvPr>
          <p:cNvSpPr>
            <a:spLocks noGrp="1"/>
          </p:cNvSpPr>
          <p:nvPr>
            <p:ph type="title"/>
          </p:nvPr>
        </p:nvSpPr>
        <p:spPr/>
        <p:txBody>
          <a:bodyPr/>
          <a:lstStyle/>
          <a:p>
            <a:r>
              <a:rPr lang="en-US" dirty="0" smtClean="0"/>
              <a:t>Functions – to reduce duplication</a:t>
            </a:r>
            <a:endParaRPr lang="en-US" dirty="0"/>
          </a:p>
        </p:txBody>
      </p:sp>
      <p:sp>
        <p:nvSpPr>
          <p:cNvPr id="3" name="Content Placeholder 2">
            <a:extLst>
              <a:ext uri="{FF2B5EF4-FFF2-40B4-BE49-F238E27FC236}">
                <a16:creationId xmlns="" xmlns:a16="http://schemas.microsoft.com/office/drawing/2014/main" id="{C5F3931D-2224-4825-A6A4-E5BD7CE7911F}"/>
              </a:ext>
            </a:extLst>
          </p:cNvPr>
          <p:cNvSpPr>
            <a:spLocks noGrp="1"/>
          </p:cNvSpPr>
          <p:nvPr>
            <p:ph idx="1"/>
          </p:nvPr>
        </p:nvSpPr>
        <p:spPr/>
        <p:txBody>
          <a:bodyPr>
            <a:normAutofit/>
          </a:bodyPr>
          <a:lstStyle/>
          <a:p>
            <a:r>
              <a:rPr lang="en-US" dirty="0" err="1" smtClean="0"/>
              <a:t>AwesomeFunctionName</a:t>
            </a:r>
            <a:r>
              <a:rPr lang="en-US" dirty="0" smtClean="0"/>
              <a:t> &lt;- </a:t>
            </a:r>
            <a:r>
              <a:rPr lang="en-US" b="1" dirty="0"/>
              <a:t>function</a:t>
            </a:r>
            <a:r>
              <a:rPr lang="en-US" dirty="0" smtClean="0"/>
              <a:t>(argument1, argument2,…){</a:t>
            </a:r>
          </a:p>
          <a:p>
            <a:pPr marL="4795838" lvl="8" indent="0">
              <a:buNone/>
            </a:pPr>
            <a:r>
              <a:rPr lang="en-US" sz="2800" dirty="0" smtClean="0">
                <a:solidFill>
                  <a:schemeClr val="accent6">
                    <a:lumMod val="75000"/>
                  </a:schemeClr>
                </a:solidFill>
              </a:rPr>
              <a:t># do stuff here</a:t>
            </a:r>
          </a:p>
          <a:p>
            <a:pPr marL="4795838" lvl="8" indent="0">
              <a:buNone/>
            </a:pPr>
            <a:r>
              <a:rPr lang="en-US" sz="2800" dirty="0" smtClean="0"/>
              <a:t>}</a:t>
            </a:r>
          </a:p>
          <a:p>
            <a:pPr marL="4795838" lvl="8" indent="0">
              <a:buNone/>
            </a:pPr>
            <a:endParaRPr lang="en-US" sz="2800" dirty="0"/>
          </a:p>
          <a:p>
            <a:pPr marL="0" lvl="8" indent="0">
              <a:buNone/>
            </a:pPr>
            <a:r>
              <a:rPr lang="en-US" sz="2800" dirty="0" smtClean="0">
                <a:sym typeface="Wingdings" panose="05000000000000000000" pitchFamily="2" charset="2"/>
              </a:rPr>
              <a:t> to build up a function: start by writing the </a:t>
            </a:r>
            <a:r>
              <a:rPr lang="en-US" sz="2800" dirty="0">
                <a:solidFill>
                  <a:schemeClr val="accent6">
                    <a:lumMod val="75000"/>
                  </a:schemeClr>
                </a:solidFill>
              </a:rPr>
              <a:t># do stuff  </a:t>
            </a:r>
            <a:r>
              <a:rPr lang="en-US" sz="2800" dirty="0" smtClean="0"/>
              <a:t>to test that it works outside the function</a:t>
            </a:r>
            <a:endParaRPr lang="en-US" sz="2800" dirty="0"/>
          </a:p>
          <a:p>
            <a:pPr marL="0" indent="0">
              <a:buNone/>
            </a:pPr>
            <a:endParaRPr lang="en-US" dirty="0"/>
          </a:p>
        </p:txBody>
      </p:sp>
    </p:spTree>
    <p:extLst>
      <p:ext uri="{BB962C8B-B14F-4D97-AF65-F5344CB8AC3E}">
        <p14:creationId xmlns:p14="http://schemas.microsoft.com/office/powerpoint/2010/main" val="6707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 xmlns:a16="http://schemas.microsoft.com/office/drawing/2014/main" id="{0F37B897-6B6B-4E7B-A5DC-0B6379433040}"/>
              </a:ext>
            </a:extLst>
          </p:cNvPr>
          <p:cNvSpPr>
            <a:spLocks noGrp="1"/>
          </p:cNvSpPr>
          <p:nvPr>
            <p:ph idx="1"/>
          </p:nvPr>
        </p:nvSpPr>
        <p:spPr>
          <a:xfrm>
            <a:off x="838200" y="2368445"/>
            <a:ext cx="10515600" cy="4032355"/>
          </a:xfrm>
        </p:spPr>
        <p:txBody>
          <a:bodyPr>
            <a:normAutofit/>
          </a:bodyPr>
          <a:lstStyle/>
          <a:p>
            <a:pPr algn="ctr">
              <a:spcAft>
                <a:spcPts val="1200"/>
              </a:spcAft>
            </a:pPr>
            <a:r>
              <a:rPr lang="en-US" sz="3600" b="1" dirty="0">
                <a:solidFill>
                  <a:schemeClr val="bg1"/>
                </a:solidFill>
              </a:rPr>
              <a:t>Create a function that draws a histogram </a:t>
            </a:r>
            <a:r>
              <a:rPr lang="en-US" sz="3600" b="1" dirty="0" smtClean="0">
                <a:solidFill>
                  <a:schemeClr val="bg1"/>
                </a:solidFill>
              </a:rPr>
              <a:t>of </a:t>
            </a:r>
            <a:r>
              <a:rPr lang="en-US" sz="3600" b="1" i="1" dirty="0" err="1" smtClean="0">
                <a:solidFill>
                  <a:schemeClr val="bg1"/>
                </a:solidFill>
              </a:rPr>
              <a:t>nrep</a:t>
            </a:r>
            <a:r>
              <a:rPr lang="en-US" sz="3600" b="1" dirty="0" smtClean="0">
                <a:solidFill>
                  <a:schemeClr val="bg1"/>
                </a:solidFill>
              </a:rPr>
              <a:t> </a:t>
            </a:r>
            <a:r>
              <a:rPr lang="en-US" sz="3600" b="1" dirty="0">
                <a:solidFill>
                  <a:schemeClr val="bg1"/>
                </a:solidFill>
              </a:rPr>
              <a:t>draws of mean(</a:t>
            </a:r>
            <a:r>
              <a:rPr lang="en-US" sz="3600" b="1" dirty="0" err="1">
                <a:solidFill>
                  <a:schemeClr val="bg1"/>
                </a:solidFill>
              </a:rPr>
              <a:t>rnorm</a:t>
            </a:r>
            <a:r>
              <a:rPr lang="en-US" sz="3600" b="1" dirty="0">
                <a:solidFill>
                  <a:schemeClr val="bg1"/>
                </a:solidFill>
              </a:rPr>
              <a:t>(100</a:t>
            </a:r>
            <a:r>
              <a:rPr lang="en-US" sz="3600" b="1" dirty="0" smtClean="0">
                <a:solidFill>
                  <a:schemeClr val="bg1"/>
                </a:solidFill>
              </a:rPr>
              <a:t>))</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6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 xmlns:a16="http://schemas.microsoft.com/office/drawing/2014/main" id="{0F37B897-6B6B-4E7B-A5DC-0B6379433040}"/>
              </a:ext>
            </a:extLst>
          </p:cNvPr>
          <p:cNvSpPr>
            <a:spLocks noGrp="1"/>
          </p:cNvSpPr>
          <p:nvPr>
            <p:ph idx="1"/>
          </p:nvPr>
        </p:nvSpPr>
        <p:spPr>
          <a:xfrm>
            <a:off x="838200" y="2368445"/>
            <a:ext cx="10515600" cy="4032355"/>
          </a:xfrm>
        </p:spPr>
        <p:txBody>
          <a:bodyPr>
            <a:normAutofit/>
          </a:bodyPr>
          <a:lstStyle/>
          <a:p>
            <a:pPr algn="ctr">
              <a:spcAft>
                <a:spcPts val="1200"/>
              </a:spcAft>
            </a:pPr>
            <a:r>
              <a:rPr lang="en-US" sz="3600" b="1" dirty="0" smtClean="0">
                <a:solidFill>
                  <a:schemeClr val="bg1"/>
                </a:solidFill>
              </a:rPr>
              <a:t>Modify </a:t>
            </a:r>
            <a:r>
              <a:rPr lang="en-US" sz="3600" b="1" dirty="0">
                <a:solidFill>
                  <a:schemeClr val="bg1"/>
                </a:solidFill>
              </a:rPr>
              <a:t>your function to draw a histogram </a:t>
            </a:r>
            <a:r>
              <a:rPr lang="en-US" sz="3600" b="1" dirty="0" smtClean="0">
                <a:solidFill>
                  <a:schemeClr val="bg1"/>
                </a:solidFill>
              </a:rPr>
              <a:t>of </a:t>
            </a:r>
            <a:r>
              <a:rPr lang="en-US" sz="3600" b="1" i="1" dirty="0" err="1" smtClean="0">
                <a:solidFill>
                  <a:schemeClr val="bg1"/>
                </a:solidFill>
              </a:rPr>
              <a:t>nrep</a:t>
            </a:r>
            <a:r>
              <a:rPr lang="en-US" sz="3600" b="1" dirty="0" smtClean="0">
                <a:solidFill>
                  <a:schemeClr val="bg1"/>
                </a:solidFill>
              </a:rPr>
              <a:t> </a:t>
            </a:r>
            <a:r>
              <a:rPr lang="en-US" sz="3600" b="1" dirty="0">
                <a:solidFill>
                  <a:schemeClr val="bg1"/>
                </a:solidFill>
              </a:rPr>
              <a:t>draws of </a:t>
            </a:r>
            <a:r>
              <a:rPr lang="en-US" sz="3600" b="1" dirty="0" smtClean="0">
                <a:solidFill>
                  <a:schemeClr val="bg1"/>
                </a:solidFill>
              </a:rPr>
              <a:t>mean(</a:t>
            </a:r>
            <a:r>
              <a:rPr lang="en-US" sz="3600" b="1" dirty="0" err="1" smtClean="0">
                <a:solidFill>
                  <a:schemeClr val="bg1"/>
                </a:solidFill>
              </a:rPr>
              <a:t>rnorm</a:t>
            </a:r>
            <a:r>
              <a:rPr lang="en-US" sz="3600" b="1" dirty="0" smtClean="0">
                <a:solidFill>
                  <a:schemeClr val="bg1"/>
                </a:solidFill>
              </a:rPr>
              <a:t>(</a:t>
            </a:r>
            <a:r>
              <a:rPr lang="en-US" sz="3600" b="1" i="1" dirty="0" smtClean="0">
                <a:solidFill>
                  <a:schemeClr val="bg1"/>
                </a:solidFill>
              </a:rPr>
              <a:t>n</a:t>
            </a:r>
            <a:r>
              <a:rPr lang="en-US" sz="3600" b="1" dirty="0" smtClean="0">
                <a:solidFill>
                  <a:schemeClr val="bg1"/>
                </a:solidFill>
              </a:rPr>
              <a:t>))</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866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63" y="365125"/>
            <a:ext cx="11457991" cy="1325563"/>
          </a:xfrm>
        </p:spPr>
        <p:txBody>
          <a:bodyPr/>
          <a:lstStyle/>
          <a:p>
            <a:r>
              <a:rPr lang="en-US" dirty="0" smtClean="0"/>
              <a:t>Real simulation  – Testing probability assumption</a:t>
            </a:r>
            <a:endParaRPr lang="en-US" dirty="0"/>
          </a:p>
        </p:txBody>
      </p:sp>
      <p:sp>
        <p:nvSpPr>
          <p:cNvPr id="3" name="Content Placeholder 2"/>
          <p:cNvSpPr>
            <a:spLocks noGrp="1"/>
          </p:cNvSpPr>
          <p:nvPr>
            <p:ph idx="1"/>
          </p:nvPr>
        </p:nvSpPr>
        <p:spPr/>
        <p:txBody>
          <a:bodyPr/>
          <a:lstStyle/>
          <a:p>
            <a:r>
              <a:rPr lang="en-US" dirty="0" smtClean="0"/>
              <a:t>statistical assumption: with alpha = 0.05, it means that 1 in 20 tests will give a false positive result</a:t>
            </a:r>
          </a:p>
          <a:p>
            <a:endParaRPr lang="en-US" dirty="0"/>
          </a:p>
          <a:p>
            <a:pPr marL="0" indent="0">
              <a:buNone/>
            </a:pPr>
            <a:r>
              <a:rPr lang="en-US" dirty="0" smtClean="0">
                <a:sym typeface="Wingdings" panose="05000000000000000000" pitchFamily="2" charset="2"/>
              </a:rPr>
              <a:t> draw from the same distribution twice and see if the sample differ from each </a:t>
            </a:r>
            <a:r>
              <a:rPr lang="en-US" dirty="0" smtClean="0">
                <a:sym typeface="Wingdings" panose="05000000000000000000" pitchFamily="2" charset="2"/>
              </a:rPr>
              <a:t>other: </a:t>
            </a:r>
            <a:r>
              <a:rPr lang="en-US" dirty="0" smtClean="0">
                <a:sym typeface="Wingdings" panose="05000000000000000000" pitchFamily="2" charset="2"/>
              </a:rPr>
              <a:t>will they differ significantly in 5% of the cases?</a:t>
            </a:r>
            <a:endParaRPr lang="en-US" dirty="0"/>
          </a:p>
        </p:txBody>
      </p:sp>
    </p:spTree>
    <p:extLst>
      <p:ext uri="{BB962C8B-B14F-4D97-AF65-F5344CB8AC3E}">
        <p14:creationId xmlns:p14="http://schemas.microsoft.com/office/powerpoint/2010/main" val="56167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 xmlns:a16="http://schemas.microsoft.com/office/drawing/2014/main"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a:solidFill>
                  <a:schemeClr val="bg1"/>
                </a:solidFill>
              </a:rPr>
              <a:t>Figure out how to do a </a:t>
            </a:r>
            <a:r>
              <a:rPr lang="en-US" sz="4200" b="1" dirty="0" err="1">
                <a:solidFill>
                  <a:schemeClr val="bg1"/>
                </a:solidFill>
              </a:rPr>
              <a:t>t.test</a:t>
            </a:r>
            <a:r>
              <a:rPr lang="en-US" sz="4200" b="1" dirty="0">
                <a:solidFill>
                  <a:schemeClr val="bg1"/>
                </a:solidFill>
              </a:rPr>
              <a:t> </a:t>
            </a:r>
            <a:r>
              <a:rPr lang="en-US" sz="3600" b="1" dirty="0">
                <a:solidFill>
                  <a:schemeClr val="bg1"/>
                </a:solidFill>
              </a:rPr>
              <a:t>in </a:t>
            </a:r>
            <a:r>
              <a:rPr lang="en-US" sz="3600" b="1" dirty="0" smtClean="0">
                <a:solidFill>
                  <a:schemeClr val="bg1"/>
                </a:solidFill>
              </a:rPr>
              <a:t>R</a:t>
            </a:r>
          </a:p>
          <a:p>
            <a:pPr>
              <a:spcAft>
                <a:spcPts val="1200"/>
              </a:spcAft>
            </a:pPr>
            <a:r>
              <a:rPr lang="en-US" sz="3600" b="1" dirty="0">
                <a:solidFill>
                  <a:schemeClr val="bg1"/>
                </a:solidFill>
              </a:rPr>
              <a:t>G</a:t>
            </a:r>
            <a:r>
              <a:rPr lang="en-US" sz="3600" b="1" dirty="0" smtClean="0">
                <a:solidFill>
                  <a:schemeClr val="bg1"/>
                </a:solidFill>
              </a:rPr>
              <a:t>enerate two vectors of 10  N(0,1) and compare them with a t test</a:t>
            </a:r>
          </a:p>
          <a:p>
            <a:pPr>
              <a:spcAft>
                <a:spcPts val="1200"/>
              </a:spcAft>
            </a:pPr>
            <a:r>
              <a:rPr lang="en-US" sz="3600" b="1" dirty="0" smtClean="0">
                <a:solidFill>
                  <a:schemeClr val="bg1"/>
                </a:solidFill>
              </a:rPr>
              <a:t>Figure </a:t>
            </a:r>
            <a:r>
              <a:rPr lang="en-US" sz="3600" b="1" dirty="0">
                <a:solidFill>
                  <a:schemeClr val="bg1"/>
                </a:solidFill>
              </a:rPr>
              <a:t>out how to extract the p-value from that object (use </a:t>
            </a:r>
            <a:r>
              <a:rPr lang="en-US" sz="4200" b="1" dirty="0" err="1" smtClean="0">
                <a:solidFill>
                  <a:schemeClr val="bg1"/>
                </a:solidFill>
              </a:rPr>
              <a:t>str</a:t>
            </a:r>
            <a:r>
              <a:rPr lang="en-US" sz="4200" b="1" dirty="0" smtClean="0">
                <a:solidFill>
                  <a:schemeClr val="bg1"/>
                </a:solidFill>
              </a:rPr>
              <a:t> </a:t>
            </a:r>
            <a:r>
              <a:rPr lang="en-US" sz="3600" b="1" dirty="0" smtClean="0">
                <a:solidFill>
                  <a:schemeClr val="bg1"/>
                </a:solidFill>
              </a:rPr>
              <a:t>and your </a:t>
            </a:r>
            <a:r>
              <a:rPr lang="en-US" sz="3600" b="1" dirty="0" err="1" smtClean="0">
                <a:solidFill>
                  <a:schemeClr val="bg1"/>
                </a:solidFill>
              </a:rPr>
              <a:t>subsetting</a:t>
            </a:r>
            <a:r>
              <a:rPr lang="en-US" sz="3600" b="1" dirty="0" smtClean="0">
                <a:solidFill>
                  <a:schemeClr val="bg1"/>
                </a:solidFill>
              </a:rPr>
              <a:t> skills)</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30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 xmlns:a16="http://schemas.microsoft.com/office/drawing/2014/main"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a:solidFill>
                  <a:schemeClr val="bg1"/>
                </a:solidFill>
              </a:rPr>
              <a:t>Write a function </a:t>
            </a:r>
            <a:r>
              <a:rPr lang="en-US" sz="3600" b="1" i="1" dirty="0" err="1" smtClean="0">
                <a:solidFill>
                  <a:schemeClr val="bg1"/>
                </a:solidFill>
              </a:rPr>
              <a:t>simT</a:t>
            </a:r>
            <a:r>
              <a:rPr lang="en-US" sz="3600" b="1" i="1" dirty="0" smtClean="0">
                <a:solidFill>
                  <a:schemeClr val="bg1"/>
                </a:solidFill>
              </a:rPr>
              <a:t> </a:t>
            </a:r>
            <a:r>
              <a:rPr lang="en-US" sz="3600" b="1" dirty="0" smtClean="0">
                <a:solidFill>
                  <a:schemeClr val="bg1"/>
                </a:solidFill>
              </a:rPr>
              <a:t>that generates </a:t>
            </a:r>
            <a:r>
              <a:rPr lang="en-US" sz="3600" b="1" dirty="0">
                <a:solidFill>
                  <a:schemeClr val="bg1"/>
                </a:solidFill>
              </a:rPr>
              <a:t>two vectors </a:t>
            </a:r>
            <a:r>
              <a:rPr lang="en-US" sz="3600" b="1" dirty="0" smtClean="0">
                <a:solidFill>
                  <a:schemeClr val="bg1"/>
                </a:solidFill>
              </a:rPr>
              <a:t>of </a:t>
            </a:r>
            <a:r>
              <a:rPr lang="en-US" sz="3600" b="1" i="1" dirty="0" smtClean="0">
                <a:solidFill>
                  <a:schemeClr val="bg1"/>
                </a:solidFill>
              </a:rPr>
              <a:t>n</a:t>
            </a:r>
            <a:r>
              <a:rPr lang="en-US" sz="3600" b="1" dirty="0" smtClean="0">
                <a:solidFill>
                  <a:schemeClr val="bg1"/>
                </a:solidFill>
              </a:rPr>
              <a:t> </a:t>
            </a:r>
            <a:r>
              <a:rPr lang="en-US" sz="3600" b="1" dirty="0">
                <a:solidFill>
                  <a:schemeClr val="bg1"/>
                </a:solidFill>
              </a:rPr>
              <a:t>random </a:t>
            </a:r>
            <a:r>
              <a:rPr lang="en-US" sz="3600" b="1" dirty="0" err="1">
                <a:solidFill>
                  <a:schemeClr val="bg1"/>
                </a:solidFill>
              </a:rPr>
              <a:t>normals</a:t>
            </a:r>
            <a:r>
              <a:rPr lang="en-US" sz="3600" b="1" dirty="0">
                <a:solidFill>
                  <a:schemeClr val="bg1"/>
                </a:solidFill>
              </a:rPr>
              <a:t>, compare them with </a:t>
            </a:r>
            <a:r>
              <a:rPr lang="en-US" sz="3600" b="1" dirty="0" smtClean="0">
                <a:solidFill>
                  <a:schemeClr val="bg1"/>
                </a:solidFill>
              </a:rPr>
              <a:t>a </a:t>
            </a:r>
            <a:r>
              <a:rPr lang="en-US" sz="3600" b="1" dirty="0" err="1" smtClean="0">
                <a:solidFill>
                  <a:schemeClr val="bg1"/>
                </a:solidFill>
              </a:rPr>
              <a:t>t.test</a:t>
            </a:r>
            <a:r>
              <a:rPr lang="en-US" sz="3600" b="1" dirty="0" smtClean="0">
                <a:solidFill>
                  <a:schemeClr val="bg1"/>
                </a:solidFill>
              </a:rPr>
              <a:t> </a:t>
            </a:r>
            <a:r>
              <a:rPr lang="en-US" sz="3600" b="1" dirty="0">
                <a:solidFill>
                  <a:schemeClr val="bg1"/>
                </a:solidFill>
              </a:rPr>
              <a:t>and return the </a:t>
            </a:r>
            <a:r>
              <a:rPr lang="en-US" sz="3600" b="1" dirty="0" smtClean="0">
                <a:solidFill>
                  <a:schemeClr val="bg1"/>
                </a:solidFill>
              </a:rPr>
              <a:t>p-value</a:t>
            </a:r>
          </a:p>
          <a:p>
            <a:pPr>
              <a:spcAft>
                <a:spcPts val="1200"/>
              </a:spcAft>
            </a:pPr>
            <a:r>
              <a:rPr lang="en-US" sz="3600" b="1" dirty="0">
                <a:solidFill>
                  <a:schemeClr val="bg1"/>
                </a:solidFill>
              </a:rPr>
              <a:t>Repeat </a:t>
            </a:r>
            <a:r>
              <a:rPr lang="en-US" sz="3600" b="1" i="1" dirty="0" err="1" smtClean="0">
                <a:solidFill>
                  <a:schemeClr val="bg1"/>
                </a:solidFill>
              </a:rPr>
              <a:t>nrep</a:t>
            </a:r>
            <a:r>
              <a:rPr lang="en-US" sz="3600" b="1" dirty="0" smtClean="0">
                <a:solidFill>
                  <a:schemeClr val="bg1"/>
                </a:solidFill>
              </a:rPr>
              <a:t> =20  and </a:t>
            </a:r>
            <a:r>
              <a:rPr lang="en-US" sz="3600" b="1" dirty="0">
                <a:solidFill>
                  <a:schemeClr val="bg1"/>
                </a:solidFill>
              </a:rPr>
              <a:t>draw </a:t>
            </a:r>
            <a:r>
              <a:rPr lang="en-US" sz="3600" b="1" dirty="0" smtClean="0">
                <a:solidFill>
                  <a:schemeClr val="bg1"/>
                </a:solidFill>
              </a:rPr>
              <a:t>a histogram </a:t>
            </a:r>
            <a:r>
              <a:rPr lang="en-US" sz="3600" b="1" dirty="0">
                <a:solidFill>
                  <a:schemeClr val="bg1"/>
                </a:solidFill>
              </a:rPr>
              <a:t>for </a:t>
            </a:r>
            <a:r>
              <a:rPr lang="en-US" sz="3600" b="1" i="1" dirty="0" smtClean="0">
                <a:solidFill>
                  <a:schemeClr val="bg1"/>
                </a:solidFill>
              </a:rPr>
              <a:t>n</a:t>
            </a:r>
            <a:r>
              <a:rPr lang="en-US" sz="3600" b="1" dirty="0" smtClean="0">
                <a:solidFill>
                  <a:schemeClr val="bg1"/>
                </a:solidFill>
              </a:rPr>
              <a:t>=10</a:t>
            </a:r>
          </a:p>
          <a:p>
            <a:pPr>
              <a:spcAft>
                <a:spcPts val="1200"/>
              </a:spcAft>
            </a:pPr>
            <a:r>
              <a:rPr lang="en-US" sz="3600" b="1" dirty="0">
                <a:solidFill>
                  <a:schemeClr val="bg1"/>
                </a:solidFill>
              </a:rPr>
              <a:t>Repeat </a:t>
            </a:r>
            <a:r>
              <a:rPr lang="en-US" sz="3600" b="1" i="1" dirty="0" err="1">
                <a:solidFill>
                  <a:schemeClr val="bg1"/>
                </a:solidFill>
              </a:rPr>
              <a:t>nrep</a:t>
            </a:r>
            <a:r>
              <a:rPr lang="en-US" sz="3600" b="1" dirty="0">
                <a:solidFill>
                  <a:schemeClr val="bg1"/>
                </a:solidFill>
              </a:rPr>
              <a:t> </a:t>
            </a:r>
            <a:r>
              <a:rPr lang="en-US" sz="3600" b="1" dirty="0" smtClean="0">
                <a:solidFill>
                  <a:schemeClr val="bg1"/>
                </a:solidFill>
              </a:rPr>
              <a:t>=100  </a:t>
            </a:r>
            <a:r>
              <a:rPr lang="en-US" sz="3600" b="1" dirty="0">
                <a:solidFill>
                  <a:schemeClr val="bg1"/>
                </a:solidFill>
              </a:rPr>
              <a:t>and draw a histogram for </a:t>
            </a:r>
            <a:r>
              <a:rPr lang="en-US" sz="3600" b="1" i="1" dirty="0">
                <a:solidFill>
                  <a:schemeClr val="bg1"/>
                </a:solidFill>
              </a:rPr>
              <a:t>n</a:t>
            </a:r>
            <a:r>
              <a:rPr lang="en-US" sz="3600" b="1" dirty="0">
                <a:solidFill>
                  <a:schemeClr val="bg1"/>
                </a:solidFill>
              </a:rPr>
              <a:t>=10</a:t>
            </a:r>
          </a:p>
          <a:p>
            <a:pPr>
              <a:spcAft>
                <a:spcPts val="1200"/>
              </a:spcAft>
            </a:pPr>
            <a:endParaRPr lang="en-US" sz="3600" b="1" dirty="0" smtClean="0">
              <a:solidFill>
                <a:schemeClr val="bg1"/>
              </a:solidFill>
            </a:endParaRP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1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E948D1-548E-47C9-919E-505D422488C5}"/>
              </a:ext>
            </a:extLst>
          </p:cNvPr>
          <p:cNvSpPr>
            <a:spLocks noGrp="1"/>
          </p:cNvSpPr>
          <p:nvPr>
            <p:ph type="title"/>
          </p:nvPr>
        </p:nvSpPr>
        <p:spPr/>
        <p:txBody>
          <a:bodyPr/>
          <a:lstStyle/>
          <a:p>
            <a:r>
              <a:rPr lang="en-US" dirty="0"/>
              <a:t>Simulations – definition</a:t>
            </a:r>
          </a:p>
        </p:txBody>
      </p:sp>
      <p:sp>
        <p:nvSpPr>
          <p:cNvPr id="3" name="Content Placeholder 2">
            <a:extLst>
              <a:ext uri="{FF2B5EF4-FFF2-40B4-BE49-F238E27FC236}">
                <a16:creationId xmlns="" xmlns:a16="http://schemas.microsoft.com/office/drawing/2014/main" id="{4B3DE342-B16D-4FA1-8456-4E99B4680106}"/>
              </a:ext>
            </a:extLst>
          </p:cNvPr>
          <p:cNvSpPr>
            <a:spLocks noGrp="1"/>
          </p:cNvSpPr>
          <p:nvPr>
            <p:ph idx="1"/>
          </p:nvPr>
        </p:nvSpPr>
        <p:spPr/>
        <p:txBody>
          <a:bodyPr>
            <a:normAutofit/>
          </a:bodyPr>
          <a:lstStyle/>
          <a:p>
            <a:pPr marL="0" indent="0" algn="just">
              <a:buNone/>
            </a:pPr>
            <a:r>
              <a:rPr lang="en-US" dirty="0"/>
              <a:t>“A computer simulation (or "sim") is an attempt to model a real-life or hypothetical situation on a computer so that it can be studied to see how the system works. By changing variables in the simulation, predictions may be made about the behavior of the system. It is a tool to virtually investigate the behavior of the system under study”</a:t>
            </a:r>
          </a:p>
          <a:p>
            <a:pPr marL="0" indent="0" algn="r">
              <a:buNone/>
            </a:pPr>
            <a:r>
              <a:rPr lang="en-US" dirty="0"/>
              <a:t>Wikipedia</a:t>
            </a:r>
          </a:p>
          <a:p>
            <a:pPr marL="0" indent="0" algn="r">
              <a:buNone/>
            </a:pPr>
            <a:endParaRPr lang="en-US" dirty="0"/>
          </a:p>
          <a:p>
            <a:pPr marL="0" indent="0">
              <a:buNone/>
            </a:pPr>
            <a:r>
              <a:rPr lang="en-US" dirty="0">
                <a:sym typeface="Wingdings" panose="05000000000000000000" pitchFamily="2" charset="2"/>
              </a:rPr>
              <a:t> </a:t>
            </a:r>
            <a:r>
              <a:rPr lang="en-US" dirty="0"/>
              <a:t>Create fake random data to build up an understanding of the real data and the statistical models we use to analyze them</a:t>
            </a:r>
          </a:p>
        </p:txBody>
      </p:sp>
    </p:spTree>
    <p:extLst>
      <p:ext uri="{BB962C8B-B14F-4D97-AF65-F5344CB8AC3E}">
        <p14:creationId xmlns:p14="http://schemas.microsoft.com/office/powerpoint/2010/main" val="56053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20" y="228600"/>
            <a:ext cx="8861843" cy="6549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666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 xmlns:a16="http://schemas.microsoft.com/office/drawing/2014/main"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smtClean="0">
                <a:solidFill>
                  <a:schemeClr val="bg1"/>
                </a:solidFill>
              </a:rPr>
              <a:t>plot function </a:t>
            </a:r>
            <a:r>
              <a:rPr lang="en-US" sz="3600" b="1" i="1" dirty="0" err="1" smtClean="0">
                <a:solidFill>
                  <a:schemeClr val="bg1"/>
                </a:solidFill>
              </a:rPr>
              <a:t>simT</a:t>
            </a:r>
            <a:r>
              <a:rPr lang="en-US" sz="3600" b="1" dirty="0" smtClean="0">
                <a:solidFill>
                  <a:schemeClr val="bg1"/>
                </a:solidFill>
              </a:rPr>
              <a:t> with </a:t>
            </a:r>
            <a:r>
              <a:rPr lang="en-US" sz="3600" b="1" i="1" dirty="0" err="1" smtClean="0">
                <a:solidFill>
                  <a:schemeClr val="bg1"/>
                </a:solidFill>
              </a:rPr>
              <a:t>nrep</a:t>
            </a:r>
            <a:r>
              <a:rPr lang="en-US" sz="3600" b="1" dirty="0" smtClean="0">
                <a:solidFill>
                  <a:schemeClr val="bg1"/>
                </a:solidFill>
              </a:rPr>
              <a:t> =1000  and </a:t>
            </a:r>
            <a:r>
              <a:rPr lang="en-US" sz="3600" b="1" i="1" dirty="0" smtClean="0">
                <a:solidFill>
                  <a:schemeClr val="bg1"/>
                </a:solidFill>
              </a:rPr>
              <a:t>n</a:t>
            </a:r>
            <a:r>
              <a:rPr lang="en-US" sz="3600" b="1" dirty="0" smtClean="0">
                <a:solidFill>
                  <a:schemeClr val="bg1"/>
                </a:solidFill>
              </a:rPr>
              <a:t>=10</a:t>
            </a:r>
          </a:p>
          <a:p>
            <a:pPr>
              <a:spcAft>
                <a:spcPts val="1200"/>
              </a:spcAft>
            </a:pPr>
            <a:r>
              <a:rPr lang="en-US" sz="3600" b="1" dirty="0">
                <a:solidFill>
                  <a:schemeClr val="bg1"/>
                </a:solidFill>
              </a:rPr>
              <a:t>plot function </a:t>
            </a:r>
            <a:r>
              <a:rPr lang="en-US" sz="3600" b="1" i="1" dirty="0" err="1" smtClean="0">
                <a:solidFill>
                  <a:schemeClr val="bg1"/>
                </a:solidFill>
              </a:rPr>
              <a:t>simT</a:t>
            </a:r>
            <a:r>
              <a:rPr lang="en-US" sz="3600" b="1" dirty="0" smtClean="0">
                <a:solidFill>
                  <a:schemeClr val="bg1"/>
                </a:solidFill>
              </a:rPr>
              <a:t> with </a:t>
            </a:r>
            <a:r>
              <a:rPr lang="en-US" sz="3600" b="1" i="1" dirty="0" err="1" smtClean="0">
                <a:solidFill>
                  <a:schemeClr val="bg1"/>
                </a:solidFill>
              </a:rPr>
              <a:t>nrep</a:t>
            </a:r>
            <a:r>
              <a:rPr lang="en-US" sz="3600" b="1" dirty="0" smtClean="0">
                <a:solidFill>
                  <a:schemeClr val="bg1"/>
                </a:solidFill>
              </a:rPr>
              <a:t> </a:t>
            </a:r>
            <a:r>
              <a:rPr lang="en-US" sz="3600" b="1" dirty="0">
                <a:solidFill>
                  <a:schemeClr val="bg1"/>
                </a:solidFill>
              </a:rPr>
              <a:t>=1000  and </a:t>
            </a:r>
            <a:r>
              <a:rPr lang="en-US" sz="3600" b="1" i="1" dirty="0" smtClean="0">
                <a:solidFill>
                  <a:schemeClr val="bg1"/>
                </a:solidFill>
              </a:rPr>
              <a:t>n</a:t>
            </a:r>
            <a:r>
              <a:rPr lang="en-US" sz="3600" b="1" dirty="0" smtClean="0">
                <a:solidFill>
                  <a:schemeClr val="bg1"/>
                </a:solidFill>
              </a:rPr>
              <a:t>=100</a:t>
            </a:r>
            <a:endParaRPr lang="en-US" sz="3600" b="1" dirty="0">
              <a:solidFill>
                <a:schemeClr val="bg1"/>
              </a:solidFill>
            </a:endParaRPr>
          </a:p>
          <a:p>
            <a:pPr>
              <a:spcAft>
                <a:spcPts val="1200"/>
              </a:spcAft>
            </a:pPr>
            <a:endParaRPr lang="en-US" sz="3600" b="1" dirty="0" smtClean="0">
              <a:solidFill>
                <a:schemeClr val="bg1"/>
              </a:solidFill>
            </a:endParaRP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83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40" y="203866"/>
            <a:ext cx="8881109" cy="656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799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 xmlns:a16="http://schemas.microsoft.com/office/drawing/2014/main"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smtClean="0">
                <a:solidFill>
                  <a:schemeClr val="bg1"/>
                </a:solidFill>
              </a:rPr>
              <a:t>what happens if you use non-normal data?</a:t>
            </a:r>
          </a:p>
          <a:p>
            <a:pPr marL="0" indent="0">
              <a:spcAft>
                <a:spcPts val="1200"/>
              </a:spcAft>
              <a:buNone/>
            </a:pPr>
            <a:r>
              <a:rPr lang="en-US" sz="3600" b="1" dirty="0" smtClean="0">
                <a:solidFill>
                  <a:schemeClr val="bg1"/>
                </a:solidFill>
              </a:rPr>
              <a:t>	e.g. </a:t>
            </a:r>
            <a:r>
              <a:rPr lang="en-US" sz="3600" b="1" dirty="0">
                <a:solidFill>
                  <a:schemeClr val="bg1"/>
                </a:solidFill>
              </a:rPr>
              <a:t>P</a:t>
            </a:r>
            <a:r>
              <a:rPr lang="en-US" sz="3600" b="1" dirty="0" smtClean="0">
                <a:solidFill>
                  <a:schemeClr val="bg1"/>
                </a:solidFill>
              </a:rPr>
              <a:t>oisson </a:t>
            </a:r>
            <a:r>
              <a:rPr lang="en-US" sz="3600" b="1" dirty="0" smtClean="0">
                <a:solidFill>
                  <a:schemeClr val="bg1"/>
                </a:solidFill>
              </a:rPr>
              <a:t>distributed data?</a:t>
            </a:r>
            <a:endParaRPr lang="en-US" sz="3600" b="1" dirty="0">
              <a:solidFill>
                <a:schemeClr val="bg1"/>
              </a:solidFill>
            </a:endParaRPr>
          </a:p>
          <a:p>
            <a:pPr>
              <a:spcAft>
                <a:spcPts val="1200"/>
              </a:spcAft>
            </a:pPr>
            <a:endParaRPr lang="en-US" sz="3600" b="1" dirty="0" smtClean="0">
              <a:solidFill>
                <a:schemeClr val="bg1"/>
              </a:solidFill>
            </a:endParaRP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76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79270" cy="1325563"/>
          </a:xfrm>
        </p:spPr>
        <p:txBody>
          <a:bodyPr>
            <a:normAutofit/>
          </a:bodyPr>
          <a:lstStyle/>
          <a:p>
            <a:pPr algn="ctr"/>
            <a:r>
              <a:rPr lang="en-US" sz="4000" dirty="0" err="1" smtClean="0"/>
              <a:t>rpois</a:t>
            </a:r>
            <a:endParaRPr lang="en-US" sz="40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376332"/>
            <a:ext cx="8406765" cy="6213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0971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79270" cy="1325563"/>
          </a:xfrm>
        </p:spPr>
        <p:txBody>
          <a:bodyPr>
            <a:normAutofit/>
          </a:bodyPr>
          <a:lstStyle/>
          <a:p>
            <a:pPr algn="ctr"/>
            <a:r>
              <a:rPr lang="en-US" sz="4000" dirty="0" err="1" smtClean="0"/>
              <a:t>rpois</a:t>
            </a:r>
            <a:endParaRPr lang="en-US" sz="4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285" y="148590"/>
            <a:ext cx="8772525" cy="6483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86397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 </a:t>
            </a:r>
            <a:r>
              <a:rPr lang="en-US" dirty="0"/>
              <a:t>– </a:t>
            </a:r>
            <a:r>
              <a:rPr lang="en-US" dirty="0" smtClean="0"/>
              <a:t>General structure</a:t>
            </a:r>
            <a:endParaRPr lang="en-US" dirty="0"/>
          </a:p>
        </p:txBody>
      </p:sp>
      <p:sp>
        <p:nvSpPr>
          <p:cNvPr id="3" name="Content Placeholder 2"/>
          <p:cNvSpPr>
            <a:spLocks noGrp="1"/>
          </p:cNvSpPr>
          <p:nvPr>
            <p:ph idx="1"/>
          </p:nvPr>
        </p:nvSpPr>
        <p:spPr>
          <a:xfrm>
            <a:off x="856861" y="1716833"/>
            <a:ext cx="10515600" cy="4908000"/>
          </a:xfrm>
        </p:spPr>
        <p:txBody>
          <a:bodyPr>
            <a:normAutofit fontScale="92500" lnSpcReduction="20000"/>
          </a:bodyPr>
          <a:lstStyle/>
          <a:p>
            <a:pPr marL="514350" indent="-514350" fontAlgn="base">
              <a:buFont typeface="+mj-lt"/>
              <a:buAutoNum type="arabicPeriod"/>
            </a:pPr>
            <a:r>
              <a:rPr lang="en-US" b="1" dirty="0" smtClean="0"/>
              <a:t>define</a:t>
            </a:r>
            <a:r>
              <a:rPr lang="en-US" dirty="0" smtClean="0"/>
              <a:t> what </a:t>
            </a:r>
            <a:r>
              <a:rPr lang="en-US" dirty="0"/>
              <a:t>type of data and variables </a:t>
            </a:r>
            <a:r>
              <a:rPr lang="en-US" dirty="0" smtClean="0"/>
              <a:t>need to be simulated, </a:t>
            </a:r>
            <a:r>
              <a:rPr lang="en-US" dirty="0"/>
              <a:t>i.e. their </a:t>
            </a:r>
            <a:r>
              <a:rPr lang="en-US" b="1" dirty="0"/>
              <a:t>distribution</a:t>
            </a:r>
            <a:r>
              <a:rPr lang="en-US" dirty="0"/>
              <a:t>, their </a:t>
            </a:r>
            <a:r>
              <a:rPr lang="en-US" dirty="0" smtClean="0"/>
              <a:t>class (e.g</a:t>
            </a:r>
            <a:r>
              <a:rPr lang="en-US" dirty="0"/>
              <a:t>. factor vs numerical value), </a:t>
            </a:r>
            <a:r>
              <a:rPr lang="en-US" b="1" dirty="0"/>
              <a:t>sample sizes </a:t>
            </a:r>
            <a:r>
              <a:rPr lang="en-US" dirty="0"/>
              <a:t>(within a dataset, and number of replicates), what </a:t>
            </a:r>
            <a:r>
              <a:rPr lang="en-US" dirty="0" smtClean="0"/>
              <a:t>will need to vary (</a:t>
            </a:r>
            <a:r>
              <a:rPr lang="en-US" dirty="0"/>
              <a:t>e.g. the strength of relationship, two alternative for one scenario)</a:t>
            </a:r>
          </a:p>
          <a:p>
            <a:pPr marL="514350" indent="-514350" fontAlgn="base">
              <a:buFont typeface="+mj-lt"/>
              <a:buAutoNum type="arabicPeriod"/>
            </a:pPr>
            <a:r>
              <a:rPr lang="en-US" b="1" dirty="0"/>
              <a:t>generate data</a:t>
            </a:r>
            <a:r>
              <a:rPr lang="en-US" dirty="0"/>
              <a:t>, random data or data including an effect (e.g. an impose correlation between two variables)</a:t>
            </a:r>
          </a:p>
          <a:p>
            <a:pPr marL="514350" indent="-514350" fontAlgn="base">
              <a:buFont typeface="+mj-lt"/>
              <a:buAutoNum type="arabicPeriod"/>
            </a:pPr>
            <a:r>
              <a:rPr lang="en-US" b="1" dirty="0"/>
              <a:t>run the statistical test </a:t>
            </a:r>
            <a:r>
              <a:rPr lang="en-US" dirty="0"/>
              <a:t>we think is most ideal, check that the results are random (significant in only 5% of the case) or picking up the effect </a:t>
            </a:r>
            <a:r>
              <a:rPr lang="en-US" dirty="0" smtClean="0"/>
              <a:t>imposed/simulated in 80% of the cases (power), </a:t>
            </a:r>
            <a:r>
              <a:rPr lang="en-US" dirty="0"/>
              <a:t>and </a:t>
            </a:r>
            <a:r>
              <a:rPr lang="en-US" b="1" dirty="0"/>
              <a:t>save the parameter estimate of interest for that iteration</a:t>
            </a:r>
          </a:p>
          <a:p>
            <a:pPr marL="514350" indent="-514350" fontAlgn="base">
              <a:buFont typeface="+mj-lt"/>
              <a:buAutoNum type="arabicPeriod"/>
            </a:pPr>
            <a:r>
              <a:rPr lang="en-US" b="1" dirty="0" smtClean="0"/>
              <a:t>replicate</a:t>
            </a:r>
            <a:r>
              <a:rPr lang="en-US" dirty="0" smtClean="0"/>
              <a:t> </a:t>
            </a:r>
            <a:r>
              <a:rPr lang="en-US" dirty="0"/>
              <a:t>step 2 and 3 to get the distribution of the parameter </a:t>
            </a:r>
            <a:r>
              <a:rPr lang="en-US" dirty="0" smtClean="0"/>
              <a:t>estimates</a:t>
            </a:r>
            <a:endParaRPr lang="en-US" dirty="0"/>
          </a:p>
          <a:p>
            <a:pPr marL="514350" indent="-514350" fontAlgn="base">
              <a:buFont typeface="+mj-lt"/>
              <a:buAutoNum type="arabicPeriod"/>
            </a:pPr>
            <a:r>
              <a:rPr lang="en-US" dirty="0"/>
              <a:t>try out different parameter sets (</a:t>
            </a:r>
            <a:r>
              <a:rPr lang="en-US" b="1" dirty="0"/>
              <a:t>explore the parameter space </a:t>
            </a:r>
            <a:r>
              <a:rPr lang="en-US" dirty="0"/>
              <a:t>for which results are similar)</a:t>
            </a:r>
          </a:p>
          <a:p>
            <a:pPr marL="514350" indent="-514350" fontAlgn="base">
              <a:buFont typeface="+mj-lt"/>
              <a:buAutoNum type="arabicPeriod"/>
            </a:pPr>
            <a:r>
              <a:rPr lang="en-US" b="1" dirty="0" smtClean="0"/>
              <a:t>analyze </a:t>
            </a:r>
            <a:r>
              <a:rPr lang="en-US" b="1" dirty="0"/>
              <a:t>and interpret the combine results of many simulations </a:t>
            </a:r>
            <a:r>
              <a:rPr lang="en-US" dirty="0"/>
              <a:t>within each set of parameters</a:t>
            </a:r>
          </a:p>
          <a:p>
            <a:endParaRPr lang="en-US" dirty="0"/>
          </a:p>
        </p:txBody>
      </p:sp>
    </p:spTree>
    <p:extLst>
      <p:ext uri="{BB962C8B-B14F-4D97-AF65-F5344CB8AC3E}">
        <p14:creationId xmlns:p14="http://schemas.microsoft.com/office/powerpoint/2010/main" val="124823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 </a:t>
            </a:r>
            <a:r>
              <a:rPr lang="en-US" dirty="0"/>
              <a:t>– </a:t>
            </a:r>
            <a:r>
              <a:rPr lang="en-US" dirty="0" smtClean="0"/>
              <a:t>Limitations</a:t>
            </a:r>
            <a:endParaRPr lang="en-US" dirty="0"/>
          </a:p>
        </p:txBody>
      </p:sp>
      <p:sp>
        <p:nvSpPr>
          <p:cNvPr id="3" name="Content Placeholder 2"/>
          <p:cNvSpPr>
            <a:spLocks noGrp="1"/>
          </p:cNvSpPr>
          <p:nvPr>
            <p:ph idx="1"/>
          </p:nvPr>
        </p:nvSpPr>
        <p:spPr>
          <a:xfrm>
            <a:off x="856861" y="1716833"/>
            <a:ext cx="10515600" cy="4908000"/>
          </a:xfrm>
        </p:spPr>
        <p:txBody>
          <a:bodyPr>
            <a:normAutofit lnSpcReduction="10000"/>
          </a:bodyPr>
          <a:lstStyle/>
          <a:p>
            <a:pPr marL="514350" indent="-514350" fontAlgn="base">
              <a:buFont typeface="+mj-lt"/>
              <a:buAutoNum type="arabicPeriod"/>
            </a:pPr>
            <a:r>
              <a:rPr lang="en-US" b="1" dirty="0"/>
              <a:t>assumptions</a:t>
            </a:r>
            <a:r>
              <a:rPr lang="en-US" dirty="0"/>
              <a:t> made regarding variables might not be true, e.g. normal distributions might not be quite normal</a:t>
            </a:r>
          </a:p>
          <a:p>
            <a:pPr marL="514350" indent="-514350" fontAlgn="base">
              <a:buFont typeface="+mj-lt"/>
              <a:buAutoNum type="arabicPeriod"/>
            </a:pPr>
            <a:r>
              <a:rPr lang="en-US" b="1" dirty="0"/>
              <a:t>parameter space unknown </a:t>
            </a:r>
            <a:r>
              <a:rPr lang="en-US" dirty="0"/>
              <a:t>(explore it a bit, use previous observations to be at least in a relevant range)</a:t>
            </a:r>
          </a:p>
          <a:p>
            <a:pPr marL="514350" indent="-514350" fontAlgn="base">
              <a:buFont typeface="+mj-lt"/>
              <a:buAutoNum type="arabicPeriod"/>
            </a:pPr>
            <a:r>
              <a:rPr lang="en-US" b="1" dirty="0"/>
              <a:t>computational power and time </a:t>
            </a:r>
            <a:r>
              <a:rPr lang="en-US" dirty="0"/>
              <a:t>(use research software engineer </a:t>
            </a:r>
            <a:r>
              <a:rPr lang="en-US" dirty="0" smtClean="0"/>
              <a:t>staff on </a:t>
            </a:r>
            <a:r>
              <a:rPr lang="en-US" dirty="0"/>
              <a:t>campus to optimize code, use </a:t>
            </a:r>
            <a:r>
              <a:rPr lang="en-US" dirty="0" smtClean="0"/>
              <a:t>parallel </a:t>
            </a:r>
            <a:r>
              <a:rPr lang="en-US" dirty="0"/>
              <a:t>core processing, use server services on campus, </a:t>
            </a:r>
            <a:r>
              <a:rPr lang="en-US" dirty="0" err="1"/>
              <a:t>ect</a:t>
            </a:r>
            <a:r>
              <a:rPr lang="en-US" dirty="0"/>
              <a:t>)</a:t>
            </a:r>
          </a:p>
          <a:p>
            <a:pPr marL="514350" indent="-514350" fontAlgn="base">
              <a:buFont typeface="+mj-lt"/>
              <a:buAutoNum type="arabicPeriod"/>
            </a:pPr>
            <a:r>
              <a:rPr lang="en-US" b="1" dirty="0"/>
              <a:t>simulations might be redundant with mathematical demonstrations </a:t>
            </a:r>
            <a:r>
              <a:rPr lang="en-US" dirty="0"/>
              <a:t>(as I am bad at math I don’t mind proving principles again as this finally explain mathematical concepts to me, + these also allows us to </a:t>
            </a:r>
            <a:r>
              <a:rPr lang="en-US" dirty="0" smtClean="0"/>
              <a:t>think and create </a:t>
            </a:r>
            <a:r>
              <a:rPr lang="en-US" dirty="0"/>
              <a:t>the </a:t>
            </a:r>
            <a:r>
              <a:rPr lang="en-US" dirty="0" smtClean="0"/>
              <a:t>analyses script for our data to </a:t>
            </a:r>
            <a:r>
              <a:rPr lang="en-US" dirty="0"/>
              <a:t>prepare the preregistration)</a:t>
            </a:r>
          </a:p>
          <a:p>
            <a:pPr marL="514350" indent="-514350">
              <a:buFont typeface="+mj-lt"/>
              <a:buAutoNum type="arabicPeriod"/>
            </a:pPr>
            <a:endParaRPr lang="en-US" dirty="0"/>
          </a:p>
        </p:txBody>
      </p:sp>
    </p:spTree>
    <p:extLst>
      <p:ext uri="{BB962C8B-B14F-4D97-AF65-F5344CB8AC3E}">
        <p14:creationId xmlns:p14="http://schemas.microsoft.com/office/powerpoint/2010/main" val="22112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42D61-874D-4E31-85BE-FE30C6DC5FA3}"/>
              </a:ext>
            </a:extLst>
          </p:cNvPr>
          <p:cNvSpPr>
            <a:spLocks noGrp="1"/>
          </p:cNvSpPr>
          <p:nvPr>
            <p:ph type="title"/>
          </p:nvPr>
        </p:nvSpPr>
        <p:spPr/>
        <p:txBody>
          <a:bodyPr/>
          <a:lstStyle/>
          <a:p>
            <a:r>
              <a:rPr lang="en-US" dirty="0"/>
              <a:t>Simulations – purposes</a:t>
            </a:r>
          </a:p>
        </p:txBody>
      </p:sp>
      <p:sp>
        <p:nvSpPr>
          <p:cNvPr id="3" name="Content Placeholder 2">
            <a:extLst>
              <a:ext uri="{FF2B5EF4-FFF2-40B4-BE49-F238E27FC236}">
                <a16:creationId xmlns="" xmlns:a16="http://schemas.microsoft.com/office/drawing/2014/main" id="{DE59F023-45D6-4DF9-AE99-8C0103878A9C}"/>
              </a:ext>
            </a:extLst>
          </p:cNvPr>
          <p:cNvSpPr>
            <a:spLocks noGrp="1"/>
          </p:cNvSpPr>
          <p:nvPr>
            <p:ph idx="1"/>
          </p:nvPr>
        </p:nvSpPr>
        <p:spPr>
          <a:xfrm>
            <a:off x="838200" y="1577009"/>
            <a:ext cx="10515600" cy="5181600"/>
          </a:xfrm>
        </p:spPr>
        <p:txBody>
          <a:bodyPr>
            <a:normAutofit fontScale="85000" lnSpcReduction="20000"/>
          </a:bodyPr>
          <a:lstStyle/>
          <a:p>
            <a:r>
              <a:rPr lang="en-US" dirty="0"/>
              <a:t>Test your statistical intuition or demonstrate mathematical properties you cannot easily anticipate</a:t>
            </a:r>
          </a:p>
          <a:p>
            <a:pPr marL="457200" lvl="1" indent="0">
              <a:buNone/>
            </a:pPr>
            <a:r>
              <a:rPr lang="en-US" dirty="0"/>
              <a:t>e.g. test whether when supposedly random data are generated, there is no more than 5% of significant effects for a variable in a model</a:t>
            </a:r>
          </a:p>
          <a:p>
            <a:pPr marL="914400" lvl="1" indent="0">
              <a:buNone/>
            </a:pPr>
            <a:endParaRPr lang="en-US" dirty="0"/>
          </a:p>
          <a:p>
            <a:r>
              <a:rPr lang="en-US" dirty="0"/>
              <a:t>Understand sampling theory, probability distributions or test whether you understand the underlying processes of your system</a:t>
            </a:r>
          </a:p>
          <a:p>
            <a:pPr marL="457200" lvl="1" indent="0">
              <a:buNone/>
            </a:pPr>
            <a:r>
              <a:rPr lang="en-US" dirty="0"/>
              <a:t> e.g. see whether simulated data drawn from specific distribution are comparable to real data</a:t>
            </a:r>
          </a:p>
          <a:p>
            <a:pPr marL="457200" lvl="1" indent="0">
              <a:buNone/>
            </a:pPr>
            <a:endParaRPr lang="en-US" dirty="0"/>
          </a:p>
          <a:p>
            <a:r>
              <a:rPr lang="en-US" dirty="0"/>
              <a:t>Perform power tests</a:t>
            </a:r>
          </a:p>
          <a:p>
            <a:pPr marL="457200" lvl="1" indent="0">
              <a:buNone/>
            </a:pPr>
            <a:r>
              <a:rPr lang="en-US" dirty="0"/>
              <a:t>e.g. </a:t>
            </a:r>
            <a:r>
              <a:rPr lang="en-US" dirty="0" smtClean="0"/>
              <a:t>assess </a:t>
            </a:r>
            <a:r>
              <a:rPr lang="en-US" dirty="0"/>
              <a:t>whether the sample size (within a replicate) is high enough to detect an effect simulated, in more than 80% of the cases. </a:t>
            </a:r>
          </a:p>
          <a:p>
            <a:pPr lvl="1"/>
            <a:endParaRPr lang="en-US" dirty="0"/>
          </a:p>
          <a:p>
            <a:pPr fontAlgn="base"/>
            <a:r>
              <a:rPr lang="en-US" dirty="0"/>
              <a:t>bootstrap to get confidence intervals for a parameter estimates </a:t>
            </a:r>
          </a:p>
          <a:p>
            <a:pPr marL="457200" lvl="1" indent="0" fontAlgn="base">
              <a:buNone/>
            </a:pPr>
            <a:r>
              <a:rPr lang="en-US" dirty="0"/>
              <a:t>i.e. bootstrap means to sample with replacement in an observed dataset. After doing this multiple time (which generate new ‘simulated’ datasets), analyzing these datasets, and saving each time the parameter estimates of the model, one can calculate the confidence interval of the parameter estimates. </a:t>
            </a:r>
          </a:p>
          <a:p>
            <a:endParaRPr lang="en-US" dirty="0"/>
          </a:p>
        </p:txBody>
      </p:sp>
    </p:spTree>
    <p:extLst>
      <p:ext uri="{BB962C8B-B14F-4D97-AF65-F5344CB8AC3E}">
        <p14:creationId xmlns:p14="http://schemas.microsoft.com/office/powerpoint/2010/main" val="414709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10" fill="hold"/>
                                        <p:tgtEl>
                                          <p:spTgt spid="3">
                                            <p:txEl>
                                              <p:pRg st="0" end="0"/>
                                            </p:txEl>
                                          </p:spTgt>
                                        </p:tgtEl>
                                        <p:attrNameLst>
                                          <p:attrName>style.color</p:attrName>
                                        </p:attrNameLst>
                                      </p:cBhvr>
                                      <p:to>
                                        <a:srgbClr val="C00000"/>
                                      </p:to>
                                    </p:animClr>
                                  </p:childTnLst>
                                </p:cTn>
                              </p:par>
                              <p:par>
                                <p:cTn id="39" presetID="3" presetClass="emph" presetSubtype="2" fill="hold" nodeType="withEffect">
                                  <p:stCondLst>
                                    <p:cond delay="0"/>
                                  </p:stCondLst>
                                  <p:childTnLst>
                                    <p:animClr clrSpc="rgb" dir="cw">
                                      <p:cBhvr override="childStyle">
                                        <p:cTn id="40" dur="10" fill="hold"/>
                                        <p:tgtEl>
                                          <p:spTgt spid="3">
                                            <p:txEl>
                                              <p:pRg st="1" end="1"/>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EAC6-87E9-406B-9F28-72FA1FB151CE}"/>
              </a:ext>
            </a:extLst>
          </p:cNvPr>
          <p:cNvSpPr>
            <a:spLocks noGrp="1"/>
          </p:cNvSpPr>
          <p:nvPr>
            <p:ph type="title"/>
          </p:nvPr>
        </p:nvSpPr>
        <p:spPr/>
        <p:txBody>
          <a:bodyPr/>
          <a:lstStyle/>
          <a:p>
            <a:r>
              <a:rPr lang="en-US" dirty="0"/>
              <a:t>Simulations – basic concepts</a:t>
            </a:r>
          </a:p>
        </p:txBody>
      </p:sp>
      <p:sp>
        <p:nvSpPr>
          <p:cNvPr id="3" name="Content Placeholder 2">
            <a:extLst>
              <a:ext uri="{FF2B5EF4-FFF2-40B4-BE49-F238E27FC236}">
                <a16:creationId xmlns="" xmlns:a16="http://schemas.microsoft.com/office/drawing/2014/main" id="{81E24A57-CAF1-4DC7-A222-3B15D67EA090}"/>
              </a:ext>
            </a:extLst>
          </p:cNvPr>
          <p:cNvSpPr>
            <a:spLocks noGrp="1"/>
          </p:cNvSpPr>
          <p:nvPr>
            <p:ph idx="1"/>
          </p:nvPr>
        </p:nvSpPr>
        <p:spPr/>
        <p:txBody>
          <a:bodyPr/>
          <a:lstStyle/>
          <a:p>
            <a:r>
              <a:rPr lang="en-US" b="1" dirty="0"/>
              <a:t>generate random numbers from known </a:t>
            </a:r>
            <a:r>
              <a:rPr lang="en-US" b="1" dirty="0" smtClean="0"/>
              <a:t>distributions</a:t>
            </a:r>
            <a:endParaRPr lang="en-US" b="1" dirty="0"/>
          </a:p>
          <a:p>
            <a:r>
              <a:rPr lang="en-US" b="1" dirty="0"/>
              <a:t>repeat the simulation multiple </a:t>
            </a:r>
            <a:r>
              <a:rPr lang="en-US" b="1" dirty="0" smtClean="0"/>
              <a:t>times</a:t>
            </a:r>
            <a:endParaRPr lang="en-US" b="1" dirty="0"/>
          </a:p>
        </p:txBody>
      </p:sp>
      <p:sp>
        <p:nvSpPr>
          <p:cNvPr id="4" name="Rectangle 3"/>
          <p:cNvSpPr/>
          <p:nvPr/>
        </p:nvSpPr>
        <p:spPr>
          <a:xfrm>
            <a:off x="685800" y="3911054"/>
            <a:ext cx="10801350" cy="523220"/>
          </a:xfrm>
          <a:prstGeom prst="rect">
            <a:avLst/>
          </a:prstGeom>
        </p:spPr>
        <p:txBody>
          <a:bodyPr wrap="square">
            <a:spAutoFit/>
          </a:bodyPr>
          <a:lstStyle/>
          <a:p>
            <a:r>
              <a:rPr lang="en-US" sz="2800" dirty="0" smtClean="0">
                <a:sym typeface="Wingdings" panose="05000000000000000000" pitchFamily="2" charset="2"/>
              </a:rPr>
              <a:t> </a:t>
            </a:r>
            <a:r>
              <a:rPr lang="en-US" sz="2800" dirty="0" smtClean="0"/>
              <a:t>Open </a:t>
            </a:r>
            <a:r>
              <a:rPr lang="en-US" sz="2800" dirty="0" smtClean="0">
                <a:hlinkClick r:id="rId2"/>
              </a:rPr>
              <a:t>https</a:t>
            </a:r>
            <a:r>
              <a:rPr lang="en-US" sz="2800" dirty="0">
                <a:hlinkClick r:id="rId2"/>
              </a:rPr>
              <a:t>://</a:t>
            </a:r>
            <a:r>
              <a:rPr lang="en-US" sz="2800" dirty="0" smtClean="0">
                <a:hlinkClick r:id="rId2"/>
              </a:rPr>
              <a:t>github.com/MalikaIhle/simulation_course</a:t>
            </a:r>
            <a:r>
              <a:rPr lang="en-US" sz="2800" dirty="0" smtClean="0"/>
              <a:t>/slides_code.R </a:t>
            </a:r>
            <a:endParaRPr lang="en-US" sz="2800" dirty="0"/>
          </a:p>
        </p:txBody>
      </p:sp>
      <p:sp>
        <p:nvSpPr>
          <p:cNvPr id="5" name="AutoShape 2" descr="Image result for r stud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r stud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1107" y="4694238"/>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0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E34EF-8D9B-4DA9-B0EF-408BC2985326}"/>
              </a:ext>
            </a:extLst>
          </p:cNvPr>
          <p:cNvSpPr>
            <a:spLocks noGrp="1"/>
          </p:cNvSpPr>
          <p:nvPr>
            <p:ph type="title"/>
          </p:nvPr>
        </p:nvSpPr>
        <p:spPr/>
        <p:txBody>
          <a:bodyPr/>
          <a:lstStyle/>
          <a:p>
            <a:r>
              <a:rPr lang="en-US" dirty="0"/>
              <a:t>Random number generators</a:t>
            </a:r>
          </a:p>
        </p:txBody>
      </p:sp>
      <p:sp>
        <p:nvSpPr>
          <p:cNvPr id="3" name="Content Placeholder 2">
            <a:extLst>
              <a:ext uri="{FF2B5EF4-FFF2-40B4-BE49-F238E27FC236}">
                <a16:creationId xmlns="" xmlns:a16="http://schemas.microsoft.com/office/drawing/2014/main" id="{5B04E8FB-31D4-4FE4-B1C9-D931FB48C297}"/>
              </a:ext>
            </a:extLst>
          </p:cNvPr>
          <p:cNvSpPr>
            <a:spLocks noGrp="1"/>
          </p:cNvSpPr>
          <p:nvPr>
            <p:ph idx="1"/>
          </p:nvPr>
        </p:nvSpPr>
        <p:spPr/>
        <p:txBody>
          <a:bodyPr/>
          <a:lstStyle/>
          <a:p>
            <a:r>
              <a:rPr lang="en-US" b="1" dirty="0"/>
              <a:t>sample</a:t>
            </a:r>
            <a:r>
              <a:rPr lang="en-US" dirty="0"/>
              <a:t>() draws from a given vector</a:t>
            </a:r>
          </a:p>
        </p:txBody>
      </p:sp>
      <p:pic>
        <p:nvPicPr>
          <p:cNvPr id="4" name="Picture 3">
            <a:extLst>
              <a:ext uri="{FF2B5EF4-FFF2-40B4-BE49-F238E27FC236}">
                <a16:creationId xmlns="" xmlns:a16="http://schemas.microsoft.com/office/drawing/2014/main" id="{1A5E9D38-D03F-4E60-A5BB-82EB6DB16583}"/>
              </a:ext>
            </a:extLst>
          </p:cNvPr>
          <p:cNvPicPr>
            <a:picLocks noChangeAspect="1"/>
          </p:cNvPicPr>
          <p:nvPr/>
        </p:nvPicPr>
        <p:blipFill>
          <a:blip r:embed="rId2"/>
          <a:stretch>
            <a:fillRect/>
          </a:stretch>
        </p:blipFill>
        <p:spPr>
          <a:xfrm>
            <a:off x="838200" y="2659164"/>
            <a:ext cx="7219326" cy="3833711"/>
          </a:xfrm>
          <a:prstGeom prst="rect">
            <a:avLst/>
          </a:prstGeom>
        </p:spPr>
      </p:pic>
      <p:pic>
        <p:nvPicPr>
          <p:cNvPr id="5" name="Picture 4">
            <a:extLst>
              <a:ext uri="{FF2B5EF4-FFF2-40B4-BE49-F238E27FC236}">
                <a16:creationId xmlns="" xmlns:a16="http://schemas.microsoft.com/office/drawing/2014/main" id="{C76402E9-C5F6-4723-A74E-E0100F525E66}"/>
              </a:ext>
            </a:extLst>
          </p:cNvPr>
          <p:cNvPicPr>
            <a:picLocks noChangeAspect="1"/>
          </p:cNvPicPr>
          <p:nvPr/>
        </p:nvPicPr>
        <p:blipFill>
          <a:blip r:embed="rId3"/>
          <a:stretch>
            <a:fillRect/>
          </a:stretch>
        </p:blipFill>
        <p:spPr>
          <a:xfrm>
            <a:off x="838200" y="2487338"/>
            <a:ext cx="8876894" cy="4177362"/>
          </a:xfrm>
          <a:prstGeom prst="rect">
            <a:avLst/>
          </a:prstGeom>
        </p:spPr>
      </p:pic>
      <p:pic>
        <p:nvPicPr>
          <p:cNvPr id="6" name="Picture 4" descr="Image result for r stud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8857" y="2659164"/>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97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E34EF-8D9B-4DA9-B0EF-408BC2985326}"/>
              </a:ext>
            </a:extLst>
          </p:cNvPr>
          <p:cNvSpPr>
            <a:spLocks noGrp="1"/>
          </p:cNvSpPr>
          <p:nvPr>
            <p:ph type="title"/>
          </p:nvPr>
        </p:nvSpPr>
        <p:spPr/>
        <p:txBody>
          <a:bodyPr/>
          <a:lstStyle/>
          <a:p>
            <a:r>
              <a:rPr lang="en-US" dirty="0"/>
              <a:t>Random number generators</a:t>
            </a:r>
          </a:p>
        </p:txBody>
      </p:sp>
      <p:sp>
        <p:nvSpPr>
          <p:cNvPr id="3" name="Content Placeholder 2">
            <a:extLst>
              <a:ext uri="{FF2B5EF4-FFF2-40B4-BE49-F238E27FC236}">
                <a16:creationId xmlns="" xmlns:a16="http://schemas.microsoft.com/office/drawing/2014/main" id="{5B04E8FB-31D4-4FE4-B1C9-D931FB48C297}"/>
              </a:ext>
            </a:extLst>
          </p:cNvPr>
          <p:cNvSpPr>
            <a:spLocks noGrp="1"/>
          </p:cNvSpPr>
          <p:nvPr>
            <p:ph idx="1"/>
          </p:nvPr>
        </p:nvSpPr>
        <p:spPr>
          <a:xfrm>
            <a:off x="838200" y="1825625"/>
            <a:ext cx="10515600" cy="4500224"/>
          </a:xfrm>
        </p:spPr>
        <p:txBody>
          <a:bodyPr>
            <a:normAutofit/>
          </a:bodyPr>
          <a:lstStyle/>
          <a:p>
            <a:pPr marL="0" indent="0">
              <a:buNone/>
            </a:pPr>
            <a:r>
              <a:rPr lang="en-US" dirty="0"/>
              <a:t>R random number generators draws </a:t>
            </a:r>
            <a:r>
              <a:rPr lang="en-US" b="1" dirty="0"/>
              <a:t>n</a:t>
            </a:r>
            <a:r>
              <a:rPr lang="en-US" dirty="0"/>
              <a:t> numbers from </a:t>
            </a:r>
            <a:r>
              <a:rPr lang="en-US" b="1" dirty="0" smtClean="0"/>
              <a:t>distributions</a:t>
            </a:r>
            <a:r>
              <a:rPr lang="en-US" dirty="0" smtClean="0"/>
              <a:t> </a:t>
            </a:r>
            <a:r>
              <a:rPr lang="en-US" dirty="0"/>
              <a:t>with specified </a:t>
            </a:r>
            <a:r>
              <a:rPr lang="en-US" b="1" dirty="0"/>
              <a:t>parameters</a:t>
            </a:r>
            <a:r>
              <a:rPr lang="en-US" dirty="0"/>
              <a:t>: </a:t>
            </a:r>
          </a:p>
          <a:p>
            <a:r>
              <a:rPr lang="en-US" b="1" dirty="0" err="1"/>
              <a:t>runif</a:t>
            </a:r>
            <a:r>
              <a:rPr lang="en-US" dirty="0"/>
              <a:t>(n, min, max) 	uniform</a:t>
            </a:r>
          </a:p>
          <a:p>
            <a:r>
              <a:rPr lang="en-US" b="1" dirty="0" err="1"/>
              <a:t>rpois</a:t>
            </a:r>
            <a:r>
              <a:rPr lang="en-US" dirty="0"/>
              <a:t>(n, lambda) 		</a:t>
            </a:r>
            <a:r>
              <a:rPr lang="en-US" dirty="0" err="1"/>
              <a:t>poisson</a:t>
            </a:r>
            <a:endParaRPr lang="en-US" dirty="0"/>
          </a:p>
          <a:p>
            <a:r>
              <a:rPr lang="en-US" b="1" dirty="0" err="1"/>
              <a:t>rnorm</a:t>
            </a:r>
            <a:r>
              <a:rPr lang="en-US" dirty="0"/>
              <a:t>(n, mean, </a:t>
            </a:r>
            <a:r>
              <a:rPr lang="en-US" dirty="0" err="1"/>
              <a:t>sd</a:t>
            </a:r>
            <a:r>
              <a:rPr lang="en-US" dirty="0"/>
              <a:t>) 	normal</a:t>
            </a:r>
          </a:p>
          <a:p>
            <a:r>
              <a:rPr lang="en-US" b="1" dirty="0" err="1"/>
              <a:t>rbinom</a:t>
            </a:r>
            <a:r>
              <a:rPr lang="en-US" dirty="0"/>
              <a:t>(n, prob)		binomial</a:t>
            </a:r>
          </a:p>
          <a:p>
            <a:endParaRPr lang="en-US" b="1" dirty="0"/>
          </a:p>
          <a:p>
            <a:pPr marL="0" indent="0">
              <a:buNone/>
            </a:pPr>
            <a:r>
              <a:rPr lang="en-US" dirty="0"/>
              <a:t>type </a:t>
            </a:r>
            <a:r>
              <a:rPr lang="en-US" b="1" dirty="0"/>
              <a:t>?</a:t>
            </a:r>
            <a:r>
              <a:rPr lang="en-US" i="1" dirty="0"/>
              <a:t>function </a:t>
            </a:r>
            <a:r>
              <a:rPr lang="en-US" dirty="0"/>
              <a:t>to get information of the functions arguments</a:t>
            </a:r>
            <a:endParaRPr lang="en-US" i="1" dirty="0"/>
          </a:p>
        </p:txBody>
      </p:sp>
    </p:spTree>
    <p:extLst>
      <p:ext uri="{BB962C8B-B14F-4D97-AF65-F5344CB8AC3E}">
        <p14:creationId xmlns:p14="http://schemas.microsoft.com/office/powerpoint/2010/main" val="3145954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 xmlns:a16="http://schemas.microsoft.com/office/drawing/2014/main" id="{0F37B897-6B6B-4E7B-A5DC-0B6379433040}"/>
              </a:ext>
            </a:extLst>
          </p:cNvPr>
          <p:cNvSpPr>
            <a:spLocks noGrp="1"/>
          </p:cNvSpPr>
          <p:nvPr>
            <p:ph idx="1"/>
          </p:nvPr>
        </p:nvSpPr>
        <p:spPr>
          <a:xfrm>
            <a:off x="838200" y="2368445"/>
            <a:ext cx="10515600" cy="3808517"/>
          </a:xfrm>
        </p:spPr>
        <p:txBody>
          <a:bodyPr>
            <a:normAutofit/>
          </a:bodyPr>
          <a:lstStyle/>
          <a:p>
            <a:pPr algn="ctr"/>
            <a:r>
              <a:rPr lang="en-US" sz="3600" b="1" dirty="0">
                <a:solidFill>
                  <a:schemeClr val="bg1"/>
                </a:solidFill>
              </a:rPr>
              <a:t>Generate 100 numbers ~ N(0, 1)</a:t>
            </a:r>
          </a:p>
          <a:p>
            <a:pPr algn="ctr"/>
            <a:r>
              <a:rPr lang="en-US" sz="3600" b="1" dirty="0">
                <a:solidFill>
                  <a:schemeClr val="bg1"/>
                </a:solidFill>
              </a:rPr>
              <a:t>Generate 50 numbers ~ N(10, 5)</a:t>
            </a:r>
          </a:p>
          <a:p>
            <a:pPr algn="ctr"/>
            <a:r>
              <a:rPr lang="en-US" sz="3600" b="1" dirty="0">
                <a:solidFill>
                  <a:schemeClr val="bg1"/>
                </a:solidFill>
              </a:rPr>
              <a:t>Generate 1000 numbers ~ Poisson(50)</a:t>
            </a:r>
          </a:p>
          <a:p>
            <a:pPr algn="ctr"/>
            <a:r>
              <a:rPr lang="en-US" sz="3600" b="1" dirty="0">
                <a:solidFill>
                  <a:schemeClr val="bg1"/>
                </a:solidFill>
              </a:rPr>
              <a:t>Generate 30 numbers ~ Uniform(0, 10)</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 xmlns:a16="http://schemas.microsoft.com/office/drawing/2014/main" id="{0F37B897-6B6B-4E7B-A5DC-0B6379433040}"/>
              </a:ext>
            </a:extLst>
          </p:cNvPr>
          <p:cNvSpPr txBox="1">
            <a:spLocks/>
          </p:cNvSpPr>
          <p:nvPr/>
        </p:nvSpPr>
        <p:spPr>
          <a:xfrm>
            <a:off x="162219" y="2434478"/>
            <a:ext cx="10871230" cy="2638265"/>
          </a:xfrm>
          <a:prstGeom prst="rect">
            <a:avLst/>
          </a:prstGeom>
          <a:solidFill>
            <a:srgbClr val="00B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smtClean="0">
                <a:solidFill>
                  <a:schemeClr val="bg1"/>
                </a:solidFill>
              </a:rPr>
              <a:t>rnorm</a:t>
            </a:r>
            <a:r>
              <a:rPr lang="en-US" sz="3600" b="1" dirty="0" smtClean="0">
                <a:solidFill>
                  <a:schemeClr val="bg1"/>
                </a:solidFill>
              </a:rPr>
              <a:t>(n=100, mean=0, </a:t>
            </a:r>
            <a:r>
              <a:rPr lang="en-US" sz="3600" b="1" dirty="0" err="1" smtClean="0">
                <a:solidFill>
                  <a:schemeClr val="bg1"/>
                </a:solidFill>
              </a:rPr>
              <a:t>sd</a:t>
            </a:r>
            <a:r>
              <a:rPr lang="en-US" sz="3600" b="1" dirty="0" smtClean="0">
                <a:solidFill>
                  <a:schemeClr val="bg1"/>
                </a:solidFill>
              </a:rPr>
              <a:t>=1) </a:t>
            </a:r>
          </a:p>
          <a:p>
            <a:pPr marL="0" indent="0">
              <a:buNone/>
            </a:pPr>
            <a:r>
              <a:rPr lang="en-US" sz="3600" b="1" dirty="0" err="1" smtClean="0">
                <a:solidFill>
                  <a:schemeClr val="bg1"/>
                </a:solidFill>
              </a:rPr>
              <a:t>rnorm</a:t>
            </a:r>
            <a:r>
              <a:rPr lang="en-US" sz="3600" b="1" dirty="0" smtClean="0">
                <a:solidFill>
                  <a:schemeClr val="bg1"/>
                </a:solidFill>
              </a:rPr>
              <a:t>(</a:t>
            </a:r>
            <a:r>
              <a:rPr lang="en-US" sz="3600" b="1" dirty="0" err="1" smtClean="0">
                <a:solidFill>
                  <a:schemeClr val="bg1"/>
                </a:solidFill>
              </a:rPr>
              <a:t>sd</a:t>
            </a:r>
            <a:r>
              <a:rPr lang="en-US" sz="3600" b="1" dirty="0" smtClean="0">
                <a:solidFill>
                  <a:schemeClr val="bg1"/>
                </a:solidFill>
              </a:rPr>
              <a:t>=5, mean=10, n=50) </a:t>
            </a:r>
            <a:endParaRPr lang="en-US" sz="3600" b="1" dirty="0">
              <a:solidFill>
                <a:schemeClr val="bg1"/>
              </a:solidFill>
            </a:endParaRPr>
          </a:p>
          <a:p>
            <a:pPr marL="0" indent="0">
              <a:buNone/>
            </a:pPr>
            <a:r>
              <a:rPr lang="en-US" sz="3600" b="1" dirty="0" err="1" smtClean="0">
                <a:solidFill>
                  <a:schemeClr val="bg1"/>
                </a:solidFill>
              </a:rPr>
              <a:t>rpois</a:t>
            </a:r>
            <a:r>
              <a:rPr lang="en-US" sz="3600" b="1" dirty="0" smtClean="0">
                <a:solidFill>
                  <a:schemeClr val="bg1"/>
                </a:solidFill>
              </a:rPr>
              <a:t>(n=1000, lambda=50)</a:t>
            </a:r>
          </a:p>
          <a:p>
            <a:pPr marL="0" indent="0">
              <a:buNone/>
            </a:pPr>
            <a:r>
              <a:rPr lang="en-US" sz="3600" b="1" dirty="0" err="1" smtClean="0">
                <a:solidFill>
                  <a:schemeClr val="bg1"/>
                </a:solidFill>
              </a:rPr>
              <a:t>runif</a:t>
            </a:r>
            <a:r>
              <a:rPr lang="en-US" sz="3600" b="1" dirty="0" smtClean="0">
                <a:solidFill>
                  <a:schemeClr val="bg1"/>
                </a:solidFill>
              </a:rPr>
              <a:t>(n=30, min=0, max=10)</a:t>
            </a:r>
            <a:endParaRPr lang="en-US" sz="3600" b="1" dirty="0">
              <a:solidFill>
                <a:schemeClr val="bg1"/>
              </a:solidFill>
            </a:endParaRPr>
          </a:p>
        </p:txBody>
      </p:sp>
      <p:sp>
        <p:nvSpPr>
          <p:cNvPr id="7" name="Content Placeholder 2">
            <a:extLst>
              <a:ext uri="{FF2B5EF4-FFF2-40B4-BE49-F238E27FC236}">
                <a16:creationId xmlns="" xmlns:a16="http://schemas.microsoft.com/office/drawing/2014/main" id="{0F37B897-6B6B-4E7B-A5DC-0B6379433040}"/>
              </a:ext>
            </a:extLst>
          </p:cNvPr>
          <p:cNvSpPr txBox="1">
            <a:spLocks/>
          </p:cNvSpPr>
          <p:nvPr/>
        </p:nvSpPr>
        <p:spPr>
          <a:xfrm>
            <a:off x="6151716" y="2437953"/>
            <a:ext cx="3291663" cy="2638265"/>
          </a:xfrm>
          <a:prstGeom prst="rect">
            <a:avLst/>
          </a:prstGeom>
          <a:solidFill>
            <a:srgbClr val="00B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smtClean="0">
                <a:solidFill>
                  <a:schemeClr val="bg1"/>
                </a:solidFill>
              </a:rPr>
              <a:t>rnorm</a:t>
            </a:r>
            <a:r>
              <a:rPr lang="en-US" sz="3600" b="1" dirty="0" smtClean="0">
                <a:solidFill>
                  <a:schemeClr val="bg1"/>
                </a:solidFill>
              </a:rPr>
              <a:t>(100</a:t>
            </a:r>
            <a:r>
              <a:rPr lang="en-US" sz="3600" b="1" dirty="0">
                <a:solidFill>
                  <a:schemeClr val="bg1"/>
                </a:solidFill>
              </a:rPr>
              <a:t>, 0, 1) </a:t>
            </a:r>
            <a:endParaRPr lang="en-US" sz="3600" b="1" dirty="0" smtClean="0">
              <a:solidFill>
                <a:schemeClr val="bg1"/>
              </a:solidFill>
            </a:endParaRPr>
          </a:p>
          <a:p>
            <a:pPr marL="0" indent="0">
              <a:buNone/>
            </a:pPr>
            <a:r>
              <a:rPr lang="en-US" sz="3600" b="1" dirty="0" err="1" smtClean="0">
                <a:solidFill>
                  <a:schemeClr val="bg1"/>
                </a:solidFill>
              </a:rPr>
              <a:t>rnorm</a:t>
            </a:r>
            <a:r>
              <a:rPr lang="en-US" sz="3600" b="1" dirty="0" smtClean="0">
                <a:solidFill>
                  <a:schemeClr val="bg1"/>
                </a:solidFill>
              </a:rPr>
              <a:t>(50</a:t>
            </a:r>
            <a:r>
              <a:rPr lang="en-US" sz="3600" b="1" dirty="0">
                <a:solidFill>
                  <a:schemeClr val="bg1"/>
                </a:solidFill>
              </a:rPr>
              <a:t>, </a:t>
            </a:r>
            <a:r>
              <a:rPr lang="en-US" sz="3600" b="1" dirty="0" smtClean="0">
                <a:solidFill>
                  <a:schemeClr val="bg1"/>
                </a:solidFill>
              </a:rPr>
              <a:t>10, 5) </a:t>
            </a:r>
            <a:endParaRPr lang="en-US" sz="3600" b="1" dirty="0">
              <a:solidFill>
                <a:schemeClr val="bg1"/>
              </a:solidFill>
            </a:endParaRPr>
          </a:p>
          <a:p>
            <a:pPr marL="0" indent="0">
              <a:buNone/>
            </a:pPr>
            <a:r>
              <a:rPr lang="en-US" sz="3600" b="1" dirty="0" err="1" smtClean="0">
                <a:solidFill>
                  <a:schemeClr val="bg1"/>
                </a:solidFill>
              </a:rPr>
              <a:t>rpois</a:t>
            </a:r>
            <a:r>
              <a:rPr lang="en-US" sz="3600" b="1" dirty="0" smtClean="0">
                <a:solidFill>
                  <a:schemeClr val="bg1"/>
                </a:solidFill>
              </a:rPr>
              <a:t>(1000, 50)</a:t>
            </a:r>
          </a:p>
          <a:p>
            <a:pPr marL="0" indent="0">
              <a:buNone/>
            </a:pPr>
            <a:r>
              <a:rPr lang="en-US" sz="3600" b="1" dirty="0" err="1" smtClean="0">
                <a:solidFill>
                  <a:schemeClr val="bg1"/>
                </a:solidFill>
              </a:rPr>
              <a:t>runif</a:t>
            </a:r>
            <a:r>
              <a:rPr lang="en-US" sz="3600" b="1" dirty="0" smtClean="0">
                <a:solidFill>
                  <a:schemeClr val="bg1"/>
                </a:solidFill>
              </a:rPr>
              <a:t>(30, 0, 10)</a:t>
            </a:r>
            <a:endParaRPr lang="en-US" sz="3600" b="1" dirty="0">
              <a:solidFill>
                <a:schemeClr val="bg1"/>
              </a:solidFill>
            </a:endParaRPr>
          </a:p>
        </p:txBody>
      </p:sp>
      <p:sp>
        <p:nvSpPr>
          <p:cNvPr id="8" name="Content Placeholder 2">
            <a:extLst>
              <a:ext uri="{FF2B5EF4-FFF2-40B4-BE49-F238E27FC236}">
                <a16:creationId xmlns="" xmlns:a16="http://schemas.microsoft.com/office/drawing/2014/main" id="{0F37B897-6B6B-4E7B-A5DC-0B6379433040}"/>
              </a:ext>
            </a:extLst>
          </p:cNvPr>
          <p:cNvSpPr txBox="1">
            <a:spLocks/>
          </p:cNvSpPr>
          <p:nvPr/>
        </p:nvSpPr>
        <p:spPr>
          <a:xfrm>
            <a:off x="9779242" y="2438065"/>
            <a:ext cx="2412758" cy="750794"/>
          </a:xfrm>
          <a:prstGeom prst="rect">
            <a:avLst/>
          </a:prstGeom>
          <a:solidFill>
            <a:srgbClr val="00B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smtClean="0">
                <a:solidFill>
                  <a:schemeClr val="bg1"/>
                </a:solidFill>
              </a:rPr>
              <a:t>rnorm</a:t>
            </a:r>
            <a:r>
              <a:rPr lang="en-US" sz="3600" b="1" dirty="0" smtClean="0">
                <a:solidFill>
                  <a:schemeClr val="bg1"/>
                </a:solidFill>
              </a:rPr>
              <a:t>(100)</a:t>
            </a:r>
            <a:endParaRPr lang="en-US" sz="3600" b="1" dirty="0">
              <a:solidFill>
                <a:schemeClr val="bg1"/>
              </a:solidFill>
            </a:endParaRPr>
          </a:p>
        </p:txBody>
      </p:sp>
    </p:spTree>
    <p:extLst>
      <p:ext uri="{BB962C8B-B14F-4D97-AF65-F5344CB8AC3E}">
        <p14:creationId xmlns:p14="http://schemas.microsoft.com/office/powerpoint/2010/main" val="372837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60EC47-1C2C-4316-8E96-96C56C1E7326}"/>
              </a:ext>
            </a:extLst>
          </p:cNvPr>
          <p:cNvSpPr>
            <a:spLocks noGrp="1"/>
          </p:cNvSpPr>
          <p:nvPr>
            <p:ph type="title"/>
          </p:nvPr>
        </p:nvSpPr>
        <p:spPr/>
        <p:txBody>
          <a:bodyPr/>
          <a:lstStyle/>
          <a:p>
            <a:r>
              <a:rPr lang="en-US" dirty="0"/>
              <a:t>Repetition</a:t>
            </a:r>
          </a:p>
        </p:txBody>
      </p:sp>
      <p:sp>
        <p:nvSpPr>
          <p:cNvPr id="3" name="Content Placeholder 2">
            <a:extLst>
              <a:ext uri="{FF2B5EF4-FFF2-40B4-BE49-F238E27FC236}">
                <a16:creationId xmlns="" xmlns:a16="http://schemas.microsoft.com/office/drawing/2014/main" id="{4606D259-A59E-41EA-88BE-CF6156C6F887}"/>
              </a:ext>
            </a:extLst>
          </p:cNvPr>
          <p:cNvSpPr>
            <a:spLocks noGrp="1"/>
          </p:cNvSpPr>
          <p:nvPr>
            <p:ph idx="1"/>
          </p:nvPr>
        </p:nvSpPr>
        <p:spPr/>
        <p:txBody>
          <a:bodyPr/>
          <a:lstStyle/>
          <a:p>
            <a:r>
              <a:rPr lang="en-US" b="1" dirty="0" smtClean="0"/>
              <a:t>replicate</a:t>
            </a:r>
            <a:r>
              <a:rPr lang="en-US" dirty="0" smtClean="0"/>
              <a:t>(</a:t>
            </a:r>
            <a:r>
              <a:rPr lang="en-US" dirty="0" err="1" smtClean="0"/>
              <a:t>nrep</a:t>
            </a:r>
            <a:r>
              <a:rPr lang="en-US" dirty="0" smtClean="0"/>
              <a:t>, </a:t>
            </a:r>
            <a:r>
              <a:rPr lang="en-US" dirty="0"/>
              <a:t>expression)</a:t>
            </a:r>
          </a:p>
          <a:p>
            <a:pPr marL="0" indent="0">
              <a:buNone/>
            </a:pPr>
            <a:r>
              <a:rPr lang="en-US" dirty="0"/>
              <a:t>	e.g. </a:t>
            </a:r>
            <a:r>
              <a:rPr lang="en-US" b="1" dirty="0"/>
              <a:t>replicate</a:t>
            </a:r>
            <a:r>
              <a:rPr lang="en-US" dirty="0"/>
              <a:t>(10, mean(</a:t>
            </a:r>
            <a:r>
              <a:rPr lang="en-US" dirty="0" err="1"/>
              <a:t>rnorm</a:t>
            </a:r>
            <a:r>
              <a:rPr lang="en-US" dirty="0"/>
              <a:t>(100)))</a:t>
            </a:r>
          </a:p>
        </p:txBody>
      </p:sp>
    </p:spTree>
    <p:extLst>
      <p:ext uri="{BB962C8B-B14F-4D97-AF65-F5344CB8AC3E}">
        <p14:creationId xmlns:p14="http://schemas.microsoft.com/office/powerpoint/2010/main" val="2722729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1589</Words>
  <Application>Microsoft Office PowerPoint</Application>
  <PresentationFormat>Custom</PresentationFormat>
  <Paragraphs>167</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https://github.com/MalikaIhle/simulation_course </vt:lpstr>
      <vt:lpstr>PowerPoint Presentation</vt:lpstr>
      <vt:lpstr>Simulations – definition</vt:lpstr>
      <vt:lpstr>Simulations – purposes</vt:lpstr>
      <vt:lpstr>Simulations – basic concepts</vt:lpstr>
      <vt:lpstr>Random number generators</vt:lpstr>
      <vt:lpstr>Random number generators</vt:lpstr>
      <vt:lpstr>Your turn</vt:lpstr>
      <vt:lpstr>Repetition</vt:lpstr>
      <vt:lpstr>Your turn</vt:lpstr>
      <vt:lpstr>Simulations – basic concepts</vt:lpstr>
      <vt:lpstr>Reproducibility in simulation: set the seed</vt:lpstr>
      <vt:lpstr>Simulations – basic concepts</vt:lpstr>
      <vt:lpstr>single random sample of normal distribution N(0,1) with n=10</vt:lpstr>
      <vt:lpstr>24 sims of same distribution N(0,1) with n=10</vt:lpstr>
      <vt:lpstr>distribution of mu and sd from 24 sims N(0,1) with n=10</vt:lpstr>
      <vt:lpstr>24 sims of same distribution N(0,1) with n=1000</vt:lpstr>
      <vt:lpstr>distribution of mu and sd from 24 sims N(0,1) with n=1000</vt:lpstr>
      <vt:lpstr>Sample size within simulation</vt:lpstr>
      <vt:lpstr>distribution of mu and sd from 24 sims N(0,1) with n=10</vt:lpstr>
      <vt:lpstr>distribution of mu and sd from 1000 sims N(0,1) with n=10</vt:lpstr>
      <vt:lpstr>Simulation – Sample sizes</vt:lpstr>
      <vt:lpstr>Do not repeat yourself</vt:lpstr>
      <vt:lpstr>Functions – to reduce duplication</vt:lpstr>
      <vt:lpstr>Your turn</vt:lpstr>
      <vt:lpstr>Your turn</vt:lpstr>
      <vt:lpstr>Real simulation  – Testing probability assumption</vt:lpstr>
      <vt:lpstr>Your turn</vt:lpstr>
      <vt:lpstr>Your turn</vt:lpstr>
      <vt:lpstr>PowerPoint Presentation</vt:lpstr>
      <vt:lpstr>Your turn</vt:lpstr>
      <vt:lpstr>PowerPoint Presentation</vt:lpstr>
      <vt:lpstr>Your turn</vt:lpstr>
      <vt:lpstr>rpois</vt:lpstr>
      <vt:lpstr>rpois</vt:lpstr>
      <vt:lpstr>Simulations – General structure</vt:lpstr>
      <vt:lpstr>Simulations –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Ihle,Malika</dc:creator>
  <cp:lastModifiedBy>Malika</cp:lastModifiedBy>
  <cp:revision>42</cp:revision>
  <dcterms:created xsi:type="dcterms:W3CDTF">2019-03-06T15:31:26Z</dcterms:created>
  <dcterms:modified xsi:type="dcterms:W3CDTF">2019-03-07T14:37:59Z</dcterms:modified>
</cp:coreProperties>
</file>