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84" r:id="rId3"/>
    <p:sldId id="258" r:id="rId4"/>
    <p:sldId id="259" r:id="rId5"/>
    <p:sldId id="260" r:id="rId6"/>
    <p:sldId id="261" r:id="rId7"/>
    <p:sldId id="263" r:id="rId8"/>
    <p:sldId id="280" r:id="rId9"/>
    <p:sldId id="281" r:id="rId10"/>
    <p:sldId id="282" r:id="rId11"/>
    <p:sldId id="266" r:id="rId12"/>
    <p:sldId id="267" r:id="rId13"/>
    <p:sldId id="268" r:id="rId14"/>
    <p:sldId id="269" r:id="rId15"/>
    <p:sldId id="278" r:id="rId16"/>
    <p:sldId id="271" r:id="rId17"/>
    <p:sldId id="279" r:id="rId18"/>
    <p:sldId id="272" r:id="rId19"/>
    <p:sldId id="274" r:id="rId20"/>
    <p:sldId id="283"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7" autoAdjust="0"/>
  </p:normalViewPr>
  <p:slideViewPr>
    <p:cSldViewPr snapToGrid="0">
      <p:cViewPr varScale="1">
        <p:scale>
          <a:sx n="165" d="100"/>
          <a:sy n="165" d="100"/>
        </p:scale>
        <p:origin x="69"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42d84cc5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42d84cc5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621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4b55883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4b55883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9a182d92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39a182d92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42d84c74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42d84c7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542d84cc5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542d84cc56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542d84cc5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542d84cc56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4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42d84cc56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42d84cc56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42d84cc56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42d84cc56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634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42d84cc5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42d84cc5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4b55883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4b55883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42d84c74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42d84c7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0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42d84cc5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542d84cc5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163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42d84cc5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542d84cc5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42d84cc5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42d84cc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42d84c7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42d84c7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39a182d92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39a182d92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42d84c74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42d84c74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42d84cc5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42d84cc5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2d84cc56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2d84cc56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2d84cc56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2d84cc56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97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2d84cc56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2d84cc56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74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8" name="Google Shape;18;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9" name="Google Shape;1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8" name="Google Shape;12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 name="Google Shape;47;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8" name="Google Shape;4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4" name="Google Shape;54;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 name="Google Shape;5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8" name="Google Shape;68;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7" name="Google Shape;97;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8" name="Google Shape;98;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9" name="Google Shape;9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5" name="Google Shape;10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pic>
        <p:nvPicPr>
          <p:cNvPr id="9" name="Google Shape;9;p1"/>
          <p:cNvPicPr preferRelativeResize="0"/>
          <p:nvPr/>
        </p:nvPicPr>
        <p:blipFill>
          <a:blip r:embed="rId13">
            <a:alphaModFix/>
          </a:blip>
          <a:stretch>
            <a:fillRect/>
          </a:stretch>
        </p:blipFill>
        <p:spPr>
          <a:xfrm>
            <a:off x="7708075" y="-295425"/>
            <a:ext cx="1435925" cy="14359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AP2</a:t>
            </a:r>
            <a:endParaRPr dirty="0"/>
          </a:p>
        </p:txBody>
      </p:sp>
      <p:sp>
        <p:nvSpPr>
          <p:cNvPr id="136" name="Google Shape;136;p13"/>
          <p:cNvSpPr txBox="1">
            <a:spLocks noGrp="1"/>
          </p:cNvSpPr>
          <p:nvPr>
            <p:ph type="subTitle" idx="1"/>
          </p:nvPr>
        </p:nvSpPr>
        <p:spPr>
          <a:xfrm>
            <a:off x="5083950" y="3746925"/>
            <a:ext cx="3470700" cy="126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Ludovic PERRIGAUD</a:t>
            </a:r>
            <a:endParaRPr dirty="0"/>
          </a:p>
          <a:p>
            <a:pPr marL="0" lvl="0" indent="0" algn="l" rtl="0">
              <a:spcBef>
                <a:spcPts val="0"/>
              </a:spcBef>
              <a:spcAft>
                <a:spcPts val="0"/>
              </a:spcAft>
              <a:buNone/>
            </a:pPr>
            <a:r>
              <a:rPr lang="fr" dirty="0"/>
              <a:t>Emerson FRANCISCO</a:t>
            </a:r>
            <a:endParaRPr dirty="0"/>
          </a:p>
          <a:p>
            <a:pPr marL="0" lvl="0" indent="0" algn="l" rtl="0">
              <a:spcBef>
                <a:spcPts val="0"/>
              </a:spcBef>
              <a:spcAft>
                <a:spcPts val="0"/>
              </a:spcAft>
              <a:buNone/>
            </a:pPr>
            <a:r>
              <a:rPr lang="fr" dirty="0"/>
              <a:t>Nadège GRANDYOT</a:t>
            </a:r>
          </a:p>
          <a:p>
            <a:pPr marL="0" lvl="0" indent="0" algn="l" rtl="0">
              <a:spcBef>
                <a:spcPts val="0"/>
              </a:spcBef>
              <a:spcAft>
                <a:spcPts val="0"/>
              </a:spcAft>
              <a:buNone/>
            </a:pPr>
            <a:r>
              <a:rPr lang="fr" dirty="0"/>
              <a:t>Alexis WALLEZ</a:t>
            </a:r>
          </a:p>
          <a:p>
            <a:pPr marL="0" indent="0"/>
            <a:r>
              <a:rPr lang="fr-FR" dirty="0"/>
              <a:t>Julien BINET</a:t>
            </a:r>
          </a:p>
          <a:p>
            <a:pPr marL="0" lvl="0" indent="0" algn="l" rtl="0">
              <a:spcBef>
                <a:spcPts val="0"/>
              </a:spcBef>
              <a:spcAft>
                <a:spcPts val="0"/>
              </a:spcAft>
              <a:buNone/>
            </a:pPr>
            <a:endParaRPr dirty="0"/>
          </a:p>
        </p:txBody>
      </p:sp>
      <p:sp>
        <p:nvSpPr>
          <p:cNvPr id="137" name="Google Shape;13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a:t>
            </a:fld>
            <a:endParaRPr/>
          </a:p>
        </p:txBody>
      </p:sp>
      <p:pic>
        <p:nvPicPr>
          <p:cNvPr id="139" name="Google Shape;139;p13"/>
          <p:cNvPicPr preferRelativeResize="0"/>
          <p:nvPr/>
        </p:nvPicPr>
        <p:blipFill>
          <a:blip r:embed="rId3">
            <a:alphaModFix/>
          </a:blip>
          <a:stretch>
            <a:fillRect/>
          </a:stretch>
        </p:blipFill>
        <p:spPr>
          <a:xfrm>
            <a:off x="121475" y="2571750"/>
            <a:ext cx="3232350" cy="3232350"/>
          </a:xfrm>
          <a:prstGeom prst="rect">
            <a:avLst/>
          </a:prstGeom>
          <a:noFill/>
          <a:ln>
            <a:noFill/>
          </a:ln>
        </p:spPr>
      </p:pic>
      <p:sp>
        <p:nvSpPr>
          <p:cNvPr id="2" name="Google Shape;305;p33">
            <a:extLst>
              <a:ext uri="{FF2B5EF4-FFF2-40B4-BE49-F238E27FC236}">
                <a16:creationId xmlns:a16="http://schemas.microsoft.com/office/drawing/2014/main" id="{EF7F3105-E0EF-03EB-45EF-24C3021DF746}"/>
              </a:ext>
            </a:extLst>
          </p:cNvPr>
          <p:cNvSpPr/>
          <p:nvPr/>
        </p:nvSpPr>
        <p:spPr>
          <a:xfrm rot="17929920">
            <a:off x="7437498" y="-2618418"/>
            <a:ext cx="4851213" cy="4618607"/>
          </a:xfrm>
          <a:prstGeom prst="donut">
            <a:avLst>
              <a:gd name="adj" fmla="val 37648"/>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13"/>
          <p:cNvPicPr preferRelativeResize="0"/>
          <p:nvPr/>
        </p:nvPicPr>
        <p:blipFill rotWithShape="1">
          <a:blip r:embed="rId4">
            <a:alphaModFix/>
          </a:blip>
          <a:srcRect b="1806"/>
          <a:stretch/>
        </p:blipFill>
        <p:spPr>
          <a:xfrm>
            <a:off x="6695075" y="0"/>
            <a:ext cx="2448925" cy="1639075"/>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solidFill>
                  <a:schemeClr val="bg1"/>
                </a:solidFill>
              </a:rPr>
              <a:t>10</a:t>
            </a:fld>
            <a:endParaRPr>
              <a:solidFill>
                <a:schemeClr val="bg1"/>
              </a:solidFill>
            </a:endParaRPr>
          </a:p>
        </p:txBody>
      </p:sp>
      <p:sp>
        <p:nvSpPr>
          <p:cNvPr id="4" name="Google Shape;269;p30">
            <a:extLst>
              <a:ext uri="{FF2B5EF4-FFF2-40B4-BE49-F238E27FC236}">
                <a16:creationId xmlns:a16="http://schemas.microsoft.com/office/drawing/2014/main" id="{E4F71577-4EAE-34D9-8FCC-B657B46AE632}"/>
              </a:ext>
            </a:extLst>
          </p:cNvPr>
          <p:cNvSpPr txBox="1">
            <a:spLocks noGrp="1"/>
          </p:cNvSpPr>
          <p:nvPr>
            <p:ph type="title"/>
          </p:nvPr>
        </p:nvSpPr>
        <p:spPr>
          <a:xfrm>
            <a:off x="1115296" y="86683"/>
            <a:ext cx="86607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300" dirty="0">
                <a:solidFill>
                  <a:schemeClr val="bg1"/>
                </a:solidFill>
              </a:rPr>
              <a:t>Langages de développement</a:t>
            </a:r>
            <a:endParaRPr sz="3300" dirty="0">
              <a:solidFill>
                <a:schemeClr val="bg1"/>
              </a:solidFill>
            </a:endParaRPr>
          </a:p>
          <a:p>
            <a:pPr marL="0" lvl="0" indent="0" algn="l" rtl="0">
              <a:spcBef>
                <a:spcPts val="0"/>
              </a:spcBef>
              <a:spcAft>
                <a:spcPts val="0"/>
              </a:spcAft>
              <a:buSzPts val="990"/>
              <a:buNone/>
            </a:pPr>
            <a:r>
              <a:rPr lang="fr" sz="1800" dirty="0">
                <a:solidFill>
                  <a:schemeClr val="bg1"/>
                </a:solidFill>
              </a:rPr>
              <a:t>Application mobile / Veilles technologiques</a:t>
            </a:r>
            <a:br>
              <a:rPr lang="fr" sz="1800" dirty="0">
                <a:solidFill>
                  <a:schemeClr val="bg1"/>
                </a:solidFill>
              </a:rPr>
            </a:br>
            <a:endParaRPr sz="1800" dirty="0">
              <a:solidFill>
                <a:schemeClr val="bg1"/>
              </a:solidFill>
            </a:endParaRPr>
          </a:p>
        </p:txBody>
      </p:sp>
      <p:sp>
        <p:nvSpPr>
          <p:cNvPr id="6" name="Google Shape;270;p30">
            <a:extLst>
              <a:ext uri="{FF2B5EF4-FFF2-40B4-BE49-F238E27FC236}">
                <a16:creationId xmlns:a16="http://schemas.microsoft.com/office/drawing/2014/main" id="{BB3845FB-428C-2A25-952A-85BFE2CBDB4D}"/>
              </a:ext>
            </a:extLst>
          </p:cNvPr>
          <p:cNvSpPr txBox="1">
            <a:spLocks/>
          </p:cNvSpPr>
          <p:nvPr/>
        </p:nvSpPr>
        <p:spPr>
          <a:xfrm>
            <a:off x="3243214" y="1625575"/>
            <a:ext cx="1897498" cy="31731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JavaScript</a:t>
            </a:r>
          </a:p>
          <a:p>
            <a:pPr algn="r">
              <a:spcBef>
                <a:spcPts val="1200"/>
              </a:spcBef>
            </a:pPr>
            <a:r>
              <a:rPr lang="en-US" dirty="0">
                <a:solidFill>
                  <a:schemeClr val="bg1"/>
                </a:solidFill>
              </a:rPr>
              <a:t>NodeJS</a:t>
            </a:r>
          </a:p>
          <a:p>
            <a:pPr>
              <a:spcBef>
                <a:spcPts val="1200"/>
              </a:spcBef>
            </a:pPr>
            <a:endParaRPr lang="en-US" dirty="0">
              <a:solidFill>
                <a:schemeClr val="bg1"/>
              </a:solidFill>
            </a:endParaRPr>
          </a:p>
          <a:p>
            <a:pPr>
              <a:spcBef>
                <a:spcPts val="1200"/>
              </a:spcBef>
            </a:pPr>
            <a:r>
              <a:rPr lang="en-US" dirty="0">
                <a:solidFill>
                  <a:schemeClr val="bg1"/>
                </a:solidFill>
              </a:rPr>
              <a:t>Express</a:t>
            </a:r>
          </a:p>
          <a:p>
            <a:pPr algn="r">
              <a:spcBef>
                <a:spcPts val="1200"/>
              </a:spcBef>
            </a:pPr>
            <a:r>
              <a:rPr lang="en-US" dirty="0">
                <a:solidFill>
                  <a:schemeClr val="bg1"/>
                </a:solidFill>
              </a:rPr>
              <a:t>MySQL</a:t>
            </a:r>
          </a:p>
          <a:p>
            <a:pPr>
              <a:spcBef>
                <a:spcPts val="1200"/>
              </a:spcBef>
            </a:pPr>
            <a:endParaRPr lang="en-US" dirty="0">
              <a:solidFill>
                <a:schemeClr val="bg1"/>
              </a:solidFill>
            </a:endParaRPr>
          </a:p>
          <a:p>
            <a:pPr>
              <a:spcBef>
                <a:spcPts val="1200"/>
              </a:spcBef>
            </a:pPr>
            <a:r>
              <a:rPr lang="en-US" dirty="0">
                <a:solidFill>
                  <a:schemeClr val="bg1"/>
                </a:solidFill>
              </a:rPr>
              <a:t>React</a:t>
            </a:r>
          </a:p>
          <a:p>
            <a:pPr algn="r">
              <a:spcBef>
                <a:spcPts val="1200"/>
              </a:spcBef>
              <a:spcAft>
                <a:spcPts val="1200"/>
              </a:spcAft>
            </a:pPr>
            <a:r>
              <a:rPr lang="en-US" dirty="0">
                <a:solidFill>
                  <a:schemeClr val="bg1"/>
                </a:solidFill>
              </a:rPr>
              <a:t>Flutter</a:t>
            </a:r>
          </a:p>
        </p:txBody>
      </p:sp>
      <p:pic>
        <p:nvPicPr>
          <p:cNvPr id="7" name="Google Shape;272;p30">
            <a:extLst>
              <a:ext uri="{FF2B5EF4-FFF2-40B4-BE49-F238E27FC236}">
                <a16:creationId xmlns:a16="http://schemas.microsoft.com/office/drawing/2014/main" id="{9017DCB6-FF49-07F6-4A5A-C9C7361F4B41}"/>
              </a:ext>
            </a:extLst>
          </p:cNvPr>
          <p:cNvPicPr preferRelativeResize="0"/>
          <p:nvPr/>
        </p:nvPicPr>
        <p:blipFill>
          <a:blip r:embed="rId3">
            <a:alphaModFix/>
          </a:blip>
          <a:stretch>
            <a:fillRect/>
          </a:stretch>
        </p:blipFill>
        <p:spPr>
          <a:xfrm>
            <a:off x="2152438" y="1260825"/>
            <a:ext cx="794499" cy="794499"/>
          </a:xfrm>
          <a:prstGeom prst="rect">
            <a:avLst/>
          </a:prstGeom>
          <a:noFill/>
          <a:ln>
            <a:noFill/>
          </a:ln>
        </p:spPr>
      </p:pic>
      <p:pic>
        <p:nvPicPr>
          <p:cNvPr id="8" name="Google Shape;273;p30">
            <a:extLst>
              <a:ext uri="{FF2B5EF4-FFF2-40B4-BE49-F238E27FC236}">
                <a16:creationId xmlns:a16="http://schemas.microsoft.com/office/drawing/2014/main" id="{A8F88588-2F67-C82D-2BC5-5858BC1BD76E}"/>
              </a:ext>
            </a:extLst>
          </p:cNvPr>
          <p:cNvPicPr preferRelativeResize="0"/>
          <p:nvPr/>
        </p:nvPicPr>
        <p:blipFill>
          <a:blip r:embed="rId4">
            <a:alphaModFix/>
          </a:blip>
          <a:stretch>
            <a:fillRect/>
          </a:stretch>
        </p:blipFill>
        <p:spPr>
          <a:xfrm>
            <a:off x="1750403" y="2749201"/>
            <a:ext cx="1691825" cy="513000"/>
          </a:xfrm>
          <a:prstGeom prst="rect">
            <a:avLst/>
          </a:prstGeom>
          <a:noFill/>
          <a:ln>
            <a:noFill/>
          </a:ln>
        </p:spPr>
      </p:pic>
      <p:pic>
        <p:nvPicPr>
          <p:cNvPr id="9" name="Google Shape;274;p30">
            <a:extLst>
              <a:ext uri="{FF2B5EF4-FFF2-40B4-BE49-F238E27FC236}">
                <a16:creationId xmlns:a16="http://schemas.microsoft.com/office/drawing/2014/main" id="{791CA93E-64D6-863A-AD32-E3FC568B13A4}"/>
              </a:ext>
            </a:extLst>
          </p:cNvPr>
          <p:cNvPicPr preferRelativeResize="0"/>
          <p:nvPr/>
        </p:nvPicPr>
        <p:blipFill>
          <a:blip r:embed="rId5">
            <a:alphaModFix/>
          </a:blip>
          <a:stretch>
            <a:fillRect/>
          </a:stretch>
        </p:blipFill>
        <p:spPr>
          <a:xfrm>
            <a:off x="4988522" y="1697193"/>
            <a:ext cx="1691826" cy="1268870"/>
          </a:xfrm>
          <a:prstGeom prst="rect">
            <a:avLst/>
          </a:prstGeom>
          <a:noFill/>
          <a:ln>
            <a:noFill/>
          </a:ln>
        </p:spPr>
      </p:pic>
      <p:pic>
        <p:nvPicPr>
          <p:cNvPr id="10" name="Google Shape;275;p30">
            <a:extLst>
              <a:ext uri="{FF2B5EF4-FFF2-40B4-BE49-F238E27FC236}">
                <a16:creationId xmlns:a16="http://schemas.microsoft.com/office/drawing/2014/main" id="{B61E178C-43A6-C8AC-7710-E15D9CCA116C}"/>
              </a:ext>
            </a:extLst>
          </p:cNvPr>
          <p:cNvPicPr preferRelativeResize="0"/>
          <p:nvPr/>
        </p:nvPicPr>
        <p:blipFill>
          <a:blip r:embed="rId6">
            <a:alphaModFix/>
          </a:blip>
          <a:stretch>
            <a:fillRect/>
          </a:stretch>
        </p:blipFill>
        <p:spPr>
          <a:xfrm>
            <a:off x="5284799" y="2881660"/>
            <a:ext cx="1786800" cy="924675"/>
          </a:xfrm>
          <a:prstGeom prst="rect">
            <a:avLst/>
          </a:prstGeom>
          <a:noFill/>
          <a:ln>
            <a:noFill/>
          </a:ln>
        </p:spPr>
      </p:pic>
      <p:pic>
        <p:nvPicPr>
          <p:cNvPr id="11" name="Google Shape;276;p30">
            <a:extLst>
              <a:ext uri="{FF2B5EF4-FFF2-40B4-BE49-F238E27FC236}">
                <a16:creationId xmlns:a16="http://schemas.microsoft.com/office/drawing/2014/main" id="{05AB6726-AFF9-2CD3-8DE0-D34B803B50AD}"/>
              </a:ext>
            </a:extLst>
          </p:cNvPr>
          <p:cNvPicPr preferRelativeResize="0"/>
          <p:nvPr/>
        </p:nvPicPr>
        <p:blipFill>
          <a:blip r:embed="rId7">
            <a:alphaModFix/>
          </a:blip>
          <a:stretch>
            <a:fillRect/>
          </a:stretch>
        </p:blipFill>
        <p:spPr>
          <a:xfrm>
            <a:off x="1869880" y="3543925"/>
            <a:ext cx="1221861" cy="1062001"/>
          </a:xfrm>
          <a:prstGeom prst="rect">
            <a:avLst/>
          </a:prstGeom>
          <a:noFill/>
          <a:ln>
            <a:noFill/>
          </a:ln>
        </p:spPr>
      </p:pic>
      <p:sp>
        <p:nvSpPr>
          <p:cNvPr id="12" name="Google Shape;278;p30">
            <a:extLst>
              <a:ext uri="{FF2B5EF4-FFF2-40B4-BE49-F238E27FC236}">
                <a16:creationId xmlns:a16="http://schemas.microsoft.com/office/drawing/2014/main" id="{5E9262B8-A947-40AA-AF87-88F36656E21A}"/>
              </a:ext>
            </a:extLst>
          </p:cNvPr>
          <p:cNvSpPr txBox="1">
            <a:spLocks/>
          </p:cNvSpPr>
          <p:nvPr/>
        </p:nvSpPr>
        <p:spPr>
          <a:xfrm>
            <a:off x="0" y="1401563"/>
            <a:ext cx="2493000" cy="5130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dirty="0">
                <a:solidFill>
                  <a:schemeClr val="bg1"/>
                </a:solidFill>
              </a:rPr>
              <a:t>Dynamisme et disponibilité</a:t>
            </a:r>
          </a:p>
        </p:txBody>
      </p:sp>
      <p:sp>
        <p:nvSpPr>
          <p:cNvPr id="13" name="Google Shape;279;p30">
            <a:extLst>
              <a:ext uri="{FF2B5EF4-FFF2-40B4-BE49-F238E27FC236}">
                <a16:creationId xmlns:a16="http://schemas.microsoft.com/office/drawing/2014/main" id="{3267DFFA-3E7F-0727-6D88-47ADBA5605F9}"/>
              </a:ext>
            </a:extLst>
          </p:cNvPr>
          <p:cNvSpPr txBox="1">
            <a:spLocks/>
          </p:cNvSpPr>
          <p:nvPr/>
        </p:nvSpPr>
        <p:spPr>
          <a:xfrm>
            <a:off x="6552456" y="2075128"/>
            <a:ext cx="2493000" cy="5130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Flexible et facile</a:t>
            </a:r>
            <a:endParaRPr lang="fr-FR" dirty="0">
              <a:solidFill>
                <a:schemeClr val="bg1"/>
              </a:solidFill>
            </a:endParaRPr>
          </a:p>
        </p:txBody>
      </p:sp>
      <p:sp>
        <p:nvSpPr>
          <p:cNvPr id="14" name="Google Shape;280;p30">
            <a:extLst>
              <a:ext uri="{FF2B5EF4-FFF2-40B4-BE49-F238E27FC236}">
                <a16:creationId xmlns:a16="http://schemas.microsoft.com/office/drawing/2014/main" id="{74D161F5-2724-093D-ABE2-A95B70CA8CA2}"/>
              </a:ext>
            </a:extLst>
          </p:cNvPr>
          <p:cNvSpPr txBox="1">
            <a:spLocks/>
          </p:cNvSpPr>
          <p:nvPr/>
        </p:nvSpPr>
        <p:spPr>
          <a:xfrm>
            <a:off x="0" y="2738635"/>
            <a:ext cx="1786800" cy="794400"/>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Léger rapide et offre une grande facilité d’architecture</a:t>
            </a:r>
            <a:endParaRPr lang="fr-FR" dirty="0">
              <a:solidFill>
                <a:schemeClr val="bg1"/>
              </a:solidFill>
            </a:endParaRPr>
          </a:p>
        </p:txBody>
      </p:sp>
      <p:sp>
        <p:nvSpPr>
          <p:cNvPr id="15" name="Google Shape;281;p30">
            <a:extLst>
              <a:ext uri="{FF2B5EF4-FFF2-40B4-BE49-F238E27FC236}">
                <a16:creationId xmlns:a16="http://schemas.microsoft.com/office/drawing/2014/main" id="{571E5F50-3AD5-09FD-FECE-A6AE8D19ABCB}"/>
              </a:ext>
            </a:extLst>
          </p:cNvPr>
          <p:cNvSpPr txBox="1">
            <a:spLocks/>
          </p:cNvSpPr>
          <p:nvPr/>
        </p:nvSpPr>
        <p:spPr>
          <a:xfrm>
            <a:off x="7274120" y="3135835"/>
            <a:ext cx="1937100" cy="6705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Evolutif et performances élevées</a:t>
            </a:r>
            <a:endParaRPr lang="fr-FR" dirty="0">
              <a:solidFill>
                <a:schemeClr val="bg1"/>
              </a:solidFill>
            </a:endParaRPr>
          </a:p>
        </p:txBody>
      </p:sp>
      <p:sp>
        <p:nvSpPr>
          <p:cNvPr id="16" name="Google Shape;282;p30">
            <a:extLst>
              <a:ext uri="{FF2B5EF4-FFF2-40B4-BE49-F238E27FC236}">
                <a16:creationId xmlns:a16="http://schemas.microsoft.com/office/drawing/2014/main" id="{DE6C8AEF-23AA-A84C-F9C7-0141A9869CAA}"/>
              </a:ext>
            </a:extLst>
          </p:cNvPr>
          <p:cNvSpPr txBox="1">
            <a:spLocks/>
          </p:cNvSpPr>
          <p:nvPr/>
        </p:nvSpPr>
        <p:spPr>
          <a:xfrm>
            <a:off x="55650" y="3813200"/>
            <a:ext cx="1786800" cy="8328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Rapide et facile à prendre en main</a:t>
            </a:r>
          </a:p>
        </p:txBody>
      </p:sp>
      <p:pic>
        <p:nvPicPr>
          <p:cNvPr id="2" name="Google Shape;212;p22">
            <a:extLst>
              <a:ext uri="{FF2B5EF4-FFF2-40B4-BE49-F238E27FC236}">
                <a16:creationId xmlns:a16="http://schemas.microsoft.com/office/drawing/2014/main" id="{25E18487-57BE-197D-9DEE-FA9B7D812C97}"/>
              </a:ext>
            </a:extLst>
          </p:cNvPr>
          <p:cNvPicPr preferRelativeResize="0"/>
          <p:nvPr/>
        </p:nvPicPr>
        <p:blipFill>
          <a:blip r:embed="rId8">
            <a:alphaModFix/>
          </a:blip>
          <a:stretch>
            <a:fillRect/>
          </a:stretch>
        </p:blipFill>
        <p:spPr>
          <a:xfrm>
            <a:off x="5127633" y="4035366"/>
            <a:ext cx="794500" cy="794500"/>
          </a:xfrm>
          <a:prstGeom prst="rect">
            <a:avLst/>
          </a:prstGeom>
          <a:noFill/>
          <a:ln>
            <a:noFill/>
          </a:ln>
        </p:spPr>
      </p:pic>
      <p:sp>
        <p:nvSpPr>
          <p:cNvPr id="3" name="Google Shape;214;p22">
            <a:extLst>
              <a:ext uri="{FF2B5EF4-FFF2-40B4-BE49-F238E27FC236}">
                <a16:creationId xmlns:a16="http://schemas.microsoft.com/office/drawing/2014/main" id="{C3D255DC-6F4D-A732-402D-BC31ECF2F7BA}"/>
              </a:ext>
            </a:extLst>
          </p:cNvPr>
          <p:cNvSpPr txBox="1">
            <a:spLocks/>
          </p:cNvSpPr>
          <p:nvPr/>
        </p:nvSpPr>
        <p:spPr>
          <a:xfrm>
            <a:off x="5979458" y="4176104"/>
            <a:ext cx="2493000" cy="5130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dirty="0">
                <a:solidFill>
                  <a:schemeClr val="bg1"/>
                </a:solidFill>
              </a:rPr>
              <a:t>Correction de bugs rapide</a:t>
            </a:r>
          </a:p>
        </p:txBody>
      </p:sp>
    </p:spTree>
    <p:extLst>
      <p:ext uri="{BB962C8B-B14F-4D97-AF65-F5344CB8AC3E}">
        <p14:creationId xmlns:p14="http://schemas.microsoft.com/office/powerpoint/2010/main" val="303084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Devis</a:t>
            </a:r>
            <a:endParaRPr/>
          </a:p>
        </p:txBody>
      </p:sp>
      <p:sp>
        <p:nvSpPr>
          <p:cNvPr id="220" name="Google Shape;220;p23"/>
          <p:cNvSpPr txBox="1">
            <a:spLocks noGrp="1"/>
          </p:cNvSpPr>
          <p:nvPr>
            <p:ph type="body" idx="1"/>
          </p:nvPr>
        </p:nvSpPr>
        <p:spPr>
          <a:xfrm>
            <a:off x="394875" y="15675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Voici le devis détaillé pour cette application mobile.</a:t>
            </a:r>
            <a:endParaRPr/>
          </a:p>
          <a:p>
            <a:pPr marL="0" lvl="0" indent="0" algn="l" rtl="0">
              <a:spcBef>
                <a:spcPts val="1200"/>
              </a:spcBef>
              <a:spcAft>
                <a:spcPts val="0"/>
              </a:spcAft>
              <a:buNone/>
            </a:pPr>
            <a:r>
              <a:rPr lang="fr"/>
              <a:t>Son total est de 3 810€ pour la prestation</a:t>
            </a:r>
            <a:endParaRPr/>
          </a:p>
          <a:p>
            <a:pPr marL="0" lvl="0" indent="0" algn="l" rtl="0">
              <a:spcBef>
                <a:spcPts val="1200"/>
              </a:spcBef>
              <a:spcAft>
                <a:spcPts val="1200"/>
              </a:spcAft>
              <a:buNone/>
            </a:pPr>
            <a:endParaRPr/>
          </a:p>
        </p:txBody>
      </p:sp>
      <p:sp>
        <p:nvSpPr>
          <p:cNvPr id="221" name="Google Shape;2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11</a:t>
            </a:fld>
            <a:endParaRPr/>
          </a:p>
        </p:txBody>
      </p:sp>
      <p:pic>
        <p:nvPicPr>
          <p:cNvPr id="222" name="Google Shape;222;p23"/>
          <p:cNvPicPr preferRelativeResize="0"/>
          <p:nvPr/>
        </p:nvPicPr>
        <p:blipFill>
          <a:blip r:embed="rId3">
            <a:alphaModFix/>
          </a:blip>
          <a:stretch>
            <a:fillRect/>
          </a:stretch>
        </p:blipFill>
        <p:spPr>
          <a:xfrm>
            <a:off x="5168292" y="0"/>
            <a:ext cx="3975716"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ctrTitle"/>
          </p:nvPr>
        </p:nvSpPr>
        <p:spPr>
          <a:xfrm>
            <a:off x="3537150" y="1578400"/>
            <a:ext cx="5292154" cy="1578900"/>
          </a:xfrm>
          <a:prstGeom prst="rect">
            <a:avLst/>
          </a:prstGeom>
        </p:spPr>
        <p:txBody>
          <a:bodyPr spcFirstLastPara="1" wrap="square" lIns="91425" tIns="91425" rIns="91425" bIns="91425" anchor="t" anchorCtr="0">
            <a:noAutofit/>
          </a:bodyPr>
          <a:lstStyle/>
          <a:p>
            <a:pPr lvl="0" algn="l" rtl="0">
              <a:spcBef>
                <a:spcPts val="1200"/>
              </a:spcBef>
              <a:spcAft>
                <a:spcPts val="0"/>
              </a:spcAft>
            </a:pPr>
            <a:r>
              <a:rPr lang="fr-FR" sz="2800" dirty="0"/>
              <a:t>Comment mettre en ventes des produits sportifs pour la région de l’entreprise M2L ?</a:t>
            </a:r>
          </a:p>
        </p:txBody>
      </p:sp>
      <p:sp>
        <p:nvSpPr>
          <p:cNvPr id="228" name="Google Shape;228;p2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Application Web</a:t>
            </a:r>
            <a:endParaRPr/>
          </a:p>
        </p:txBody>
      </p:sp>
      <p:sp>
        <p:nvSpPr>
          <p:cNvPr id="229" name="Google Shape;22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dirty="0"/>
              <a:t>Pourquoi cette problématique?</a:t>
            </a:r>
            <a:endParaRPr dirty="0"/>
          </a:p>
        </p:txBody>
      </p:sp>
      <p:sp>
        <p:nvSpPr>
          <p:cNvPr id="235" name="Google Shape;2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13</a:t>
            </a:fld>
            <a:endParaRPr/>
          </a:p>
        </p:txBody>
      </p:sp>
      <p:sp>
        <p:nvSpPr>
          <p:cNvPr id="236" name="Google Shape;236;p25"/>
          <p:cNvSpPr txBox="1">
            <a:spLocks noGrp="1"/>
          </p:cNvSpPr>
          <p:nvPr>
            <p:ph type="body" idx="1"/>
          </p:nvPr>
        </p:nvSpPr>
        <p:spPr>
          <a:xfrm>
            <a:off x="1297500" y="1747925"/>
            <a:ext cx="7175100" cy="2736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dirty="0"/>
              <a:t>La maison des ligues de Lorraine souhaite promouvoir le sport dans sa region en mettant en vente des produits sportifs.</a:t>
            </a:r>
            <a:endParaRPr dirty="0"/>
          </a:p>
          <a:p>
            <a:pPr marL="0" lvl="0" indent="0" algn="l" rtl="0">
              <a:spcBef>
                <a:spcPts val="1200"/>
              </a:spcBef>
              <a:spcAft>
                <a:spcPts val="0"/>
              </a:spcAft>
              <a:buNone/>
            </a:pPr>
            <a:r>
              <a:rPr lang="fr" dirty="0"/>
              <a:t>Nous avons proposé une solution pour permettre à l’association d’avoir une vue générale des équipements mis en vente.</a:t>
            </a:r>
          </a:p>
          <a:p>
            <a:pPr marL="0" lvl="0" indent="0" algn="l" rtl="0">
              <a:spcBef>
                <a:spcPts val="1200"/>
              </a:spcBef>
              <a:spcAft>
                <a:spcPts val="0"/>
              </a:spcAft>
              <a:buNone/>
            </a:pPr>
            <a:r>
              <a:rPr lang="fr" dirty="0"/>
              <a:t>Nous proposons une application web qui contiendra un accès utilisateur (voir, ajouter / supprimer des produit si ils sont en stock et valider le panier)  et administarteur (idem que l’utilisateur, gestion des utilisateur, des produits, du stock, ajouter / suprimer des produits).</a:t>
            </a:r>
            <a:endParaRPr dirty="0"/>
          </a:p>
          <a:p>
            <a:pPr marL="0" lvl="0" indent="0" algn="l" rtl="0">
              <a:spcBef>
                <a:spcPts val="1200"/>
              </a:spcBef>
              <a:spcAft>
                <a:spcPts val="1200"/>
              </a:spcAft>
              <a:buNone/>
            </a:pPr>
            <a:r>
              <a:rPr lang="fr" dirty="0"/>
              <a:t>Sous forme d’application web, elle sera accessible depuis n’importe quel téléphone, ordinateur, tablette…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752225" y="2764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Diagramme Use Case</a:t>
            </a:r>
            <a:endParaRPr/>
          </a:p>
        </p:txBody>
      </p:sp>
      <p:sp>
        <p:nvSpPr>
          <p:cNvPr id="242" name="Google Shape;24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14</a:t>
            </a:fld>
            <a:endParaRPr/>
          </a:p>
        </p:txBody>
      </p:sp>
      <p:pic>
        <p:nvPicPr>
          <p:cNvPr id="243" name="Google Shape;243;p26"/>
          <p:cNvPicPr preferRelativeResize="0"/>
          <p:nvPr/>
        </p:nvPicPr>
        <p:blipFill>
          <a:blip r:embed="rId3"/>
          <a:srcRect/>
          <a:stretch/>
        </p:blipFill>
        <p:spPr>
          <a:xfrm>
            <a:off x="614518" y="1310267"/>
            <a:ext cx="4862414" cy="3601583"/>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523625" y="-176243"/>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Logigramme </a:t>
            </a:r>
            <a:endParaRPr dirty="0"/>
          </a:p>
        </p:txBody>
      </p:sp>
      <p:sp>
        <p:nvSpPr>
          <p:cNvPr id="242" name="Google Shape;24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15</a:t>
            </a:fld>
            <a:endParaRPr/>
          </a:p>
        </p:txBody>
      </p:sp>
      <p:pic>
        <p:nvPicPr>
          <p:cNvPr id="2" name="Google Shape;250;p27">
            <a:extLst>
              <a:ext uri="{FF2B5EF4-FFF2-40B4-BE49-F238E27FC236}">
                <a16:creationId xmlns:a16="http://schemas.microsoft.com/office/drawing/2014/main" id="{7871EE21-5EF1-7877-581A-6F211CB47E4B}"/>
              </a:ext>
            </a:extLst>
          </p:cNvPr>
          <p:cNvPicPr preferRelativeResize="0"/>
          <p:nvPr/>
        </p:nvPicPr>
        <p:blipFill>
          <a:blip r:embed="rId3"/>
          <a:srcRect/>
          <a:stretch/>
        </p:blipFill>
        <p:spPr>
          <a:xfrm>
            <a:off x="718458" y="647699"/>
            <a:ext cx="2166256" cy="4328355"/>
          </a:xfrm>
          <a:prstGeom prst="rect">
            <a:avLst/>
          </a:prstGeom>
          <a:ln>
            <a:noFill/>
          </a:ln>
          <a:effectLst>
            <a:softEdge rad="112500"/>
          </a:effectLst>
        </p:spPr>
      </p:pic>
    </p:spTree>
    <p:extLst>
      <p:ext uri="{BB962C8B-B14F-4D97-AF65-F5344CB8AC3E}">
        <p14:creationId xmlns:p14="http://schemas.microsoft.com/office/powerpoint/2010/main" val="428396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52225" y="2764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Diagramme Séquentiel </a:t>
            </a:r>
            <a:endParaRPr/>
          </a:p>
        </p:txBody>
      </p:sp>
      <p:sp>
        <p:nvSpPr>
          <p:cNvPr id="256" name="Google Shape;25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16</a:t>
            </a:fld>
            <a:endParaRPr/>
          </a:p>
        </p:txBody>
      </p:sp>
      <p:pic>
        <p:nvPicPr>
          <p:cNvPr id="257" name="Google Shape;257;p28"/>
          <p:cNvPicPr preferRelativeResize="0"/>
          <p:nvPr/>
        </p:nvPicPr>
        <p:blipFill>
          <a:blip r:embed="rId3">
            <a:alphaModFix/>
          </a:blip>
          <a:stretch>
            <a:fillRect/>
          </a:stretch>
        </p:blipFill>
        <p:spPr>
          <a:xfrm>
            <a:off x="622637" y="1224403"/>
            <a:ext cx="4846175" cy="3701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371314FE-8D61-35AB-19AC-5FAE18B75142}"/>
              </a:ext>
            </a:extLst>
          </p:cNvPr>
          <p:cNvSpPr/>
          <p:nvPr/>
        </p:nvSpPr>
        <p:spPr>
          <a:xfrm>
            <a:off x="3200400" y="2837544"/>
            <a:ext cx="17779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906900" y="287311"/>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Diagramme de Classe </a:t>
            </a:r>
            <a:endParaRPr dirty="0"/>
          </a:p>
        </p:txBody>
      </p:sp>
      <p:sp>
        <p:nvSpPr>
          <p:cNvPr id="256" name="Google Shape;25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17</a:t>
            </a:fld>
            <a:endParaRPr/>
          </a:p>
        </p:txBody>
      </p:sp>
      <p:sp>
        <p:nvSpPr>
          <p:cNvPr id="2" name="Rectangle 1">
            <a:extLst>
              <a:ext uri="{FF2B5EF4-FFF2-40B4-BE49-F238E27FC236}">
                <a16:creationId xmlns:a16="http://schemas.microsoft.com/office/drawing/2014/main" id="{371314FE-8D61-35AB-19AC-5FAE18B75142}"/>
              </a:ext>
            </a:extLst>
          </p:cNvPr>
          <p:cNvSpPr/>
          <p:nvPr/>
        </p:nvSpPr>
        <p:spPr>
          <a:xfrm>
            <a:off x="3200400" y="2837544"/>
            <a:ext cx="177799"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64;p29">
            <a:extLst>
              <a:ext uri="{FF2B5EF4-FFF2-40B4-BE49-F238E27FC236}">
                <a16:creationId xmlns:a16="http://schemas.microsoft.com/office/drawing/2014/main" id="{DE25E866-66FD-E7CD-9632-89A8798B54E1}"/>
              </a:ext>
            </a:extLst>
          </p:cNvPr>
          <p:cNvPicPr preferRelativeResize="0"/>
          <p:nvPr/>
        </p:nvPicPr>
        <p:blipFill>
          <a:blip r:embed="rId3"/>
          <a:srcRect/>
          <a:stretch/>
        </p:blipFill>
        <p:spPr>
          <a:xfrm>
            <a:off x="741659" y="1092200"/>
            <a:ext cx="4659251" cy="3902931"/>
          </a:xfrm>
          <a:prstGeom prst="rect">
            <a:avLst/>
          </a:prstGeom>
          <a:ln>
            <a:noFill/>
          </a:ln>
          <a:effectLst>
            <a:softEdge rad="112500"/>
          </a:effectLst>
        </p:spPr>
      </p:pic>
    </p:spTree>
    <p:extLst>
      <p:ext uri="{BB962C8B-B14F-4D97-AF65-F5344CB8AC3E}">
        <p14:creationId xmlns:p14="http://schemas.microsoft.com/office/powerpoint/2010/main" val="320525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solidFill>
                  <a:schemeClr val="bg1"/>
                </a:solidFill>
              </a:rPr>
              <a:t>18</a:t>
            </a:fld>
            <a:endParaRPr>
              <a:solidFill>
                <a:schemeClr val="bg1"/>
              </a:solidFill>
            </a:endParaRPr>
          </a:p>
        </p:txBody>
      </p:sp>
      <p:sp>
        <p:nvSpPr>
          <p:cNvPr id="4" name="Google Shape;269;p30">
            <a:extLst>
              <a:ext uri="{FF2B5EF4-FFF2-40B4-BE49-F238E27FC236}">
                <a16:creationId xmlns:a16="http://schemas.microsoft.com/office/drawing/2014/main" id="{E4F71577-4EAE-34D9-8FCC-B657B46AE632}"/>
              </a:ext>
            </a:extLst>
          </p:cNvPr>
          <p:cNvSpPr txBox="1">
            <a:spLocks noGrp="1"/>
          </p:cNvSpPr>
          <p:nvPr>
            <p:ph type="title"/>
          </p:nvPr>
        </p:nvSpPr>
        <p:spPr>
          <a:xfrm>
            <a:off x="1115296" y="86683"/>
            <a:ext cx="86607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300" dirty="0">
                <a:solidFill>
                  <a:schemeClr val="bg1"/>
                </a:solidFill>
              </a:rPr>
              <a:t>Langages de développement</a:t>
            </a:r>
            <a:endParaRPr sz="3300" dirty="0">
              <a:solidFill>
                <a:schemeClr val="bg1"/>
              </a:solidFill>
            </a:endParaRPr>
          </a:p>
          <a:p>
            <a:pPr marL="0" lvl="0" indent="0" algn="l" rtl="0">
              <a:spcBef>
                <a:spcPts val="0"/>
              </a:spcBef>
              <a:spcAft>
                <a:spcPts val="0"/>
              </a:spcAft>
              <a:buSzPts val="990"/>
              <a:buNone/>
            </a:pPr>
            <a:r>
              <a:rPr lang="fr" sz="1800" dirty="0">
                <a:solidFill>
                  <a:schemeClr val="bg1"/>
                </a:solidFill>
              </a:rPr>
              <a:t>Application web / Veilles technologiques</a:t>
            </a:r>
            <a:endParaRPr sz="1800" dirty="0">
              <a:solidFill>
                <a:schemeClr val="bg1"/>
              </a:solidFill>
            </a:endParaRPr>
          </a:p>
        </p:txBody>
      </p:sp>
      <p:sp>
        <p:nvSpPr>
          <p:cNvPr id="6" name="Google Shape;270;p30">
            <a:extLst>
              <a:ext uri="{FF2B5EF4-FFF2-40B4-BE49-F238E27FC236}">
                <a16:creationId xmlns:a16="http://schemas.microsoft.com/office/drawing/2014/main" id="{BB3845FB-428C-2A25-952A-85BFE2CBDB4D}"/>
              </a:ext>
            </a:extLst>
          </p:cNvPr>
          <p:cNvSpPr txBox="1">
            <a:spLocks/>
          </p:cNvSpPr>
          <p:nvPr/>
        </p:nvSpPr>
        <p:spPr>
          <a:xfrm>
            <a:off x="3243214" y="1625575"/>
            <a:ext cx="1897498" cy="31731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1"/>
                </a:solidFill>
              </a:rPr>
              <a:t>JavaScript</a:t>
            </a:r>
          </a:p>
          <a:p>
            <a:pPr algn="r">
              <a:spcBef>
                <a:spcPts val="1200"/>
              </a:spcBef>
            </a:pPr>
            <a:r>
              <a:rPr lang="en-US">
                <a:solidFill>
                  <a:schemeClr val="bg1"/>
                </a:solidFill>
              </a:rPr>
              <a:t>NodeJS</a:t>
            </a:r>
          </a:p>
          <a:p>
            <a:pPr>
              <a:spcBef>
                <a:spcPts val="1200"/>
              </a:spcBef>
            </a:pPr>
            <a:endParaRPr lang="en-US">
              <a:solidFill>
                <a:schemeClr val="bg1"/>
              </a:solidFill>
            </a:endParaRPr>
          </a:p>
          <a:p>
            <a:pPr>
              <a:spcBef>
                <a:spcPts val="1200"/>
              </a:spcBef>
            </a:pPr>
            <a:r>
              <a:rPr lang="en-US">
                <a:solidFill>
                  <a:schemeClr val="bg1"/>
                </a:solidFill>
              </a:rPr>
              <a:t>Express</a:t>
            </a:r>
          </a:p>
          <a:p>
            <a:pPr algn="r">
              <a:spcBef>
                <a:spcPts val="1200"/>
              </a:spcBef>
            </a:pPr>
            <a:r>
              <a:rPr lang="en-US">
                <a:solidFill>
                  <a:schemeClr val="bg1"/>
                </a:solidFill>
              </a:rPr>
              <a:t>MySQL</a:t>
            </a:r>
          </a:p>
          <a:p>
            <a:pPr>
              <a:spcBef>
                <a:spcPts val="1200"/>
              </a:spcBef>
            </a:pPr>
            <a:endParaRPr lang="en-US">
              <a:solidFill>
                <a:schemeClr val="bg1"/>
              </a:solidFill>
            </a:endParaRPr>
          </a:p>
          <a:p>
            <a:pPr>
              <a:spcBef>
                <a:spcPts val="1200"/>
              </a:spcBef>
            </a:pPr>
            <a:r>
              <a:rPr lang="en-US">
                <a:solidFill>
                  <a:schemeClr val="bg1"/>
                </a:solidFill>
              </a:rPr>
              <a:t>React</a:t>
            </a:r>
          </a:p>
          <a:p>
            <a:pPr algn="r">
              <a:spcBef>
                <a:spcPts val="1200"/>
              </a:spcBef>
              <a:spcAft>
                <a:spcPts val="1200"/>
              </a:spcAft>
            </a:pPr>
            <a:endParaRPr lang="en-US" dirty="0">
              <a:solidFill>
                <a:schemeClr val="bg1"/>
              </a:solidFill>
            </a:endParaRPr>
          </a:p>
        </p:txBody>
      </p:sp>
      <p:pic>
        <p:nvPicPr>
          <p:cNvPr id="7" name="Google Shape;272;p30">
            <a:extLst>
              <a:ext uri="{FF2B5EF4-FFF2-40B4-BE49-F238E27FC236}">
                <a16:creationId xmlns:a16="http://schemas.microsoft.com/office/drawing/2014/main" id="{9017DCB6-FF49-07F6-4A5A-C9C7361F4B41}"/>
              </a:ext>
            </a:extLst>
          </p:cNvPr>
          <p:cNvPicPr preferRelativeResize="0"/>
          <p:nvPr/>
        </p:nvPicPr>
        <p:blipFill>
          <a:blip r:embed="rId3">
            <a:alphaModFix/>
          </a:blip>
          <a:stretch>
            <a:fillRect/>
          </a:stretch>
        </p:blipFill>
        <p:spPr>
          <a:xfrm>
            <a:off x="2152438" y="1260825"/>
            <a:ext cx="794499" cy="794499"/>
          </a:xfrm>
          <a:prstGeom prst="rect">
            <a:avLst/>
          </a:prstGeom>
          <a:noFill/>
          <a:ln>
            <a:noFill/>
          </a:ln>
        </p:spPr>
      </p:pic>
      <p:pic>
        <p:nvPicPr>
          <p:cNvPr id="8" name="Google Shape;273;p30">
            <a:extLst>
              <a:ext uri="{FF2B5EF4-FFF2-40B4-BE49-F238E27FC236}">
                <a16:creationId xmlns:a16="http://schemas.microsoft.com/office/drawing/2014/main" id="{A8F88588-2F67-C82D-2BC5-5858BC1BD76E}"/>
              </a:ext>
            </a:extLst>
          </p:cNvPr>
          <p:cNvPicPr preferRelativeResize="0"/>
          <p:nvPr/>
        </p:nvPicPr>
        <p:blipFill>
          <a:blip r:embed="rId4">
            <a:alphaModFix/>
          </a:blip>
          <a:stretch>
            <a:fillRect/>
          </a:stretch>
        </p:blipFill>
        <p:spPr>
          <a:xfrm>
            <a:off x="1656776" y="2699125"/>
            <a:ext cx="1691825" cy="513000"/>
          </a:xfrm>
          <a:prstGeom prst="rect">
            <a:avLst/>
          </a:prstGeom>
          <a:noFill/>
          <a:ln>
            <a:noFill/>
          </a:ln>
        </p:spPr>
      </p:pic>
      <p:pic>
        <p:nvPicPr>
          <p:cNvPr id="9" name="Google Shape;274;p30">
            <a:extLst>
              <a:ext uri="{FF2B5EF4-FFF2-40B4-BE49-F238E27FC236}">
                <a16:creationId xmlns:a16="http://schemas.microsoft.com/office/drawing/2014/main" id="{791CA93E-64D6-863A-AD32-E3FC568B13A4}"/>
              </a:ext>
            </a:extLst>
          </p:cNvPr>
          <p:cNvPicPr preferRelativeResize="0"/>
          <p:nvPr/>
        </p:nvPicPr>
        <p:blipFill>
          <a:blip r:embed="rId5">
            <a:alphaModFix/>
          </a:blip>
          <a:stretch>
            <a:fillRect/>
          </a:stretch>
        </p:blipFill>
        <p:spPr>
          <a:xfrm>
            <a:off x="4988522" y="1697193"/>
            <a:ext cx="1691826" cy="1268870"/>
          </a:xfrm>
          <a:prstGeom prst="rect">
            <a:avLst/>
          </a:prstGeom>
          <a:noFill/>
          <a:ln>
            <a:noFill/>
          </a:ln>
        </p:spPr>
      </p:pic>
      <p:pic>
        <p:nvPicPr>
          <p:cNvPr id="10" name="Google Shape;275;p30">
            <a:extLst>
              <a:ext uri="{FF2B5EF4-FFF2-40B4-BE49-F238E27FC236}">
                <a16:creationId xmlns:a16="http://schemas.microsoft.com/office/drawing/2014/main" id="{B61E178C-43A6-C8AC-7710-E15D9CCA116C}"/>
              </a:ext>
            </a:extLst>
          </p:cNvPr>
          <p:cNvPicPr preferRelativeResize="0"/>
          <p:nvPr/>
        </p:nvPicPr>
        <p:blipFill>
          <a:blip r:embed="rId6">
            <a:alphaModFix/>
          </a:blip>
          <a:stretch>
            <a:fillRect/>
          </a:stretch>
        </p:blipFill>
        <p:spPr>
          <a:xfrm>
            <a:off x="5284799" y="2881660"/>
            <a:ext cx="1786800" cy="924675"/>
          </a:xfrm>
          <a:prstGeom prst="rect">
            <a:avLst/>
          </a:prstGeom>
          <a:noFill/>
          <a:ln>
            <a:noFill/>
          </a:ln>
        </p:spPr>
      </p:pic>
      <p:pic>
        <p:nvPicPr>
          <p:cNvPr id="11" name="Google Shape;276;p30">
            <a:extLst>
              <a:ext uri="{FF2B5EF4-FFF2-40B4-BE49-F238E27FC236}">
                <a16:creationId xmlns:a16="http://schemas.microsoft.com/office/drawing/2014/main" id="{05AB6726-AFF9-2CD3-8DE0-D34B803B50AD}"/>
              </a:ext>
            </a:extLst>
          </p:cNvPr>
          <p:cNvPicPr preferRelativeResize="0"/>
          <p:nvPr/>
        </p:nvPicPr>
        <p:blipFill>
          <a:blip r:embed="rId7">
            <a:alphaModFix/>
          </a:blip>
          <a:stretch>
            <a:fillRect/>
          </a:stretch>
        </p:blipFill>
        <p:spPr>
          <a:xfrm>
            <a:off x="1869880" y="3543925"/>
            <a:ext cx="1221861" cy="1062001"/>
          </a:xfrm>
          <a:prstGeom prst="rect">
            <a:avLst/>
          </a:prstGeom>
          <a:noFill/>
          <a:ln>
            <a:noFill/>
          </a:ln>
        </p:spPr>
      </p:pic>
      <p:sp>
        <p:nvSpPr>
          <p:cNvPr id="12" name="Google Shape;278;p30">
            <a:extLst>
              <a:ext uri="{FF2B5EF4-FFF2-40B4-BE49-F238E27FC236}">
                <a16:creationId xmlns:a16="http://schemas.microsoft.com/office/drawing/2014/main" id="{5E9262B8-A947-40AA-AF87-88F36656E21A}"/>
              </a:ext>
            </a:extLst>
          </p:cNvPr>
          <p:cNvSpPr txBox="1">
            <a:spLocks/>
          </p:cNvSpPr>
          <p:nvPr/>
        </p:nvSpPr>
        <p:spPr>
          <a:xfrm>
            <a:off x="0" y="1401563"/>
            <a:ext cx="2493000" cy="5130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Dynamisme et disponibilité</a:t>
            </a:r>
            <a:endParaRPr lang="fr-FR" dirty="0">
              <a:solidFill>
                <a:schemeClr val="bg1"/>
              </a:solidFill>
            </a:endParaRPr>
          </a:p>
        </p:txBody>
      </p:sp>
      <p:sp>
        <p:nvSpPr>
          <p:cNvPr id="13" name="Google Shape;279;p30">
            <a:extLst>
              <a:ext uri="{FF2B5EF4-FFF2-40B4-BE49-F238E27FC236}">
                <a16:creationId xmlns:a16="http://schemas.microsoft.com/office/drawing/2014/main" id="{3267DFFA-3E7F-0727-6D88-47ADBA5605F9}"/>
              </a:ext>
            </a:extLst>
          </p:cNvPr>
          <p:cNvSpPr txBox="1">
            <a:spLocks/>
          </p:cNvSpPr>
          <p:nvPr/>
        </p:nvSpPr>
        <p:spPr>
          <a:xfrm>
            <a:off x="6552456" y="2075128"/>
            <a:ext cx="2493000" cy="5130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Flexible et facile</a:t>
            </a:r>
            <a:endParaRPr lang="fr-FR" dirty="0">
              <a:solidFill>
                <a:schemeClr val="bg1"/>
              </a:solidFill>
            </a:endParaRPr>
          </a:p>
        </p:txBody>
      </p:sp>
      <p:sp>
        <p:nvSpPr>
          <p:cNvPr id="14" name="Google Shape;280;p30">
            <a:extLst>
              <a:ext uri="{FF2B5EF4-FFF2-40B4-BE49-F238E27FC236}">
                <a16:creationId xmlns:a16="http://schemas.microsoft.com/office/drawing/2014/main" id="{74D161F5-2724-093D-ABE2-A95B70CA8CA2}"/>
              </a:ext>
            </a:extLst>
          </p:cNvPr>
          <p:cNvSpPr txBox="1">
            <a:spLocks/>
          </p:cNvSpPr>
          <p:nvPr/>
        </p:nvSpPr>
        <p:spPr>
          <a:xfrm>
            <a:off x="0" y="2738635"/>
            <a:ext cx="1786800" cy="794400"/>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Léger rapide et offre une grande facilité d’architecture</a:t>
            </a:r>
            <a:endParaRPr lang="fr-FR" dirty="0">
              <a:solidFill>
                <a:schemeClr val="bg1"/>
              </a:solidFill>
            </a:endParaRPr>
          </a:p>
        </p:txBody>
      </p:sp>
      <p:sp>
        <p:nvSpPr>
          <p:cNvPr id="15" name="Google Shape;281;p30">
            <a:extLst>
              <a:ext uri="{FF2B5EF4-FFF2-40B4-BE49-F238E27FC236}">
                <a16:creationId xmlns:a16="http://schemas.microsoft.com/office/drawing/2014/main" id="{571E5F50-3AD5-09FD-FECE-A6AE8D19ABCB}"/>
              </a:ext>
            </a:extLst>
          </p:cNvPr>
          <p:cNvSpPr txBox="1">
            <a:spLocks/>
          </p:cNvSpPr>
          <p:nvPr/>
        </p:nvSpPr>
        <p:spPr>
          <a:xfrm>
            <a:off x="7274120" y="3135835"/>
            <a:ext cx="1937100" cy="670500"/>
          </a:xfrm>
          <a:prstGeom prst="rect">
            <a:avLst/>
          </a:prstGeom>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Evolutif et performances élevées</a:t>
            </a:r>
            <a:endParaRPr lang="fr-FR" dirty="0">
              <a:solidFill>
                <a:schemeClr val="bg1"/>
              </a:solidFill>
            </a:endParaRPr>
          </a:p>
        </p:txBody>
      </p:sp>
      <p:sp>
        <p:nvSpPr>
          <p:cNvPr id="16" name="Google Shape;282;p30">
            <a:extLst>
              <a:ext uri="{FF2B5EF4-FFF2-40B4-BE49-F238E27FC236}">
                <a16:creationId xmlns:a16="http://schemas.microsoft.com/office/drawing/2014/main" id="{DE6C8AEF-23AA-A84C-F9C7-0141A9869CAA}"/>
              </a:ext>
            </a:extLst>
          </p:cNvPr>
          <p:cNvSpPr txBox="1">
            <a:spLocks/>
          </p:cNvSpPr>
          <p:nvPr/>
        </p:nvSpPr>
        <p:spPr>
          <a:xfrm>
            <a:off x="55650" y="3813200"/>
            <a:ext cx="1786800" cy="8328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fr-FR">
                <a:solidFill>
                  <a:schemeClr val="bg1"/>
                </a:solidFill>
              </a:rPr>
              <a:t>Rapide et facile à prendre en main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1249988" y="745722"/>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Devis</a:t>
            </a:r>
            <a:endParaRPr dirty="0"/>
          </a:p>
        </p:txBody>
      </p:sp>
      <p:sp>
        <p:nvSpPr>
          <p:cNvPr id="289" name="Google Shape;28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19</a:t>
            </a:fld>
            <a:endParaRPr/>
          </a:p>
        </p:txBody>
      </p:sp>
      <p:pic>
        <p:nvPicPr>
          <p:cNvPr id="290" name="Google Shape;290;p31"/>
          <p:cNvPicPr preferRelativeResize="0"/>
          <p:nvPr/>
        </p:nvPicPr>
        <p:blipFill>
          <a:blip r:embed="rId3"/>
          <a:srcRect/>
          <a:stretch/>
        </p:blipFill>
        <p:spPr>
          <a:xfrm>
            <a:off x="4176225" y="-1"/>
            <a:ext cx="3628832" cy="5143501"/>
          </a:xfrm>
          <a:prstGeom prst="rect">
            <a:avLst/>
          </a:prstGeom>
          <a:ln>
            <a:noFill/>
          </a:ln>
          <a:effectLst>
            <a:softEdge rad="112500"/>
          </a:effectLst>
        </p:spPr>
      </p:pic>
      <p:sp>
        <p:nvSpPr>
          <p:cNvPr id="291" name="Google Shape;291;p31"/>
          <p:cNvSpPr txBox="1">
            <a:spLocks noGrp="1"/>
          </p:cNvSpPr>
          <p:nvPr>
            <p:ph type="body" idx="1"/>
          </p:nvPr>
        </p:nvSpPr>
        <p:spPr>
          <a:xfrm>
            <a:off x="394875" y="15675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Voici le devis détaillé pour cette application mobile.</a:t>
            </a:r>
            <a:endParaRPr dirty="0"/>
          </a:p>
          <a:p>
            <a:pPr marL="0" lvl="0" indent="0" algn="l" rtl="0">
              <a:spcBef>
                <a:spcPts val="1200"/>
              </a:spcBef>
              <a:spcAft>
                <a:spcPts val="0"/>
              </a:spcAft>
              <a:buNone/>
            </a:pPr>
            <a:r>
              <a:rPr lang="fr" dirty="0"/>
              <a:t>Son total est de 2 934 € pour la prestation.</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070429" y="927150"/>
            <a:ext cx="1416714"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dirty="0"/>
              <a:t>Context</a:t>
            </a:r>
            <a:endParaRPr dirty="0"/>
          </a:p>
        </p:txBody>
      </p:sp>
      <p:sp>
        <p:nvSpPr>
          <p:cNvPr id="235" name="Google Shape;2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a:t>
            </a:fld>
            <a:endParaRPr/>
          </a:p>
        </p:txBody>
      </p:sp>
      <p:sp>
        <p:nvSpPr>
          <p:cNvPr id="236" name="Google Shape;236;p25"/>
          <p:cNvSpPr txBox="1">
            <a:spLocks noGrp="1"/>
          </p:cNvSpPr>
          <p:nvPr>
            <p:ph type="body" idx="1"/>
          </p:nvPr>
        </p:nvSpPr>
        <p:spPr>
          <a:xfrm>
            <a:off x="1297500" y="1747925"/>
            <a:ext cx="7175100" cy="273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u="sng" dirty="0"/>
              <a:t> </a:t>
            </a:r>
            <a:endParaRPr lang="fr-FR" sz="1400" u="sng" dirty="0"/>
          </a:p>
          <a:p>
            <a:pPr marL="0" lvl="0" indent="0" algn="l" rtl="0">
              <a:spcBef>
                <a:spcPts val="1200"/>
              </a:spcBef>
              <a:spcAft>
                <a:spcPts val="0"/>
              </a:spcAft>
              <a:buNone/>
            </a:pPr>
            <a:r>
              <a:rPr lang="fr-FR" sz="1400" dirty="0"/>
              <a:t>M2L (Maison des Ligues de Lorraine) est une association dont l'administration est déléguée au Comité Régional Olympique et Sportif de Lorraine (CROSL). La maison des ligues de Lorraine propose des équipements et infrastructures aux différentes ligues sportives régionales.</a:t>
            </a:r>
          </a:p>
          <a:p>
            <a:pPr marL="0" lvl="0" indent="0" algn="l" rtl="0">
              <a:spcBef>
                <a:spcPts val="1200"/>
              </a:spcBef>
              <a:spcAft>
                <a:spcPts val="0"/>
              </a:spcAft>
              <a:buNone/>
            </a:pPr>
            <a:r>
              <a:rPr lang="fr-FR" sz="1400" dirty="0"/>
              <a:t>Cette association a des difficultés de gestion des équipements à disposition, des nombreuses salles du bâtiment, de gestion des équipes et des matériels informatiques.</a:t>
            </a:r>
          </a:p>
          <a:p>
            <a:pPr marL="0" lvl="0" indent="0" algn="l" rtl="0">
              <a:spcBef>
                <a:spcPts val="1200"/>
              </a:spcBef>
              <a:spcAft>
                <a:spcPts val="1200"/>
              </a:spcAft>
              <a:buNone/>
            </a:pPr>
            <a:endParaRPr lang="fr-FR" dirty="0"/>
          </a:p>
        </p:txBody>
      </p:sp>
    </p:spTree>
    <p:extLst>
      <p:ext uri="{BB962C8B-B14F-4D97-AF65-F5344CB8AC3E}">
        <p14:creationId xmlns:p14="http://schemas.microsoft.com/office/powerpoint/2010/main" val="3556150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20</a:t>
            </a:fld>
            <a:endParaRPr/>
          </a:p>
        </p:txBody>
      </p:sp>
      <p:sp>
        <p:nvSpPr>
          <p:cNvPr id="5" name="Google Shape;296;p32">
            <a:extLst>
              <a:ext uri="{FF2B5EF4-FFF2-40B4-BE49-F238E27FC236}">
                <a16:creationId xmlns:a16="http://schemas.microsoft.com/office/drawing/2014/main" id="{0272A917-3AAB-823E-55CC-B0FFF9A70079}"/>
              </a:ext>
            </a:extLst>
          </p:cNvPr>
          <p:cNvSpPr txBox="1">
            <a:spLocks noGrp="1"/>
          </p:cNvSpPr>
          <p:nvPr>
            <p:ph type="title"/>
          </p:nvPr>
        </p:nvSpPr>
        <p:spPr>
          <a:xfrm>
            <a:off x="991125" y="613229"/>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Planification</a:t>
            </a:r>
            <a:endParaRPr dirty="0"/>
          </a:p>
        </p:txBody>
      </p:sp>
      <p:pic>
        <p:nvPicPr>
          <p:cNvPr id="3" name="Image 2">
            <a:extLst>
              <a:ext uri="{FF2B5EF4-FFF2-40B4-BE49-F238E27FC236}">
                <a16:creationId xmlns:a16="http://schemas.microsoft.com/office/drawing/2014/main" id="{2829C3C8-635B-F350-37B4-D101F67B552E}"/>
              </a:ext>
            </a:extLst>
          </p:cNvPr>
          <p:cNvPicPr>
            <a:picLocks noChangeAspect="1"/>
          </p:cNvPicPr>
          <p:nvPr/>
        </p:nvPicPr>
        <p:blipFill>
          <a:blip r:embed="rId3"/>
          <a:stretch>
            <a:fillRect/>
          </a:stretch>
        </p:blipFill>
        <p:spPr>
          <a:xfrm>
            <a:off x="141051" y="1962591"/>
            <a:ext cx="8861898" cy="19081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9AB61EDB-BD20-FC94-256A-47958F988D23}"/>
              </a:ext>
            </a:extLst>
          </p:cNvPr>
          <p:cNvSpPr/>
          <p:nvPr/>
        </p:nvSpPr>
        <p:spPr>
          <a:xfrm>
            <a:off x="457200" y="2363822"/>
            <a:ext cx="533925" cy="778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83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Google Shape;305;p33">
            <a:extLst>
              <a:ext uri="{FF2B5EF4-FFF2-40B4-BE49-F238E27FC236}">
                <a16:creationId xmlns:a16="http://schemas.microsoft.com/office/drawing/2014/main" id="{FC24B453-C9B6-3363-B160-0CBA3A602653}"/>
              </a:ext>
            </a:extLst>
          </p:cNvPr>
          <p:cNvSpPr/>
          <p:nvPr/>
        </p:nvSpPr>
        <p:spPr>
          <a:xfrm>
            <a:off x="7335870" y="-141514"/>
            <a:ext cx="2577388" cy="2003414"/>
          </a:xfrm>
          <a:prstGeom prst="donut">
            <a:avLst>
              <a:gd name="adj" fmla="val 37648"/>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21</a:t>
            </a:fld>
            <a:endParaRPr/>
          </a:p>
        </p:txBody>
      </p:sp>
      <p:pic>
        <p:nvPicPr>
          <p:cNvPr id="304" name="Google Shape;304;p33"/>
          <p:cNvPicPr preferRelativeResize="0"/>
          <p:nvPr/>
        </p:nvPicPr>
        <p:blipFill rotWithShape="1">
          <a:blip r:embed="rId3">
            <a:alphaModFix/>
          </a:blip>
          <a:srcRect t="903" b="903"/>
          <a:stretch/>
        </p:blipFill>
        <p:spPr>
          <a:xfrm>
            <a:off x="4572012" y="1908563"/>
            <a:ext cx="5448075" cy="3641125"/>
          </a:xfrm>
          <a:prstGeom prst="rect">
            <a:avLst/>
          </a:prstGeom>
          <a:noFill/>
          <a:ln>
            <a:noFill/>
          </a:ln>
        </p:spPr>
      </p:pic>
      <p:sp>
        <p:nvSpPr>
          <p:cNvPr id="305" name="Google Shape;305;p33"/>
          <p:cNvSpPr/>
          <p:nvPr/>
        </p:nvSpPr>
        <p:spPr>
          <a:xfrm>
            <a:off x="3625675" y="196475"/>
            <a:ext cx="7200000" cy="7200000"/>
          </a:xfrm>
          <a:prstGeom prst="donut">
            <a:avLst>
              <a:gd name="adj" fmla="val 37648"/>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6" name="Google Shape;306;p33"/>
          <p:cNvPicPr preferRelativeResize="0"/>
          <p:nvPr/>
        </p:nvPicPr>
        <p:blipFill rotWithShape="1">
          <a:blip r:embed="rId3">
            <a:alphaModFix/>
          </a:blip>
          <a:srcRect b="1806"/>
          <a:stretch/>
        </p:blipFill>
        <p:spPr>
          <a:xfrm>
            <a:off x="1529625" y="1089850"/>
            <a:ext cx="2448925" cy="1639075"/>
          </a:xfrm>
          <a:prstGeom prst="rect">
            <a:avLst/>
          </a:prstGeom>
          <a:ln>
            <a:noFill/>
          </a:ln>
          <a:effectLst>
            <a:softEdge rad="112500"/>
          </a:effectLst>
        </p:spPr>
      </p:pic>
      <p:sp>
        <p:nvSpPr>
          <p:cNvPr id="307" name="Google Shape;307;p33"/>
          <p:cNvSpPr/>
          <p:nvPr/>
        </p:nvSpPr>
        <p:spPr>
          <a:xfrm>
            <a:off x="6337675" y="2910875"/>
            <a:ext cx="1776000" cy="17523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txBox="1"/>
          <p:nvPr/>
        </p:nvSpPr>
        <p:spPr>
          <a:xfrm>
            <a:off x="4404650" y="1292975"/>
            <a:ext cx="370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solidFill>
                  <a:schemeClr val="lt1"/>
                </a:solidFill>
                <a:latin typeface="Lato"/>
                <a:ea typeface="Lato"/>
                <a:cs typeface="Lato"/>
                <a:sym typeface="Lato"/>
              </a:rPr>
              <a:t>Logo 1:</a:t>
            </a:r>
            <a:endParaRPr dirty="0">
              <a:solidFill>
                <a:schemeClr val="lt1"/>
              </a:solidFill>
              <a:latin typeface="Lato"/>
              <a:ea typeface="Lato"/>
              <a:cs typeface="Lato"/>
              <a:sym typeface="Lato"/>
            </a:endParaRPr>
          </a:p>
          <a:p>
            <a:pPr marL="0" lvl="0" indent="0" algn="l" rtl="0">
              <a:spcBef>
                <a:spcPts val="0"/>
              </a:spcBef>
              <a:spcAft>
                <a:spcPts val="0"/>
              </a:spcAft>
              <a:buNone/>
            </a:pPr>
            <a:r>
              <a:rPr lang="fr" dirty="0">
                <a:solidFill>
                  <a:schemeClr val="lt1"/>
                </a:solidFill>
                <a:latin typeface="Lato"/>
                <a:ea typeface="Lato"/>
                <a:cs typeface="Lato"/>
                <a:sym typeface="Lato"/>
              </a:rPr>
              <a:t>S’utilise sur fond Blanc</a:t>
            </a:r>
            <a:endParaRPr dirty="0">
              <a:solidFill>
                <a:schemeClr val="lt1"/>
              </a:solidFill>
              <a:latin typeface="Lato"/>
              <a:ea typeface="Lato"/>
              <a:cs typeface="Lato"/>
              <a:sym typeface="Lato"/>
            </a:endParaRPr>
          </a:p>
          <a:p>
            <a:pPr marL="0" lvl="0" indent="0" algn="l" rtl="0">
              <a:spcBef>
                <a:spcPts val="0"/>
              </a:spcBef>
              <a:spcAft>
                <a:spcPts val="0"/>
              </a:spcAft>
              <a:buNone/>
            </a:pPr>
            <a:r>
              <a:rPr lang="fr" dirty="0">
                <a:solidFill>
                  <a:schemeClr val="lt1"/>
                </a:solidFill>
                <a:latin typeface="Lato"/>
                <a:ea typeface="Lato"/>
                <a:cs typeface="Lato"/>
                <a:sym typeface="Lato"/>
              </a:rPr>
              <a:t>Sur papiers officiels</a:t>
            </a:r>
            <a:endParaRPr dirty="0">
              <a:solidFill>
                <a:schemeClr val="lt1"/>
              </a:solidFill>
              <a:latin typeface="Lato"/>
              <a:ea typeface="Lato"/>
              <a:cs typeface="Lato"/>
              <a:sym typeface="Lato"/>
            </a:endParaRPr>
          </a:p>
        </p:txBody>
      </p:sp>
      <p:sp>
        <p:nvSpPr>
          <p:cNvPr id="309" name="Google Shape;309;p33"/>
          <p:cNvSpPr txBox="1"/>
          <p:nvPr/>
        </p:nvSpPr>
        <p:spPr>
          <a:xfrm>
            <a:off x="3927296" y="3420001"/>
            <a:ext cx="370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dirty="0">
                <a:solidFill>
                  <a:schemeClr val="lt1"/>
                </a:solidFill>
                <a:latin typeface="Lato"/>
                <a:ea typeface="Lato"/>
                <a:cs typeface="Lato"/>
                <a:sym typeface="Lato"/>
              </a:rPr>
              <a:t>Logo 2:</a:t>
            </a:r>
            <a:endParaRPr dirty="0">
              <a:solidFill>
                <a:schemeClr val="lt1"/>
              </a:solidFill>
              <a:latin typeface="Lato"/>
              <a:ea typeface="Lato"/>
              <a:cs typeface="Lato"/>
              <a:sym typeface="Lato"/>
            </a:endParaRPr>
          </a:p>
          <a:p>
            <a:pPr marL="0" lvl="0" indent="0" algn="l" rtl="0">
              <a:spcBef>
                <a:spcPts val="0"/>
              </a:spcBef>
              <a:spcAft>
                <a:spcPts val="0"/>
              </a:spcAft>
              <a:buNone/>
            </a:pPr>
            <a:r>
              <a:rPr lang="fr" dirty="0">
                <a:solidFill>
                  <a:schemeClr val="lt1"/>
                </a:solidFill>
                <a:latin typeface="Lato"/>
                <a:ea typeface="Lato"/>
                <a:cs typeface="Lato"/>
                <a:sym typeface="Lato"/>
              </a:rPr>
              <a:t>S’utilise sur tout fond</a:t>
            </a:r>
            <a:endParaRPr dirty="0">
              <a:solidFill>
                <a:schemeClr val="lt1"/>
              </a:solidFill>
              <a:latin typeface="Lato"/>
              <a:ea typeface="Lato"/>
              <a:cs typeface="Lato"/>
              <a:sym typeface="Lato"/>
            </a:endParaRPr>
          </a:p>
          <a:p>
            <a:pPr marL="0" lvl="0" indent="0" algn="l" rtl="0">
              <a:spcBef>
                <a:spcPts val="0"/>
              </a:spcBef>
              <a:spcAft>
                <a:spcPts val="0"/>
              </a:spcAft>
              <a:buNone/>
            </a:pPr>
            <a:r>
              <a:rPr lang="fr" dirty="0">
                <a:solidFill>
                  <a:schemeClr val="lt1"/>
                </a:solidFill>
                <a:latin typeface="Lato"/>
                <a:ea typeface="Lato"/>
                <a:cs typeface="Lato"/>
                <a:sym typeface="Lato"/>
              </a:rPr>
              <a:t>Comme logo</a:t>
            </a:r>
            <a:endParaRPr dirty="0">
              <a:solidFill>
                <a:schemeClr val="lt1"/>
              </a:solidFill>
              <a:latin typeface="Lato"/>
              <a:ea typeface="Lato"/>
              <a:cs typeface="Lato"/>
              <a:sym typeface="Lato"/>
            </a:endParaRPr>
          </a:p>
        </p:txBody>
      </p:sp>
      <p:sp>
        <p:nvSpPr>
          <p:cNvPr id="310" name="Google Shape;310;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charte graphique (logotype)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Merci.</a:t>
            </a:r>
            <a:endParaRPr dirty="0"/>
          </a:p>
        </p:txBody>
      </p:sp>
      <p:sp>
        <p:nvSpPr>
          <p:cNvPr id="316" name="Google Shape;316;p34"/>
          <p:cNvSpPr txBox="1">
            <a:spLocks noGrp="1"/>
          </p:cNvSpPr>
          <p:nvPr>
            <p:ph type="body" idx="1"/>
          </p:nvPr>
        </p:nvSpPr>
        <p:spPr>
          <a:xfrm>
            <a:off x="823850" y="2643125"/>
            <a:ext cx="4776000" cy="2285556"/>
          </a:xfrm>
          <a:prstGeom prst="rect">
            <a:avLst/>
          </a:prstGeom>
        </p:spPr>
        <p:txBody>
          <a:bodyPr spcFirstLastPara="1" wrap="square" lIns="91425" tIns="91425" rIns="91425" bIns="91425" anchor="t" anchorCtr="0">
            <a:normAutofit/>
          </a:bodyPr>
          <a:lstStyle/>
          <a:p>
            <a:pPr marL="0" lvl="0" indent="0" defTabSz="0" rtl="0">
              <a:lnSpc>
                <a:spcPct val="100000"/>
              </a:lnSpc>
              <a:spcBef>
                <a:spcPts val="0"/>
              </a:spcBef>
              <a:spcAft>
                <a:spcPts val="0"/>
              </a:spcAft>
              <a:buNone/>
            </a:pPr>
            <a:r>
              <a:rPr lang="fr-FR" dirty="0"/>
              <a:t>Nadège GRANDYOT</a:t>
            </a:r>
          </a:p>
          <a:p>
            <a:pPr marL="0" lvl="0" indent="0" defTabSz="0" rtl="0">
              <a:lnSpc>
                <a:spcPct val="100000"/>
              </a:lnSpc>
              <a:spcBef>
                <a:spcPts val="1200"/>
              </a:spcBef>
              <a:spcAft>
                <a:spcPts val="0"/>
              </a:spcAft>
              <a:buNone/>
            </a:pPr>
            <a:r>
              <a:rPr lang="fr-FR" dirty="0"/>
              <a:t>Emerson FRANCISCO</a:t>
            </a:r>
          </a:p>
          <a:p>
            <a:pPr marL="0" indent="0" defTabSz="0">
              <a:lnSpc>
                <a:spcPct val="100000"/>
              </a:lnSpc>
              <a:spcBef>
                <a:spcPts val="1200"/>
              </a:spcBef>
              <a:buNone/>
            </a:pPr>
            <a:r>
              <a:rPr lang="fr-FR" dirty="0"/>
              <a:t>Ludovic PERIGAUD</a:t>
            </a:r>
          </a:p>
          <a:p>
            <a:pPr marL="0" indent="0" defTabSz="0">
              <a:lnSpc>
                <a:spcPct val="100000"/>
              </a:lnSpc>
              <a:spcBef>
                <a:spcPts val="1200"/>
              </a:spcBef>
              <a:buNone/>
            </a:pPr>
            <a:r>
              <a:rPr lang="fr-FR" dirty="0"/>
              <a:t>Alexis WALLEZ </a:t>
            </a:r>
          </a:p>
          <a:p>
            <a:pPr marL="0" indent="0" defTabSz="0">
              <a:lnSpc>
                <a:spcPct val="100000"/>
              </a:lnSpc>
              <a:spcBef>
                <a:spcPts val="1200"/>
              </a:spcBef>
              <a:buNone/>
            </a:pPr>
            <a:r>
              <a:rPr lang="fr-FR" dirty="0"/>
              <a:t>Julien BINET</a:t>
            </a:r>
          </a:p>
          <a:p>
            <a:pPr marL="0" indent="0" defTabSz="0">
              <a:lnSpc>
                <a:spcPct val="100000"/>
              </a:lnSpc>
              <a:spcBef>
                <a:spcPts val="1200"/>
              </a:spcBef>
              <a:buNone/>
            </a:pPr>
            <a:endParaRPr lang="fr-FR" dirty="0"/>
          </a:p>
        </p:txBody>
      </p:sp>
      <p:sp>
        <p:nvSpPr>
          <p:cNvPr id="317" name="Google Shape;31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22</a:t>
            </a:fld>
            <a:endParaRPr/>
          </a:p>
        </p:txBody>
      </p:sp>
      <p:pic>
        <p:nvPicPr>
          <p:cNvPr id="318" name="Google Shape;318;p34"/>
          <p:cNvPicPr preferRelativeResize="0"/>
          <p:nvPr/>
        </p:nvPicPr>
        <p:blipFill>
          <a:blip r:embed="rId3">
            <a:alphaModFix/>
          </a:blip>
          <a:stretch>
            <a:fillRect/>
          </a:stretch>
        </p:blipFill>
        <p:spPr>
          <a:xfrm>
            <a:off x="2952325" y="2229900"/>
            <a:ext cx="3239350" cy="3239350"/>
          </a:xfrm>
          <a:prstGeom prst="rect">
            <a:avLst/>
          </a:prstGeom>
          <a:noFill/>
          <a:ln>
            <a:noFill/>
          </a:ln>
        </p:spPr>
      </p:pic>
      <p:sp>
        <p:nvSpPr>
          <p:cNvPr id="319" name="Google Shape;319;p34"/>
          <p:cNvSpPr/>
          <p:nvPr/>
        </p:nvSpPr>
        <p:spPr>
          <a:xfrm rot="10800000">
            <a:off x="6937500" y="0"/>
            <a:ext cx="2206500" cy="2249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539675" y="270000"/>
            <a:ext cx="4587000" cy="76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Voies de réflexion</a:t>
            </a:r>
            <a:endParaRPr/>
          </a:p>
        </p:txBody>
      </p:sp>
      <p:sp>
        <p:nvSpPr>
          <p:cNvPr id="152" name="Google Shape;152;p15"/>
          <p:cNvSpPr txBox="1">
            <a:spLocks noGrp="1"/>
          </p:cNvSpPr>
          <p:nvPr>
            <p:ph type="body" idx="4294967295"/>
          </p:nvPr>
        </p:nvSpPr>
        <p:spPr>
          <a:xfrm>
            <a:off x="539675" y="1293650"/>
            <a:ext cx="7038900" cy="354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u="sng" dirty="0"/>
              <a:t>Problématiques :</a:t>
            </a:r>
            <a:endParaRPr u="sng" dirty="0"/>
          </a:p>
          <a:p>
            <a:pPr marL="285750" lvl="0" indent="-285750" algn="l" rtl="0">
              <a:spcBef>
                <a:spcPts val="1200"/>
              </a:spcBef>
              <a:spcAft>
                <a:spcPts val="0"/>
              </a:spcAft>
              <a:buFontTx/>
              <a:buChar char="-"/>
            </a:pPr>
            <a:r>
              <a:rPr lang="fr-FR" dirty="0"/>
              <a:t>Comment mettre en ventes des produits sportifs pour la région de l’entreprise M2L ?</a:t>
            </a:r>
          </a:p>
          <a:p>
            <a:pPr marL="285750" lvl="0" indent="-285750" algn="l" rtl="0">
              <a:spcBef>
                <a:spcPts val="1200"/>
              </a:spcBef>
              <a:spcAft>
                <a:spcPts val="0"/>
              </a:spcAft>
              <a:buFontTx/>
              <a:buChar char="-"/>
            </a:pPr>
            <a:r>
              <a:rPr lang="fr-FR" dirty="0"/>
              <a:t>2</a:t>
            </a:r>
          </a:p>
          <a:p>
            <a:pPr marL="285750" lvl="0" indent="-285750" algn="l" rtl="0">
              <a:spcBef>
                <a:spcPts val="1200"/>
              </a:spcBef>
              <a:spcAft>
                <a:spcPts val="0"/>
              </a:spcAft>
              <a:buFontTx/>
              <a:buChar char="-"/>
            </a:pPr>
            <a:endParaRPr lang="fr-FR" dirty="0"/>
          </a:p>
          <a:p>
            <a:pPr marL="0" lvl="0" indent="0" algn="l" rtl="0">
              <a:spcBef>
                <a:spcPts val="1200"/>
              </a:spcBef>
              <a:spcAft>
                <a:spcPts val="0"/>
              </a:spcAft>
              <a:buNone/>
            </a:pPr>
            <a:r>
              <a:rPr lang="fr-FR" dirty="0"/>
              <a:t>Solution :</a:t>
            </a:r>
          </a:p>
          <a:p>
            <a:pPr marL="285750" lvl="0" indent="-285750" algn="l" rtl="0">
              <a:spcBef>
                <a:spcPts val="1200"/>
              </a:spcBef>
              <a:spcAft>
                <a:spcPts val="0"/>
              </a:spcAft>
              <a:buFontTx/>
              <a:buChar char="-"/>
            </a:pPr>
            <a:r>
              <a:rPr lang="fr-FR" dirty="0"/>
              <a:t>Application légère : site E-Commerce pour la vente de produits sportifs</a:t>
            </a:r>
          </a:p>
          <a:p>
            <a:pPr marL="285750" lvl="0" indent="-285750" algn="l" rtl="0">
              <a:spcBef>
                <a:spcPts val="1200"/>
              </a:spcBef>
              <a:spcAft>
                <a:spcPts val="0"/>
              </a:spcAft>
              <a:buFontTx/>
              <a:buChar char="-"/>
            </a:pPr>
            <a:r>
              <a:rPr lang="fr-FR" dirty="0"/>
              <a:t>Application lourde : 2</a:t>
            </a:r>
            <a:endParaRPr dirty="0"/>
          </a:p>
        </p:txBody>
      </p:sp>
      <p:sp>
        <p:nvSpPr>
          <p:cNvPr id="153" name="Google Shape;15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3777" dirty="0"/>
              <a:t>« Problématique »?</a:t>
            </a:r>
          </a:p>
        </p:txBody>
      </p:sp>
      <p:sp>
        <p:nvSpPr>
          <p:cNvPr id="159" name="Google Shape;159;p16"/>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Application mobile</a:t>
            </a:r>
            <a:endParaRPr dirty="0"/>
          </a:p>
        </p:txBody>
      </p:sp>
      <p:sp>
        <p:nvSpPr>
          <p:cNvPr id="160" name="Google Shape;16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Pourquoi cette problématique?</a:t>
            </a:r>
            <a:endParaRPr/>
          </a:p>
        </p:txBody>
      </p:sp>
      <p:sp>
        <p:nvSpPr>
          <p:cNvPr id="166" name="Google Shape;1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5</a:t>
            </a:fld>
            <a:endParaRPr/>
          </a:p>
        </p:txBody>
      </p:sp>
      <p:sp>
        <p:nvSpPr>
          <p:cNvPr id="167" name="Google Shape;167;p17"/>
          <p:cNvSpPr txBox="1">
            <a:spLocks noGrp="1"/>
          </p:cNvSpPr>
          <p:nvPr>
            <p:ph type="body" idx="1"/>
          </p:nvPr>
        </p:nvSpPr>
        <p:spPr>
          <a:xfrm>
            <a:off x="1297500" y="1747925"/>
            <a:ext cx="7175100" cy="273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Exemple :</a:t>
            </a:r>
          </a:p>
          <a:p>
            <a:pPr marL="0" lvl="0" indent="0" algn="l" rtl="0">
              <a:spcBef>
                <a:spcPts val="0"/>
              </a:spcBef>
              <a:spcAft>
                <a:spcPts val="0"/>
              </a:spcAft>
              <a:buNone/>
            </a:pPr>
            <a:r>
              <a:rPr lang="fr" dirty="0"/>
              <a:t>La maison des ligues de Lorraine a des difficultés de gestion de salles et d'équipements.</a:t>
            </a:r>
            <a:endParaRPr dirty="0"/>
          </a:p>
          <a:p>
            <a:pPr marL="0" lvl="0" indent="0" algn="l" rtl="0">
              <a:spcBef>
                <a:spcPts val="1200"/>
              </a:spcBef>
              <a:spcAft>
                <a:spcPts val="0"/>
              </a:spcAft>
              <a:buNone/>
            </a:pPr>
            <a:r>
              <a:rPr lang="fr" dirty="0"/>
              <a:t>Nous avons proposé une solution pour permettre à l’association d’avoir une vue générale de la disponibilité des nombreuses salles.</a:t>
            </a:r>
            <a:endParaRPr dirty="0"/>
          </a:p>
          <a:p>
            <a:pPr marL="0" lvl="0" indent="0" algn="l" rtl="0">
              <a:spcBef>
                <a:spcPts val="1200"/>
              </a:spcBef>
              <a:spcAft>
                <a:spcPts val="0"/>
              </a:spcAft>
              <a:buNone/>
            </a:pPr>
            <a:r>
              <a:rPr lang="fr" dirty="0"/>
              <a:t>Nous proposons une application mobile qui contiendra les calendriers de disponibilités de chaques salles et chaque personnes autorisées (loueurs de salles) pourront réserver une salle.</a:t>
            </a:r>
            <a:endParaRPr dirty="0"/>
          </a:p>
          <a:p>
            <a:pPr marL="0" lvl="0" indent="0" algn="l" rtl="0">
              <a:spcBef>
                <a:spcPts val="1200"/>
              </a:spcBef>
              <a:spcAft>
                <a:spcPts val="1200"/>
              </a:spcAft>
              <a:buNone/>
            </a:pPr>
            <a:r>
              <a:rPr lang="fr" dirty="0"/>
              <a:t>Sous forme d’application mobile, elle sera accessible depuis n’importe quel téléphone, disponible sur l’apple store et play store.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52225" y="2764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Diagramme Use Case</a:t>
            </a:r>
            <a:endParaRPr/>
          </a:p>
        </p:txBody>
      </p:sp>
      <p:sp>
        <p:nvSpPr>
          <p:cNvPr id="173" name="Google Shape;1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345825" y="305453"/>
            <a:ext cx="4904718"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Diagramme Logigramme </a:t>
            </a:r>
            <a:endParaRPr dirty="0"/>
          </a:p>
        </p:txBody>
      </p:sp>
      <p:sp>
        <p:nvSpPr>
          <p:cNvPr id="187" name="Google Shape;18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752225" y="2764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Diagramme Séquentiel </a:t>
            </a:r>
            <a:endParaRPr/>
          </a:p>
        </p:txBody>
      </p:sp>
      <p:sp>
        <p:nvSpPr>
          <p:cNvPr id="187" name="Google Shape;18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275489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752225" y="2764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Diagramme de Classe </a:t>
            </a:r>
            <a:endParaRPr dirty="0"/>
          </a:p>
        </p:txBody>
      </p:sp>
      <p:sp>
        <p:nvSpPr>
          <p:cNvPr id="187" name="Google Shape;18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394053212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546</Words>
  <Application>Microsoft Office PowerPoint</Application>
  <PresentationFormat>Affichage à l'écran (16:9)</PresentationFormat>
  <Paragraphs>113</Paragraphs>
  <Slides>22</Slides>
  <Notes>22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Lato</vt:lpstr>
      <vt:lpstr>Arial</vt:lpstr>
      <vt:lpstr>Montserrat</vt:lpstr>
      <vt:lpstr>Focus</vt:lpstr>
      <vt:lpstr>AP2</vt:lpstr>
      <vt:lpstr>Context</vt:lpstr>
      <vt:lpstr>Voies de réflexion</vt:lpstr>
      <vt:lpstr>« Problématique »?</vt:lpstr>
      <vt:lpstr>Pourquoi cette problématique?</vt:lpstr>
      <vt:lpstr>Diagramme Use Case</vt:lpstr>
      <vt:lpstr>Diagramme Logigramme </vt:lpstr>
      <vt:lpstr>Diagramme Séquentiel </vt:lpstr>
      <vt:lpstr>Diagramme de Classe </vt:lpstr>
      <vt:lpstr>Langages de développement Application mobile / Veilles technologiques </vt:lpstr>
      <vt:lpstr>Devis</vt:lpstr>
      <vt:lpstr>Comment mettre en ventes des produits sportifs pour la région de l’entreprise M2L ?</vt:lpstr>
      <vt:lpstr>Pourquoi cette problématique?</vt:lpstr>
      <vt:lpstr>Diagramme Use Case</vt:lpstr>
      <vt:lpstr>Logigramme </vt:lpstr>
      <vt:lpstr>Diagramme Séquentiel </vt:lpstr>
      <vt:lpstr>Diagramme de Classe </vt:lpstr>
      <vt:lpstr>Langages de développement Application web / Veilles technologiques</vt:lpstr>
      <vt:lpstr>Devis</vt:lpstr>
      <vt:lpstr>Planification</vt:lpstr>
      <vt:lpstr>La charte graphique (logotype)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AP2</dc:title>
  <dc:creator>Alexis Wallez</dc:creator>
  <cp:lastModifiedBy>Alexis Wallez</cp:lastModifiedBy>
  <cp:revision>15</cp:revision>
  <dcterms:modified xsi:type="dcterms:W3CDTF">2022-12-02T15:31:31Z</dcterms:modified>
</cp:coreProperties>
</file>