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98" r:id="rId2"/>
    <p:sldId id="300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88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89" r:id="rId23"/>
    <p:sldId id="274" r:id="rId24"/>
    <p:sldId id="292" r:id="rId25"/>
    <p:sldId id="293" r:id="rId26"/>
    <p:sldId id="294" r:id="rId27"/>
    <p:sldId id="295" r:id="rId28"/>
    <p:sldId id="296" r:id="rId29"/>
    <p:sldId id="297" r:id="rId30"/>
    <p:sldId id="291" r:id="rId31"/>
    <p:sldId id="290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9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/>
    <p:restoredTop sz="94682"/>
  </p:normalViewPr>
  <p:slideViewPr>
    <p:cSldViewPr snapToGrid="0" snapToObjects="1">
      <p:cViewPr varScale="1">
        <p:scale>
          <a:sx n="131" d="100"/>
          <a:sy n="131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2BB89-A7AF-9348-A723-C9265B47BE60}" type="datetimeFigureOut">
              <a:rPr lang="en-US" smtClean="0"/>
              <a:t>9/23/20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32046-A75B-624C-858F-CD361BA5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7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903B-09F9-2E47-A91B-1904EDEE2DA1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0CD-DC5B-3144-89C9-874D85B32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2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903B-09F9-2E47-A91B-1904EDEE2DA1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0CD-DC5B-3144-89C9-874D85B32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0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903B-09F9-2E47-A91B-1904EDEE2DA1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0CD-DC5B-3144-89C9-874D85B32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1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903B-09F9-2E47-A91B-1904EDEE2DA1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0CD-DC5B-3144-89C9-874D85B32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0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903B-09F9-2E47-A91B-1904EDEE2DA1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0CD-DC5B-3144-89C9-874D85B32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8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903B-09F9-2E47-A91B-1904EDEE2DA1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0CD-DC5B-3144-89C9-874D85B32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5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903B-09F9-2E47-A91B-1904EDEE2DA1}" type="datetimeFigureOut">
              <a:rPr lang="en-US" smtClean="0"/>
              <a:t>9/23/20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0CD-DC5B-3144-89C9-874D85B32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6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903B-09F9-2E47-A91B-1904EDEE2DA1}" type="datetimeFigureOut">
              <a:rPr lang="en-US" smtClean="0"/>
              <a:t>9/23/20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0CD-DC5B-3144-89C9-874D85B32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1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903B-09F9-2E47-A91B-1904EDEE2DA1}" type="datetimeFigureOut">
              <a:rPr lang="en-US" smtClean="0"/>
              <a:t>9/23/20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0CD-DC5B-3144-89C9-874D85B32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4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903B-09F9-2E47-A91B-1904EDEE2DA1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0CD-DC5B-3144-89C9-874D85B32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9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903B-09F9-2E47-A91B-1904EDEE2DA1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20CD-DC5B-3144-89C9-874D85B32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6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C903B-09F9-2E47-A91B-1904EDEE2DA1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420CD-DC5B-3144-89C9-874D85B32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0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7443216" y="28834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2224" y="279196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62328" y="288340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62328" y="34686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01312" y="202585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848" y="353568"/>
            <a:ext cx="4629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Order1 </a:t>
            </a:r>
            <a:r>
              <a:rPr lang="en-US" sz="2400"/>
              <a:t>has socks1 </a:t>
            </a:r>
            <a:r>
              <a:rPr lang="en-US" sz="2400" dirty="0"/>
              <a:t>and book1.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85504" y="5803392"/>
            <a:ext cx="171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packing-location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H="1" flipV="1">
            <a:off x="9070848" y="5230368"/>
            <a:ext cx="182880" cy="573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564624" y="2096500"/>
            <a:ext cx="171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robot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8875776" y="2514076"/>
            <a:ext cx="938784" cy="1289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631424" y="5031879"/>
            <a:ext cx="10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available</a:t>
            </a:r>
          </a:p>
        </p:txBody>
      </p:sp>
      <p:cxnSp>
        <p:nvCxnSpPr>
          <p:cNvPr id="19" name="Straight Connector 18"/>
          <p:cNvCxnSpPr>
            <a:stCxn id="18" idx="1"/>
          </p:cNvCxnSpPr>
          <p:nvPr/>
        </p:nvCxnSpPr>
        <p:spPr>
          <a:xfrm flipH="1" flipV="1">
            <a:off x="9756648" y="4780788"/>
            <a:ext cx="874776" cy="4357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15212" y="622096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loc1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2220062" y="5321808"/>
            <a:ext cx="273219" cy="899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52640" y="551375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loc2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5712831" y="4806225"/>
            <a:ext cx="161299" cy="779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66196" y="5548806"/>
            <a:ext cx="1261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Connected:</a:t>
            </a:r>
          </a:p>
          <a:p>
            <a:r>
              <a:rPr lang="en-US" dirty="0"/>
              <a:t>loc1 &amp; loc2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3768800" y="4474464"/>
            <a:ext cx="637074" cy="1136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3813" y="4952476"/>
            <a:ext cx="101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pallette1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212095" y="4620768"/>
            <a:ext cx="867959" cy="516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71108" y="6354235"/>
            <a:ext cx="1242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no-</a:t>
            </a:r>
            <a:r>
              <a:rPr lang="en-US" dirty="0" err="1"/>
              <a:t>pallette</a:t>
            </a:r>
            <a:endParaRPr lang="en-US" dirty="0"/>
          </a:p>
        </p:txBody>
      </p:sp>
      <p:cxnSp>
        <p:nvCxnSpPr>
          <p:cNvPr id="31" name="Straight Connector 30"/>
          <p:cNvCxnSpPr>
            <a:stCxn id="30" idx="0"/>
          </p:cNvCxnSpPr>
          <p:nvPr/>
        </p:nvCxnSpPr>
        <p:spPr>
          <a:xfrm flipH="1" flipV="1">
            <a:off x="7066532" y="5290959"/>
            <a:ext cx="525772" cy="1063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0" idx="0"/>
          </p:cNvCxnSpPr>
          <p:nvPr/>
        </p:nvCxnSpPr>
        <p:spPr>
          <a:xfrm flipV="1">
            <a:off x="7592304" y="5301996"/>
            <a:ext cx="461646" cy="1052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6198" y="6034409"/>
            <a:ext cx="101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no-robot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4305768" y="5301996"/>
            <a:ext cx="805280" cy="732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106486" y="5137142"/>
            <a:ext cx="175250" cy="897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139771" y="607050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pack1</a:t>
            </a:r>
          </a:p>
        </p:txBody>
      </p:sp>
      <p:cxnSp>
        <p:nvCxnSpPr>
          <p:cNvPr id="43" name="Straight Connector 42"/>
          <p:cNvCxnSpPr/>
          <p:nvPr/>
        </p:nvCxnSpPr>
        <p:spPr>
          <a:xfrm flipH="1" flipV="1">
            <a:off x="8288985" y="5290959"/>
            <a:ext cx="161299" cy="779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53399" y="5917090"/>
            <a:ext cx="138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Connected:</a:t>
            </a:r>
          </a:p>
          <a:p>
            <a:r>
              <a:rPr lang="en-US" dirty="0"/>
              <a:t>loc2 &amp; pack1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6543811" y="4842748"/>
            <a:ext cx="637074" cy="1136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riangle 48"/>
          <p:cNvSpPr/>
          <p:nvPr/>
        </p:nvSpPr>
        <p:spPr>
          <a:xfrm>
            <a:off x="10631424" y="3621024"/>
            <a:ext cx="1009700" cy="8534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0567416" y="2855976"/>
            <a:ext cx="1127760" cy="1127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06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977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43216" y="154228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2224" y="145084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62328" y="154228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62328" y="212750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socks2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14944" y="2438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01312" y="405993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8096" y="423062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48200" y="43220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7848" y="353568"/>
            <a:ext cx="3852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Order1 has sock1 and book1.</a:t>
            </a:r>
          </a:p>
        </p:txBody>
      </p:sp>
    </p:spTree>
    <p:extLst>
      <p:ext uri="{BB962C8B-B14F-4D97-AF65-F5344CB8AC3E}">
        <p14:creationId xmlns:p14="http://schemas.microsoft.com/office/powerpoint/2010/main" val="2068907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83664" y="154228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2224" y="145084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62328" y="154228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62328" y="212750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14944" y="2438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01312" y="405993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8096" y="423062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48200" y="43220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book1</a:t>
            </a:r>
          </a:p>
        </p:txBody>
      </p:sp>
    </p:spTree>
    <p:extLst>
      <p:ext uri="{BB962C8B-B14F-4D97-AF65-F5344CB8AC3E}">
        <p14:creationId xmlns:p14="http://schemas.microsoft.com/office/powerpoint/2010/main" val="512620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83664" y="154228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2224" y="145084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62328" y="154228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62328" y="212750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14944" y="2438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01312" y="405993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8096" y="423062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48200" y="43220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book1</a:t>
            </a:r>
          </a:p>
        </p:txBody>
      </p:sp>
    </p:spTree>
    <p:extLst>
      <p:ext uri="{BB962C8B-B14F-4D97-AF65-F5344CB8AC3E}">
        <p14:creationId xmlns:p14="http://schemas.microsoft.com/office/powerpoint/2010/main" val="1533855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43216" y="15118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51776" y="142036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43216" y="1514856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43216" y="2100072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14944" y="2438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01312" y="405993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8096" y="423062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48200" y="43220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book1</a:t>
            </a:r>
          </a:p>
        </p:txBody>
      </p:sp>
    </p:spTree>
    <p:extLst>
      <p:ext uri="{BB962C8B-B14F-4D97-AF65-F5344CB8AC3E}">
        <p14:creationId xmlns:p14="http://schemas.microsoft.com/office/powerpoint/2010/main" val="1107723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43216" y="15118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51776" y="142036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43216" y="2100072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14944" y="2438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01312" y="405993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8096" y="423062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48200" y="43220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book1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03336" y="10668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</p:spTree>
    <p:extLst>
      <p:ext uri="{BB962C8B-B14F-4D97-AF65-F5344CB8AC3E}">
        <p14:creationId xmlns:p14="http://schemas.microsoft.com/office/powerpoint/2010/main" val="971347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83664" y="1524000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2224" y="1432560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83664" y="21122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14944" y="2438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01312" y="405993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8096" y="423062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48200" y="43220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book1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03336" y="10668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</p:spTree>
    <p:extLst>
      <p:ext uri="{BB962C8B-B14F-4D97-AF65-F5344CB8AC3E}">
        <p14:creationId xmlns:p14="http://schemas.microsoft.com/office/powerpoint/2010/main" val="260277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83664" y="1524000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2224" y="1432560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83664" y="21122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14944" y="2438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01312" y="405993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8096" y="423062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48200" y="43220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book1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03336" y="10668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</p:spTree>
    <p:extLst>
      <p:ext uri="{BB962C8B-B14F-4D97-AF65-F5344CB8AC3E}">
        <p14:creationId xmlns:p14="http://schemas.microsoft.com/office/powerpoint/2010/main" val="56577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14944" y="2438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01312" y="405993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03336" y="10668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16608" y="145084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83664" y="21122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663440" y="4322064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572000" y="423062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642104" y="43220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book1</a:t>
            </a:r>
          </a:p>
        </p:txBody>
      </p:sp>
    </p:spTree>
    <p:extLst>
      <p:ext uri="{BB962C8B-B14F-4D97-AF65-F5344CB8AC3E}">
        <p14:creationId xmlns:p14="http://schemas.microsoft.com/office/powerpoint/2010/main" val="1702505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14944" y="2438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01312" y="405993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03336" y="10668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16608" y="145084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83664" y="21122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663440" y="4322064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572000" y="4230624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642104" y="43220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book1</a:t>
            </a:r>
          </a:p>
        </p:txBody>
      </p:sp>
    </p:spTree>
    <p:extLst>
      <p:ext uri="{BB962C8B-B14F-4D97-AF65-F5344CB8AC3E}">
        <p14:creationId xmlns:p14="http://schemas.microsoft.com/office/powerpoint/2010/main" val="176160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4706"/>
            <a:ext cx="10515600" cy="5174428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shipment </a:t>
            </a:r>
            <a:r>
              <a:rPr lang="mr-IN" dirty="0"/>
              <a:t>–</a:t>
            </a:r>
            <a:r>
              <a:rPr lang="en-US" dirty="0"/>
              <a:t> an assembled package of goods to be shipped to the customer. A shipment is assembled at a packing-location </a:t>
            </a:r>
          </a:p>
          <a:p>
            <a:r>
              <a:rPr lang="en-US" dirty="0"/>
              <a:t>orders </a:t>
            </a:r>
            <a:r>
              <a:rPr lang="mr-IN" dirty="0"/>
              <a:t>–</a:t>
            </a:r>
            <a:r>
              <a:rPr lang="en-US" dirty="0"/>
              <a:t> associates an order with an item in the order.  Since each order may have multiple items, there is an instance of this relation for each item in the order.</a:t>
            </a:r>
          </a:p>
          <a:p>
            <a:r>
              <a:rPr lang="en-US" dirty="0"/>
              <a:t>includes </a:t>
            </a:r>
            <a:r>
              <a:rPr lang="mr-IN" dirty="0"/>
              <a:t>–</a:t>
            </a:r>
            <a:r>
              <a:rPr lang="en-US" dirty="0"/>
              <a:t> associates a shipment to its contents.  The contents should all be from the shipments order.</a:t>
            </a:r>
          </a:p>
          <a:p>
            <a:r>
              <a:rPr lang="en-US" dirty="0"/>
              <a:t>location </a:t>
            </a:r>
            <a:r>
              <a:rPr lang="mr-IN" dirty="0"/>
              <a:t>–</a:t>
            </a:r>
            <a:r>
              <a:rPr lang="en-US" dirty="0"/>
              <a:t> a physical location that can have a connection to other locations.  Some locations may also be a packing-location. </a:t>
            </a:r>
          </a:p>
          <a:p>
            <a:r>
              <a:rPr lang="en-US" dirty="0"/>
              <a:t>robot </a:t>
            </a:r>
            <a:r>
              <a:rPr lang="mr-IN" dirty="0"/>
              <a:t>–</a:t>
            </a:r>
            <a:r>
              <a:rPr lang="en-US" dirty="0"/>
              <a:t> a robot that drives around the warehouse, goes under </a:t>
            </a:r>
            <a:r>
              <a:rPr lang="en-US" dirty="0" err="1"/>
              <a:t>pallettes</a:t>
            </a:r>
            <a:r>
              <a:rPr lang="en-US" dirty="0"/>
              <a:t>, picks up </a:t>
            </a:r>
            <a:r>
              <a:rPr lang="en-US" dirty="0" err="1"/>
              <a:t>pallettes</a:t>
            </a:r>
            <a:r>
              <a:rPr lang="en-US" dirty="0"/>
              <a:t>, moves some more with </a:t>
            </a:r>
            <a:r>
              <a:rPr lang="en-US" dirty="0" err="1"/>
              <a:t>pallette</a:t>
            </a:r>
            <a:r>
              <a:rPr lang="en-US" dirty="0"/>
              <a:t> on it.</a:t>
            </a:r>
          </a:p>
          <a:p>
            <a:r>
              <a:rPr lang="en-US" dirty="0" err="1"/>
              <a:t>pallette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a container of items.  A </a:t>
            </a:r>
            <a:r>
              <a:rPr lang="en-US" dirty="0" err="1"/>
              <a:t>pallette</a:t>
            </a:r>
            <a:r>
              <a:rPr lang="en-US" dirty="0"/>
              <a:t> is relatively large.  As a result it fills any location (only 1 </a:t>
            </a:r>
            <a:r>
              <a:rPr lang="en-US" dirty="0" err="1"/>
              <a:t>pallette</a:t>
            </a:r>
            <a:r>
              <a:rPr lang="en-US" dirty="0"/>
              <a:t> per location), and a robot can pick up only 1 </a:t>
            </a:r>
            <a:r>
              <a:rPr lang="en-US" dirty="0" err="1"/>
              <a:t>pallette</a:t>
            </a:r>
            <a:r>
              <a:rPr lang="en-US" dirty="0"/>
              <a:t>.</a:t>
            </a:r>
          </a:p>
          <a:p>
            <a:r>
              <a:rPr lang="en-US" dirty="0" err="1"/>
              <a:t>saleitems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items that a customer can order.  These items are stored in </a:t>
            </a:r>
            <a:r>
              <a:rPr lang="en-US" dirty="0" err="1"/>
              <a:t>pallettes</a:t>
            </a:r>
            <a:r>
              <a:rPr lang="en-US" dirty="0"/>
              <a:t> that are located somewhere in the warehouse.  They are loaded into a shipment at a packing-location</a:t>
            </a:r>
          </a:p>
          <a:p>
            <a:r>
              <a:rPr lang="en-US" dirty="0"/>
              <a:t>ships </a:t>
            </a:r>
            <a:r>
              <a:rPr lang="mr-IN" dirty="0"/>
              <a:t>–</a:t>
            </a:r>
            <a:r>
              <a:rPr lang="en-US" dirty="0"/>
              <a:t> associates a particular shipment to its order.  A shipment can contain only one order, but an order may have multiple shipments.</a:t>
            </a:r>
          </a:p>
          <a:p>
            <a:r>
              <a:rPr lang="en-US" dirty="0" err="1"/>
              <a:t>unstarted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indicates that items have not yet been loaded into a shipment.  Before loading items into a shipment, the shipment should be started </a:t>
            </a:r>
          </a:p>
          <a:p>
            <a:r>
              <a:rPr lang="en-US" dirty="0"/>
              <a:t>packing-location </a:t>
            </a:r>
            <a:r>
              <a:rPr lang="mr-IN" dirty="0"/>
              <a:t>–</a:t>
            </a:r>
            <a:r>
              <a:rPr lang="en-US" dirty="0"/>
              <a:t> location where items are moved from a </a:t>
            </a:r>
            <a:r>
              <a:rPr lang="en-US" dirty="0" err="1"/>
              <a:t>pallette</a:t>
            </a:r>
            <a:r>
              <a:rPr lang="en-US" dirty="0"/>
              <a:t> to a shipment</a:t>
            </a:r>
          </a:p>
          <a:p>
            <a:r>
              <a:rPr lang="en-US" dirty="0"/>
              <a:t>available </a:t>
            </a:r>
            <a:r>
              <a:rPr lang="mr-IN" dirty="0"/>
              <a:t>–</a:t>
            </a:r>
            <a:r>
              <a:rPr lang="en-US" dirty="0"/>
              <a:t> indicates that a packing-location is available for packing.  When a shipment is started, the packing location where the shipment is being packed should be no longer available.  This will ensure that only one shipment can be packed at a time at a packing-location.</a:t>
            </a:r>
          </a:p>
          <a:p>
            <a:r>
              <a:rPr lang="en-US" dirty="0"/>
              <a:t>contains </a:t>
            </a:r>
            <a:r>
              <a:rPr lang="mr-IN" dirty="0"/>
              <a:t>–</a:t>
            </a:r>
            <a:r>
              <a:rPr lang="en-US" dirty="0"/>
              <a:t> represents contents of a </a:t>
            </a:r>
            <a:r>
              <a:rPr lang="en-US" dirty="0" err="1"/>
              <a:t>pallette</a:t>
            </a:r>
            <a:endParaRPr lang="en-US" dirty="0"/>
          </a:p>
          <a:p>
            <a:r>
              <a:rPr lang="en-US" dirty="0"/>
              <a:t>free </a:t>
            </a:r>
            <a:r>
              <a:rPr lang="mr-IN" dirty="0"/>
              <a:t>–</a:t>
            </a:r>
            <a:r>
              <a:rPr lang="en-US" dirty="0"/>
              <a:t> indicates that the robot is not carrying a </a:t>
            </a:r>
            <a:r>
              <a:rPr lang="en-US" dirty="0" err="1"/>
              <a:t>pallette</a:t>
            </a:r>
            <a:endParaRPr lang="en-US" dirty="0"/>
          </a:p>
          <a:p>
            <a:r>
              <a:rPr lang="en-US" dirty="0"/>
              <a:t>at </a:t>
            </a:r>
            <a:r>
              <a:rPr lang="mr-IN" dirty="0"/>
              <a:t>–</a:t>
            </a:r>
            <a:r>
              <a:rPr lang="en-US" dirty="0"/>
              <a:t> location of robot or </a:t>
            </a:r>
            <a:r>
              <a:rPr lang="en-US" dirty="0" err="1"/>
              <a:t>pallette</a:t>
            </a:r>
            <a:endParaRPr lang="en-US" dirty="0"/>
          </a:p>
          <a:p>
            <a:r>
              <a:rPr lang="en-US" dirty="0"/>
              <a:t>no-robot </a:t>
            </a:r>
            <a:r>
              <a:rPr lang="mr-IN" dirty="0"/>
              <a:t>–</a:t>
            </a:r>
            <a:r>
              <a:rPr lang="en-US" dirty="0"/>
              <a:t> marks a location as not having a robot in it</a:t>
            </a:r>
          </a:p>
          <a:p>
            <a:r>
              <a:rPr lang="en-US" dirty="0"/>
              <a:t>no-</a:t>
            </a:r>
            <a:r>
              <a:rPr lang="en-US" dirty="0" err="1"/>
              <a:t>pallette</a:t>
            </a:r>
            <a:r>
              <a:rPr lang="en-US" dirty="0"/>
              <a:t> – marks a location as not have a </a:t>
            </a:r>
            <a:r>
              <a:rPr lang="en-US" dirty="0" err="1"/>
              <a:t>pallette</a:t>
            </a:r>
            <a:r>
              <a:rPr lang="en-US" dirty="0"/>
              <a:t> in it</a:t>
            </a:r>
          </a:p>
        </p:txBody>
      </p:sp>
    </p:spTree>
    <p:extLst>
      <p:ext uri="{BB962C8B-B14F-4D97-AF65-F5344CB8AC3E}">
        <p14:creationId xmlns:p14="http://schemas.microsoft.com/office/powerpoint/2010/main" val="145315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14944" y="2438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01312" y="405993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03336" y="10668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16608" y="145084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83664" y="21122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443216" y="154228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351776" y="145084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21880" y="154228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book1</a:t>
            </a:r>
          </a:p>
        </p:txBody>
      </p:sp>
    </p:spTree>
    <p:extLst>
      <p:ext uri="{BB962C8B-B14F-4D97-AF65-F5344CB8AC3E}">
        <p14:creationId xmlns:p14="http://schemas.microsoft.com/office/powerpoint/2010/main" val="2069492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128016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14944" y="2438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01312" y="405993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03336" y="10668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16608" y="145084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83664" y="21122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443216" y="154228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351776" y="145084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403336" y="70104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book1</a:t>
            </a:r>
          </a:p>
        </p:txBody>
      </p:sp>
    </p:spTree>
    <p:extLst>
      <p:ext uri="{BB962C8B-B14F-4D97-AF65-F5344CB8AC3E}">
        <p14:creationId xmlns:p14="http://schemas.microsoft.com/office/powerpoint/2010/main" val="1312225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225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43216" y="28834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2224" y="279196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62328" y="288340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62328" y="34686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14944" y="136550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3" name="Oval 12"/>
          <p:cNvSpPr/>
          <p:nvPr/>
        </p:nvSpPr>
        <p:spPr>
          <a:xfrm>
            <a:off x="4663440" y="28834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7848" y="353568"/>
            <a:ext cx="3852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Order1 has sock1 and book1.</a:t>
            </a:r>
          </a:p>
        </p:txBody>
      </p:sp>
    </p:spTree>
    <p:extLst>
      <p:ext uri="{BB962C8B-B14F-4D97-AF65-F5344CB8AC3E}">
        <p14:creationId xmlns:p14="http://schemas.microsoft.com/office/powerpoint/2010/main" val="1809371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43216" y="28834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05000" y="28834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2224" y="279196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62328" y="288340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62328" y="34686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14944" y="136550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848" y="353568"/>
            <a:ext cx="3852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Order1 has sock1 and book1.</a:t>
            </a:r>
          </a:p>
        </p:txBody>
      </p:sp>
    </p:spTree>
    <p:extLst>
      <p:ext uri="{BB962C8B-B14F-4D97-AF65-F5344CB8AC3E}">
        <p14:creationId xmlns:p14="http://schemas.microsoft.com/office/powerpoint/2010/main" val="1969035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43216" y="28834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684776" y="2895600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0" y="2804160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2104" y="289560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42104" y="3480816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14944" y="136550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848" y="353568"/>
            <a:ext cx="3852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Order1 has sock1 and book1.</a:t>
            </a:r>
          </a:p>
        </p:txBody>
      </p:sp>
    </p:spTree>
    <p:extLst>
      <p:ext uri="{BB962C8B-B14F-4D97-AF65-F5344CB8AC3E}">
        <p14:creationId xmlns:p14="http://schemas.microsoft.com/office/powerpoint/2010/main" val="860530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43216" y="28834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0" y="2804160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2104" y="289560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42104" y="3480816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883664" y="28834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14944" y="136550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848" y="353568"/>
            <a:ext cx="3852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Order1 has sock1 and book1.</a:t>
            </a:r>
          </a:p>
        </p:txBody>
      </p:sp>
    </p:spTree>
    <p:extLst>
      <p:ext uri="{BB962C8B-B14F-4D97-AF65-F5344CB8AC3E}">
        <p14:creationId xmlns:p14="http://schemas.microsoft.com/office/powerpoint/2010/main" val="1783705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63440" y="2895600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0" y="2804160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2104" y="289560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42104" y="3480816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883664" y="28834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14944" y="136550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848" y="353568"/>
            <a:ext cx="3852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Order1 has sock1 and book1.</a:t>
            </a:r>
          </a:p>
        </p:txBody>
      </p:sp>
    </p:spTree>
    <p:extLst>
      <p:ext uri="{BB962C8B-B14F-4D97-AF65-F5344CB8AC3E}">
        <p14:creationId xmlns:p14="http://schemas.microsoft.com/office/powerpoint/2010/main" val="2009588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43216" y="28834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51776" y="279196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21880" y="288340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21880" y="34686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883664" y="28834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14944" y="136550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848" y="353568"/>
            <a:ext cx="3852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Order1 has sock1 and book1.</a:t>
            </a:r>
          </a:p>
        </p:txBody>
      </p:sp>
    </p:spTree>
    <p:extLst>
      <p:ext uri="{BB962C8B-B14F-4D97-AF65-F5344CB8AC3E}">
        <p14:creationId xmlns:p14="http://schemas.microsoft.com/office/powerpoint/2010/main" val="1686065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511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7443216" y="28834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2224" y="279196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62328" y="288340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62328" y="34686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723376" y="139598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848" y="353568"/>
            <a:ext cx="4629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Order1 </a:t>
            </a:r>
            <a:r>
              <a:rPr lang="en-US" sz="2400"/>
              <a:t>has socks1 </a:t>
            </a:r>
            <a:r>
              <a:rPr lang="en-US" sz="2400" dirty="0"/>
              <a:t>and book1.</a:t>
            </a:r>
          </a:p>
        </p:txBody>
      </p:sp>
    </p:spTree>
    <p:extLst>
      <p:ext uri="{BB962C8B-B14F-4D97-AF65-F5344CB8AC3E}">
        <p14:creationId xmlns:p14="http://schemas.microsoft.com/office/powerpoint/2010/main" val="1774827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43216" y="28834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2224" y="279196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62328" y="288340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62328" y="34686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14944" y="136550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3" name="Oval 12"/>
          <p:cNvSpPr/>
          <p:nvPr/>
        </p:nvSpPr>
        <p:spPr>
          <a:xfrm>
            <a:off x="4663440" y="28834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7848" y="353568"/>
            <a:ext cx="3852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Order1 has sock1 and book1.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72000" y="279196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42104" y="288340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ball1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42104" y="34686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book2</a:t>
            </a:r>
          </a:p>
        </p:txBody>
      </p:sp>
    </p:spTree>
    <p:extLst>
      <p:ext uri="{BB962C8B-B14F-4D97-AF65-F5344CB8AC3E}">
        <p14:creationId xmlns:p14="http://schemas.microsoft.com/office/powerpoint/2010/main" val="867373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01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2080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81856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61632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223760" y="160324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72768" y="151180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42872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tv1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42872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chair1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95488" y="8534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3" name="Oval 12"/>
          <p:cNvSpPr/>
          <p:nvPr/>
        </p:nvSpPr>
        <p:spPr>
          <a:xfrm>
            <a:off x="4443984" y="160324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02080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1856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961632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72768" y="429158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42872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42872" y="496824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socks2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52544" y="429158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22648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hat1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22648" y="496824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132320" y="429158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202424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202424" y="496824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7848" y="353568"/>
            <a:ext cx="3852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Order1 has sock1 and book1.</a:t>
            </a:r>
          </a:p>
        </p:txBody>
      </p:sp>
    </p:spTree>
    <p:extLst>
      <p:ext uri="{BB962C8B-B14F-4D97-AF65-F5344CB8AC3E}">
        <p14:creationId xmlns:p14="http://schemas.microsoft.com/office/powerpoint/2010/main" val="1813727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961632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02080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81856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61632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223760" y="160324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72768" y="151180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42872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tv1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42872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chair1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95488" y="8534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3" name="Oval 12"/>
          <p:cNvSpPr/>
          <p:nvPr/>
        </p:nvSpPr>
        <p:spPr>
          <a:xfrm>
            <a:off x="7223760" y="4379976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02080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1856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72768" y="429158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42872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42872" y="496824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132320" y="149656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202424" y="158800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hat1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202424" y="21732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132320" y="4291584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202424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202424" y="496824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computer2</a:t>
            </a:r>
          </a:p>
        </p:txBody>
      </p:sp>
    </p:spTree>
    <p:extLst>
      <p:ext uri="{BB962C8B-B14F-4D97-AF65-F5344CB8AC3E}">
        <p14:creationId xmlns:p14="http://schemas.microsoft.com/office/powerpoint/2010/main" val="706190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961632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02080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81856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61632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223760" y="160324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72768" y="151180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42872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tv1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42872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chair1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95488" y="8534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3" name="Oval 12"/>
          <p:cNvSpPr/>
          <p:nvPr/>
        </p:nvSpPr>
        <p:spPr>
          <a:xfrm>
            <a:off x="7223760" y="4379976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02080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1856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72768" y="429158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42872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42872" y="496824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132320" y="149656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202424" y="158800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hat1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32320" y="4291584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202424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202424" y="496824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183880" y="76962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67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961632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02080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81856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61632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43984" y="161848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72768" y="151180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42872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tv1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42872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chair1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95488" y="8534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3" name="Oval 12"/>
          <p:cNvSpPr/>
          <p:nvPr/>
        </p:nvSpPr>
        <p:spPr>
          <a:xfrm>
            <a:off x="7223760" y="4379976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02080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1856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72768" y="429158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42872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42872" y="496824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352544" y="151180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22648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hat1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32320" y="4291584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202424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202424" y="496824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183880" y="76962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190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961632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02080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81856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61632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43984" y="161848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72768" y="151180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42872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tv1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42872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chair1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95488" y="8534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3" name="Oval 12"/>
          <p:cNvSpPr/>
          <p:nvPr/>
        </p:nvSpPr>
        <p:spPr>
          <a:xfrm>
            <a:off x="7223760" y="1600200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02080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1856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72768" y="429158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42872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42872" y="496824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352544" y="151180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22648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hat1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32320" y="151180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202424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202424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183880" y="76962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983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961632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02080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81856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61632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72768" y="151180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42872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tv1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42872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chair1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95488" y="8534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3" name="Oval 12"/>
          <p:cNvSpPr/>
          <p:nvPr/>
        </p:nvSpPr>
        <p:spPr>
          <a:xfrm>
            <a:off x="7223760" y="1600200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02080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85544" y="4383024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1856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72768" y="4291584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42872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42872" y="496824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132320" y="151180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202424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202424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183880" y="76962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352544" y="151180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422648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hat1</a:t>
            </a:r>
          </a:p>
        </p:txBody>
      </p:sp>
    </p:spTree>
    <p:extLst>
      <p:ext uri="{BB962C8B-B14F-4D97-AF65-F5344CB8AC3E}">
        <p14:creationId xmlns:p14="http://schemas.microsoft.com/office/powerpoint/2010/main" val="2160841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961632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02080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81856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61632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72768" y="151180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42872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tv1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42872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chair1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95488" y="8534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3" name="Oval 12"/>
          <p:cNvSpPr/>
          <p:nvPr/>
        </p:nvSpPr>
        <p:spPr>
          <a:xfrm>
            <a:off x="7223760" y="1600200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02080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245096" y="4383024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1856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32320" y="4291584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02424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02424" y="496824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132320" y="151180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202424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202424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183880" y="76962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352544" y="151180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422648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hat1</a:t>
            </a:r>
          </a:p>
        </p:txBody>
      </p:sp>
    </p:spTree>
    <p:extLst>
      <p:ext uri="{BB962C8B-B14F-4D97-AF65-F5344CB8AC3E}">
        <p14:creationId xmlns:p14="http://schemas.microsoft.com/office/powerpoint/2010/main" val="3250210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961632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02080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81856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61632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72768" y="151180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42872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tv1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42872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chair1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95488" y="8534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3" name="Oval 12"/>
          <p:cNvSpPr/>
          <p:nvPr/>
        </p:nvSpPr>
        <p:spPr>
          <a:xfrm>
            <a:off x="4465320" y="160324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02080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245096" y="4383024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1856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32320" y="4291584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02424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02424" y="496824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183880" y="76962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352544" y="151180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422648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hat1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132320" y="151180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202424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202424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computer2</a:t>
            </a:r>
          </a:p>
        </p:txBody>
      </p:sp>
    </p:spTree>
    <p:extLst>
      <p:ext uri="{BB962C8B-B14F-4D97-AF65-F5344CB8AC3E}">
        <p14:creationId xmlns:p14="http://schemas.microsoft.com/office/powerpoint/2010/main" val="157736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63440" y="28834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2224" y="279196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62328" y="288340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62328" y="34686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14944" y="136550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</p:spTree>
    <p:extLst>
      <p:ext uri="{BB962C8B-B14F-4D97-AF65-F5344CB8AC3E}">
        <p14:creationId xmlns:p14="http://schemas.microsoft.com/office/powerpoint/2010/main" val="19964468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961632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02080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81856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61632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72768" y="151180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42872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tv1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42872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chair1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95488" y="8534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02080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245096" y="4383024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1856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685544" y="4383024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32320" y="4291584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02424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02424" y="496824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183880" y="76962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72768" y="4291584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642872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hat1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132320" y="151180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202424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202424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computer2</a:t>
            </a:r>
          </a:p>
        </p:txBody>
      </p:sp>
    </p:spTree>
    <p:extLst>
      <p:ext uri="{BB962C8B-B14F-4D97-AF65-F5344CB8AC3E}">
        <p14:creationId xmlns:p14="http://schemas.microsoft.com/office/powerpoint/2010/main" val="15051585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961632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02080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81856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61632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72768" y="151180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42872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tv1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42872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chair1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95488" y="8534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02080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245096" y="4383024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1856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245096" y="160324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32320" y="4291584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02424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02424" y="496824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183880" y="76962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132320" y="151180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202424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202424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572768" y="429158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642872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hat1</a:t>
            </a:r>
          </a:p>
        </p:txBody>
      </p:sp>
    </p:spTree>
    <p:extLst>
      <p:ext uri="{BB962C8B-B14F-4D97-AF65-F5344CB8AC3E}">
        <p14:creationId xmlns:p14="http://schemas.microsoft.com/office/powerpoint/2010/main" val="19891827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961632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02080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81856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61632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72768" y="151180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42872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tv1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42872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chair1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95488" y="8534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02080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245096" y="4383024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1856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65320" y="160324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32320" y="4291584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02424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02424" y="496824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183880" y="76962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352544" y="151180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422648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22648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572768" y="429158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642872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hat1</a:t>
            </a:r>
          </a:p>
        </p:txBody>
      </p:sp>
    </p:spTree>
    <p:extLst>
      <p:ext uri="{BB962C8B-B14F-4D97-AF65-F5344CB8AC3E}">
        <p14:creationId xmlns:p14="http://schemas.microsoft.com/office/powerpoint/2010/main" val="15430791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961632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02080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81856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61632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72768" y="151180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42872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tv1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42872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chair1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95488" y="8534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02080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245096" y="160324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1856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65320" y="160324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32320" y="151180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02424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02424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183880" y="76962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352544" y="151180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422648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22648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572768" y="429158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642872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hat1</a:t>
            </a:r>
          </a:p>
        </p:txBody>
      </p:sp>
    </p:spTree>
    <p:extLst>
      <p:ext uri="{BB962C8B-B14F-4D97-AF65-F5344CB8AC3E}">
        <p14:creationId xmlns:p14="http://schemas.microsoft.com/office/powerpoint/2010/main" val="15190217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961632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02080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81856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61632" y="134112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72768" y="151180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42872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tv1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42872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chair1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95488" y="8534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02080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245096" y="160324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1856" y="4120896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65320" y="160324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32320" y="151180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183880" y="179832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02424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183880" y="769620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352544" y="151180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422648" y="160324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22648" y="21884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572768" y="4291584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642872" y="43830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hat1</a:t>
            </a:r>
          </a:p>
        </p:txBody>
      </p:sp>
    </p:spTree>
    <p:extLst>
      <p:ext uri="{BB962C8B-B14F-4D97-AF65-F5344CB8AC3E}">
        <p14:creationId xmlns:p14="http://schemas.microsoft.com/office/powerpoint/2010/main" val="9136289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Movement of robots and </a:t>
            </a:r>
            <a:r>
              <a:rPr lang="en-US" dirty="0" err="1"/>
              <a:t>pallettes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pallette</a:t>
            </a:r>
            <a:r>
              <a:rPr lang="en-US" dirty="0"/>
              <a:t> per location </a:t>
            </a:r>
            <a:r>
              <a:rPr lang="mr-IN" dirty="0"/>
              <a:t>–</a:t>
            </a:r>
            <a:r>
              <a:rPr lang="en-US" dirty="0"/>
              <a:t> the </a:t>
            </a:r>
            <a:r>
              <a:rPr lang="en-US" dirty="0" err="1"/>
              <a:t>pallette</a:t>
            </a:r>
            <a:r>
              <a:rPr lang="en-US" dirty="0"/>
              <a:t> fills the location</a:t>
            </a:r>
          </a:p>
          <a:p>
            <a:r>
              <a:rPr lang="en-US" dirty="0"/>
              <a:t>1 robot per location </a:t>
            </a:r>
            <a:r>
              <a:rPr lang="mr-IN" dirty="0"/>
              <a:t>–</a:t>
            </a:r>
            <a:r>
              <a:rPr lang="en-US" dirty="0"/>
              <a:t> same</a:t>
            </a:r>
          </a:p>
          <a:p>
            <a:r>
              <a:rPr lang="en-US" dirty="0"/>
              <a:t>Robot and </a:t>
            </a:r>
            <a:r>
              <a:rPr lang="en-US" dirty="0" err="1"/>
              <a:t>pallette</a:t>
            </a:r>
            <a:r>
              <a:rPr lang="en-US" dirty="0"/>
              <a:t> may occupy the same space - Robot moves under </a:t>
            </a:r>
            <a:r>
              <a:rPr lang="en-US" dirty="0" err="1"/>
              <a:t>pallettes</a:t>
            </a:r>
            <a:endParaRPr lang="en-US" dirty="0"/>
          </a:p>
          <a:p>
            <a:pPr marL="0" indent="0">
              <a:spcBef>
                <a:spcPts val="1600"/>
              </a:spcBef>
              <a:buNone/>
            </a:pPr>
            <a:r>
              <a:rPr lang="en-US" dirty="0"/>
              <a:t>Packing locations</a:t>
            </a:r>
          </a:p>
          <a:p>
            <a:r>
              <a:rPr lang="en-US" dirty="0"/>
              <a:t>Packing location can handle only 1 shipment at a time</a:t>
            </a:r>
          </a:p>
          <a:p>
            <a:r>
              <a:rPr lang="en-US" dirty="0"/>
              <a:t>Can start a shipment at a packing location only if it is “available” 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dirty="0"/>
              <a:t>Shipments and orders</a:t>
            </a:r>
          </a:p>
          <a:p>
            <a:r>
              <a:rPr lang="en-US" dirty="0"/>
              <a:t>A shipment pertains to exactly one order</a:t>
            </a:r>
          </a:p>
          <a:p>
            <a:r>
              <a:rPr lang="en-US" dirty="0"/>
              <a:t>An order may have multiple shipments</a:t>
            </a:r>
          </a:p>
          <a:p>
            <a:r>
              <a:rPr lang="en-US" dirty="0"/>
              <a:t>Shipment contains items from exactly 1 order</a:t>
            </a:r>
          </a:p>
          <a:p>
            <a:r>
              <a:rPr lang="en-US" dirty="0"/>
              <a:t>Items can exist in only one place </a:t>
            </a:r>
            <a:r>
              <a:rPr lang="mr-IN" dirty="0"/>
              <a:t>–</a:t>
            </a:r>
            <a:r>
              <a:rPr lang="en-US" dirty="0"/>
              <a:t> once you add it to the shipment, it is no longer on the </a:t>
            </a:r>
            <a:r>
              <a:rPr lang="en-US" dirty="0" err="1"/>
              <a:t>pallette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95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05000" y="28834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2224" y="2791968"/>
            <a:ext cx="2438400" cy="2438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62328" y="288340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62328" y="34686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14944" y="136550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</p:spTree>
    <p:extLst>
      <p:ext uri="{BB962C8B-B14F-4D97-AF65-F5344CB8AC3E}">
        <p14:creationId xmlns:p14="http://schemas.microsoft.com/office/powerpoint/2010/main" val="1912368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05000" y="2883408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2224" y="2791968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62328" y="2883408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62328" y="346862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14944" y="136550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</p:spTree>
    <p:extLst>
      <p:ext uri="{BB962C8B-B14F-4D97-AF65-F5344CB8AC3E}">
        <p14:creationId xmlns:p14="http://schemas.microsoft.com/office/powerpoint/2010/main" val="10479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64552" y="2871216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51776" y="2779776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21880" y="2871216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21880" y="3456432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14944" y="136550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</p:spTree>
    <p:extLst>
      <p:ext uri="{BB962C8B-B14F-4D97-AF65-F5344CB8AC3E}">
        <p14:creationId xmlns:p14="http://schemas.microsoft.com/office/powerpoint/2010/main" val="306049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64552" y="2871216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51776" y="2779776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21880" y="3456432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14944" y="136550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03336" y="1444752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</p:spTree>
    <p:extLst>
      <p:ext uri="{BB962C8B-B14F-4D97-AF65-F5344CB8AC3E}">
        <p14:creationId xmlns:p14="http://schemas.microsoft.com/office/powerpoint/2010/main" val="54751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1536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01312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81088" y="2621280"/>
            <a:ext cx="2779776" cy="27797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64552" y="2871216"/>
            <a:ext cx="2255520" cy="2255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51776" y="2779776"/>
            <a:ext cx="2438400" cy="2438400"/>
          </a:xfrm>
          <a:prstGeom prst="rect">
            <a:avLst/>
          </a:prstGeom>
          <a:solidFill>
            <a:schemeClr val="accent6">
              <a:lumMod val="60000"/>
              <a:lumOff val="40000"/>
              <a:alpha val="4117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14944" y="1365504"/>
            <a:ext cx="2474976" cy="1225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shipment1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03336" y="1444752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socks1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403336" y="2036064"/>
            <a:ext cx="2298192" cy="493776"/>
          </a:xfrm>
          <a:prstGeom prst="rect">
            <a:avLst/>
          </a:prstGeom>
          <a:solidFill>
            <a:srgbClr val="203864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728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4217</TotalTime>
  <Words>758</Words>
  <Application>Microsoft Macintosh PowerPoint</Application>
  <PresentationFormat>Widescreen</PresentationFormat>
  <Paragraphs>264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PowerPoint Presentation</vt:lpstr>
      <vt:lpstr>Definitions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Clarifications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R. Wilson</dc:creator>
  <cp:lastModifiedBy>Jason R Wilson</cp:lastModifiedBy>
  <cp:revision>19</cp:revision>
  <dcterms:created xsi:type="dcterms:W3CDTF">2018-11-15T18:59:42Z</dcterms:created>
  <dcterms:modified xsi:type="dcterms:W3CDTF">2020-09-23T22:16:29Z</dcterms:modified>
</cp:coreProperties>
</file>