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slideLayouts/slideLayout247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24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6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notesSlides/notesSlide12.xml" ContentType="application/vnd.openxmlformats-officedocument.presentationml.notesSlide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4" r:id="rId2"/>
    <p:sldMasterId id="2147483786" r:id="rId3"/>
    <p:sldMasterId id="2147483798" r:id="rId4"/>
    <p:sldMasterId id="2147483810" r:id="rId5"/>
    <p:sldMasterId id="2147483822" r:id="rId6"/>
    <p:sldMasterId id="2147483834" r:id="rId7"/>
    <p:sldMasterId id="2147483846" r:id="rId8"/>
    <p:sldMasterId id="2147483858" r:id="rId9"/>
    <p:sldMasterId id="2147483870" r:id="rId10"/>
    <p:sldMasterId id="2147483882" r:id="rId11"/>
    <p:sldMasterId id="2147483894" r:id="rId12"/>
    <p:sldMasterId id="2147483906" r:id="rId13"/>
    <p:sldMasterId id="2147483918" r:id="rId14"/>
    <p:sldMasterId id="2147483930" r:id="rId15"/>
    <p:sldMasterId id="2147483942" r:id="rId16"/>
    <p:sldMasterId id="2147483954" r:id="rId17"/>
    <p:sldMasterId id="2147483966" r:id="rId18"/>
    <p:sldMasterId id="2147483978" r:id="rId19"/>
    <p:sldMasterId id="2147483990" r:id="rId20"/>
    <p:sldMasterId id="2147484002" r:id="rId21"/>
    <p:sldMasterId id="2147484014" r:id="rId22"/>
    <p:sldMasterId id="2147484026" r:id="rId23"/>
    <p:sldMasterId id="2147484146" r:id="rId24"/>
  </p:sldMasterIdLst>
  <p:notesMasterIdLst>
    <p:notesMasterId r:id="rId38"/>
  </p:notesMasterIdLst>
  <p:sldIdLst>
    <p:sldId id="268" r:id="rId25"/>
    <p:sldId id="270" r:id="rId26"/>
    <p:sldId id="267" r:id="rId27"/>
    <p:sldId id="269" r:id="rId28"/>
    <p:sldId id="265" r:id="rId29"/>
    <p:sldId id="271" r:id="rId30"/>
    <p:sldId id="273" r:id="rId31"/>
    <p:sldId id="277" r:id="rId32"/>
    <p:sldId id="278" r:id="rId33"/>
    <p:sldId id="279" r:id="rId34"/>
    <p:sldId id="280" r:id="rId35"/>
    <p:sldId id="281" r:id="rId36"/>
    <p:sldId id="272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8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124A7-BFBB-453B-BB46-9EFA4D39ED03}" type="datetimeFigureOut">
              <a:rPr lang="ru-RU" smtClean="0"/>
              <a:pPr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5F34-EDC8-4A5A-80EB-760CC3BA97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559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400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336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502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0857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079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498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971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9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910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064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168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034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5F34-EDC8-4A5A-80EB-760CC3BA97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75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43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76881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25654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56288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24203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437614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20148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66221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41807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11401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001025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5200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71248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49265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77102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11137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90097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9354571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16724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62266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29580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1122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92453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88" y="519429"/>
            <a:ext cx="10762825" cy="1226820"/>
          </a:xfrm>
          <a:prstGeom prst="rect">
            <a:avLst/>
          </a:prstGeo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8897" y="1563879"/>
            <a:ext cx="40462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4E46-3FA6-4D73-8B91-4569EE4F9335}" type="datetime1">
              <a:rPr lang="en-US" smtClean="0"/>
              <a:pPr/>
              <a:t>9/1/2022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177C-26CF-46CE-B53A-1017F9B8015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347327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323289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7173557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74726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47203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99589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133327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70791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710326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54233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191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30084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9840324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36655074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654603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631670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19437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493156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933874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09430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81898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95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388020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06489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375716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2638854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16507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574781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507999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17054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151180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73243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392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3136188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606221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126912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392649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53976801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62010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853844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19916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5872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1343600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328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64429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01410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378776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055970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50955275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2716572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701459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9644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806828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5244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44259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987368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507323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438388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679896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456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749410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024849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462961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3202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085260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7189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849237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13851530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044603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003511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44310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455861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91132760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28281357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291994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621085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4897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586346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4158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42119418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419914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712707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756871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976606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72799996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2057483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683747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43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121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0177678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3531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840694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573979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970509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867143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43736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283829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97560701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2702069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05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4555357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786641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11054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684515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5914496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784745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10664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736596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0424007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16162825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1375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96275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810017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710622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2330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953416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57803028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16765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63858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323276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981410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099870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18202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3893187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12407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380413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672672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539913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6334035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941191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742169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843004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8420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38927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58617946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99639221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971072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880908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377047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693988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60302572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67254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07770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8275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23371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496917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87352698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49151590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775311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100844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EC0D-1B4E-4DFB-92D4-8FEF5042672B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916520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D174-371A-4E97-AB60-AFACE865DB35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51291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4EDB-C5F8-432B-B607-66F26CC0503E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113405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E534-235F-4557-91EB-772081F4982C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1838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0F4E-0CB9-412C-818C-23EDC59B633E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6638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27056886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A8C-F20E-4647-AA55-1CC7F2D6672C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64704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0678-5A4C-4D9F-9C97-F2A6628B235D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8921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B836-E80C-4552-A805-5CF4714F7F06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23887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5B18-85D6-4145-AFC9-04935EEB4551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5509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76BB-F98D-4448-9530-020DBDB7ED56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98494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6341-981D-48A6-8614-9276ECDE037D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88699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F11D-BC43-406F-A565-6839B56E46E1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734614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97D8-5E7D-4523-B296-34DD08E6FDFD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158719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0E-ED60-4C81-AC44-6EBB1F48CFE4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987938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A0F3-D09E-4F87-90D1-135411406586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9570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102692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B8C-8308-4C83-B2C8-D6AF9A0DBAF7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91456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20D7-E5F1-4FAC-A710-F0D5CA9209DB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4513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495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11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526568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9425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888631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126615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1742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4960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53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7127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2729123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6186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899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22301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1936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76778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897757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750237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4727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93326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4305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3049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609178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8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424083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67159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83593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29023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36955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65584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5869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2155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4346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37055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957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40685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9598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49828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5290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56540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8932207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8936854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26591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72318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7197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92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62813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6446793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2083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4472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49873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2474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0348536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368368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76448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73917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83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475266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46833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9730144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29235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29082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20210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078478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6666708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726095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32861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21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1052280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84109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95985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685851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66170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84857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79212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275121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341112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6018692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32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7.xml"/><Relationship Id="rId18" Type="http://schemas.openxmlformats.org/officeDocument/2006/relationships/theme" Target="../theme/theme24.xml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6.xml"/><Relationship Id="rId17" Type="http://schemas.openxmlformats.org/officeDocument/2006/relationships/slideLayout" Target="../slideLayouts/slideLayout271.xml"/><Relationship Id="rId2" Type="http://schemas.openxmlformats.org/officeDocument/2006/relationships/slideLayout" Target="../slideLayouts/slideLayout256.xml"/><Relationship Id="rId16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864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16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5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4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7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4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6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79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5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1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8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9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4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3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9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F7B76B-ADF3-456A-AA4A-692FC4BA0872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92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80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9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2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37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8683" y="0"/>
            <a:ext cx="122406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12192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7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1071155"/>
            <a:ext cx="9076675" cy="1288869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2891247"/>
            <a:ext cx="8963464" cy="364889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2000"/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Введение в HTML, ознакомление со структурой языка, работа с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тегами</a:t>
            </a:r>
          </a:p>
          <a:p>
            <a:pPr algn="just"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524000"/>
            <a:ext cx="10968269" cy="50037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mark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mark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endParaRPr lang="en-US" sz="24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CDD3DE"/>
                </a:solidFill>
                <a:latin typeface="Consolas" panose="020B0609020204030204" pitchFamily="49" charset="0"/>
              </a:rPr>
              <a:t>Станция метро </a:t>
            </a:r>
            <a:r>
              <a:rPr lang="ru-RU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EB606B"/>
                </a:solidFill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CDD3DE"/>
                </a:solidFill>
                <a:latin typeface="Consolas" panose="020B0609020204030204" pitchFamily="49" charset="0"/>
              </a:rPr>
              <a:t>Юго-Западная</a:t>
            </a:r>
            <a:r>
              <a:rPr lang="ru-RU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EB606B"/>
                </a:solidFill>
                <a:latin typeface="Consolas" panose="020B0609020204030204" pitchFamily="49" charset="0"/>
              </a:rPr>
              <a:t>mark</a:t>
            </a:r>
            <a:r>
              <a:rPr lang="en-US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CDD3DE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10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858" y="4113753"/>
            <a:ext cx="7787886" cy="883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245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524000"/>
            <a:ext cx="10968269" cy="50037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</a:t>
            </a:r>
            <a:r>
              <a:rPr lang="ru-RU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EB606B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err="1" smtClean="0">
                <a:solidFill>
                  <a:srgbClr val="EB606B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&lt;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endParaRPr lang="en-US" sz="24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 </a:t>
            </a:r>
            <a:r>
              <a:rPr lang="it-IT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ol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Жарко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Тепло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Прохладно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Холодно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EB606B"/>
                </a:solidFill>
                <a:latin typeface="Consolas" panose="020B0609020204030204" pitchFamily="49" charset="0"/>
              </a:rPr>
              <a:t>ol</a:t>
            </a:r>
            <a:r>
              <a:rPr lang="it-IT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11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6939" y="2857108"/>
            <a:ext cx="3733973" cy="2885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94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524000"/>
            <a:ext cx="10968269" cy="50037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 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EB606B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endParaRPr lang="ru-RU" sz="20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EB606B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BB80B3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https://encrypted-tbn0.gstatic.com/</a:t>
            </a:r>
            <a:r>
              <a:rPr lang="en-US" sz="2000" dirty="0" err="1">
                <a:solidFill>
                  <a:srgbClr val="99C794"/>
                </a:solidFill>
                <a:latin typeface="Consolas" panose="020B0609020204030204" pitchFamily="49" charset="0"/>
              </a:rPr>
              <a:t>images?q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=tbn:ANd9GcSwHW-xR5tf3UsIKK9zlBCh9rjK5m8_VTWVqg&amp;usqp=CAU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alt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ru-RU" sz="2000" dirty="0">
                <a:solidFill>
                  <a:srgbClr val="99C794"/>
                </a:solidFill>
                <a:latin typeface="Consolas" panose="020B0609020204030204" pitchFamily="49" charset="0"/>
              </a:rPr>
              <a:t>Не </a:t>
            </a:r>
            <a:r>
              <a:rPr lang="ru-RU" sz="20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видно изображения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endParaRPr lang="ru-RU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CDD3DE"/>
                </a:solidFill>
                <a:latin typeface="Consolas" panose="020B0609020204030204" pitchFamily="49" charset="0"/>
              </a:rPr>
              <a:t>	</a:t>
            </a:r>
            <a:r>
              <a:rPr lang="ru-RU" sz="2800" dirty="0" smtClean="0">
                <a:solidFill>
                  <a:srgbClr val="CDD3DE"/>
                </a:solidFill>
                <a:latin typeface="Consolas" panose="020B0609020204030204" pitchFamily="49" charset="0"/>
              </a:rPr>
              <a:t>															                    						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EB606B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BB80B3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C:\Users\Asus\Pictures\EqE77uwxD51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alt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ru-RU" sz="2000" dirty="0">
                <a:solidFill>
                  <a:srgbClr val="99C794"/>
                </a:solidFill>
                <a:latin typeface="Consolas" panose="020B0609020204030204" pitchFamily="49" charset="0"/>
              </a:rPr>
              <a:t>Не </a:t>
            </a:r>
            <a:br>
              <a:rPr lang="ru-RU" sz="2000" dirty="0">
                <a:solidFill>
                  <a:srgbClr val="99C794"/>
                </a:solidFill>
                <a:latin typeface="Consolas" panose="020B0609020204030204" pitchFamily="49" charset="0"/>
              </a:rPr>
            </a:br>
            <a:r>
              <a:rPr lang="ru-RU" sz="20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						видно</a:t>
            </a:r>
            <a:r>
              <a:rPr lang="ru-RU" sz="2000" dirty="0">
                <a:solidFill>
                  <a:srgbClr val="99C794"/>
                </a:solidFill>
                <a:latin typeface="Consolas" panose="020B0609020204030204" pitchFamily="49" charset="0"/>
              </a:rPr>
              <a:t> изображения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endParaRPr lang="ru-RU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12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442" y="3525619"/>
            <a:ext cx="1587491" cy="282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3524" y="4754471"/>
            <a:ext cx="4557184" cy="754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909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222301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Полезные ссылки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1255355"/>
            <a:ext cx="10053456" cy="553297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Справочник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 [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webref.ru/html</a:t>
            </a:r>
            <a:endParaRPr lang="ru-RU" sz="1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-теги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://htmlreference.io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ru-RU" sz="1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Универсальные 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атрибуты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webref.ru/html/attr/common</a:t>
            </a:r>
            <a:endParaRPr lang="ru-RU" sz="1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Сокращенные команды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Emmet (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https://docs.emmet.io/cheat-sheet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</a:p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Веб-технологии для </a:t>
            </a:r>
            <a:r>
              <a:rPr lang="ru-RU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разработчиков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[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developer.mozilla.org/ru/docs/Web</a:t>
            </a:r>
          </a:p>
          <a:p>
            <a:pPr marL="457200" indent="-457200" algn="just">
              <a:lnSpc>
                <a:spcPct val="150000"/>
              </a:lnSpc>
              <a:buSzPct val="102000"/>
              <a:buFont typeface="+mj-lt"/>
              <a:buAutoNum type="arabicPeriod"/>
            </a:pP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Горячие клавиши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Studio Code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Электронный ресурс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ru-RU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https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://nikomedvedev.ru/other/vscodeshortcuts/hotkeys.html</a:t>
            </a:r>
            <a:endParaRPr lang="ru-RU" sz="1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buSzPct val="102000"/>
            </a:pPr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13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1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598714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720576"/>
            <a:ext cx="10811103" cy="446250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(HyperText Markup Language — 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ru-RU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язык гипертекстовой разметки»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–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«скелет», каркас веб-сайта.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(Cascading Style Sheets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ru-RU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«язык стилей»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–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это код, который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используется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стилизации вашей веб-страницы. 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 </a:t>
            </a:r>
            <a:r>
              <a:rPr lang="ru-RU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язык программирования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который показывает как будет вести себя веб-страница по отношению к действию пользователя.</a:t>
            </a:r>
          </a:p>
          <a:p>
            <a:pPr marL="342900" indent="-342900" algn="just">
              <a:buClr>
                <a:schemeClr val="accent1"/>
              </a:buClr>
              <a:buSzPct val="102000"/>
              <a:buFont typeface="Arial" panose="020B0604020202020204" pitchFamily="34" charset="0"/>
              <a:buChar char="•"/>
            </a:pP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2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3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598714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веб-сайтов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3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212" y="1760437"/>
            <a:ext cx="10949354" cy="38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32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598714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РЕДАКТОРЫ КОДА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214673"/>
            <a:ext cx="10968269" cy="277304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Studio 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(https://code.visualstudio.com/)</a:t>
            </a:r>
            <a:endParaRPr lang="ru-RU" sz="2400" dirty="0" smtClean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Atom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(https://atom.io/)</a:t>
            </a:r>
            <a:endParaRPr lang="en-US" sz="2400" dirty="0" smtClean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Sublime Text 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(https://www.sublimetext.com/)</a:t>
            </a:r>
          </a:p>
          <a:p>
            <a:pPr marL="342900" indent="-342900" algn="just">
              <a:lnSpc>
                <a:spcPct val="150000"/>
              </a:lnSpc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Notepad++ 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(https://notepad-plus-plus.org/downloads/)</a:t>
            </a:r>
          </a:p>
          <a:p>
            <a:pPr algn="just">
              <a:buSzPct val="102000"/>
            </a:pPr>
            <a:endParaRPr 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4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6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598714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Стандартная структура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720576"/>
            <a:ext cx="10968269" cy="446250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DOCTYPE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Тип документа для браузера 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 smtClean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BB80B3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 Самый главный тег --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 smtClean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 Вся техническая информация о странице 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meta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charset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UTF-8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– Кодировка страницы--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meta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http-</a:t>
            </a:r>
            <a:r>
              <a:rPr lang="en-US" sz="2000" dirty="0" err="1">
                <a:solidFill>
                  <a:srgbClr val="BB80B3"/>
                </a:solidFill>
                <a:latin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X-UA-Compatible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IE=edge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endParaRPr lang="en-US" sz="2000" dirty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 Для совместимости с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IE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meta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viewport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>
                <a:solidFill>
                  <a:srgbClr val="BB80B3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99C794"/>
                </a:solidFill>
                <a:latin typeface="Consolas" panose="020B0609020204030204" pitchFamily="49" charset="0"/>
              </a:rPr>
              <a:t>width=device-width, initial-scale=1.0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endParaRPr lang="en-US" sz="2000" dirty="0" smtClean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 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Для 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красивого отображения на мобильных устройствах--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CDD3DE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-- Заголовок страницы --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&lt;!</a:t>
            </a:r>
            <a:r>
              <a:rPr lang="ru-RU" sz="20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–- Тело веб-страницы </a:t>
            </a:r>
            <a:r>
              <a:rPr lang="ru-RU" sz="2000" dirty="0">
                <a:solidFill>
                  <a:srgbClr val="5FB3B3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B606B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Clr>
                <a:schemeClr val="accent1"/>
              </a:buClr>
              <a:buSzPct val="102000"/>
              <a:buFont typeface="Arial" panose="020B0604020202020204" pitchFamily="34" charset="0"/>
              <a:buChar char="•"/>
            </a:pP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5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598713"/>
            <a:ext cx="11337742" cy="1722455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Стандартная структура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</a:t>
            </a:r>
            <a:b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Понятия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«тег»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smtClean="0"/>
              <a:t>«АТРИБУТ»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784226"/>
            <a:ext cx="10968269" cy="3492135"/>
          </a:xfrm>
        </p:spPr>
        <p:txBody>
          <a:bodyPr>
            <a:noAutofit/>
          </a:bodyPr>
          <a:lstStyle/>
          <a:p>
            <a:pPr marL="342900" indent="-342900" algn="just">
              <a:spcAft>
                <a:spcPts val="1800"/>
              </a:spcAft>
              <a:buSzPct val="102000"/>
              <a:buFont typeface="Arial" panose="020B0604020202020204" pitchFamily="34" charset="0"/>
              <a:buChar char="•"/>
            </a:pPr>
            <a:r>
              <a:rPr lang="ru-RU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это элемент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языка разметки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гипертекста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c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амая 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маленькая структурная единица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страницы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342900" indent="-342900" algn="just">
              <a:buSzPct val="102000"/>
              <a:buFont typeface="Arial" panose="020B0604020202020204" pitchFamily="34" charset="0"/>
              <a:buChar char="•"/>
            </a:pPr>
            <a:r>
              <a:rPr lang="ru-RU" sz="24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Атрибуты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это дополнительные значения, которые настраивают элементы или регулируют их поведение различным способом, чтобы соответствовать критериям пользователей.</a:t>
            </a:r>
          </a:p>
          <a:p>
            <a:pPr algn="ctr">
              <a:spcBef>
                <a:spcPts val="0"/>
              </a:spcBef>
              <a:buSzPct val="102000"/>
            </a:pP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</a:t>
            </a:r>
            <a:b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EB606B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BB80B3"/>
                </a:solidFill>
                <a:latin typeface="Consolas" panose="020B0609020204030204" pitchFamily="49" charset="0"/>
              </a:rPr>
              <a:t>lang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99C794"/>
                </a:solidFill>
                <a:latin typeface="Consolas" panose="020B0609020204030204" pitchFamily="49" charset="0"/>
              </a:rPr>
              <a:t>en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тег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BB80B3"/>
                </a:solidFill>
                <a:latin typeface="Consolas" panose="020B0609020204030204" pitchFamily="49" charset="0"/>
              </a:rPr>
              <a:t>lang</a:t>
            </a:r>
            <a:r>
              <a:rPr lang="ru-RU" sz="2400" dirty="0" smtClean="0">
                <a:solidFill>
                  <a:srgbClr val="BB80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– атрибут</a:t>
            </a:r>
            <a:r>
              <a:rPr lang="ru-RU" sz="2400" dirty="0">
                <a:solidFill>
                  <a:srgbClr val="5FB3B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6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162288"/>
            <a:ext cx="10968269" cy="536545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02000"/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начала работы необходимо создать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html-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документ с названием «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index.html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». </a:t>
            </a: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Теги 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EB606B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h6</a:t>
            </a:r>
            <a:r>
              <a:rPr lang="pt-BR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pt-BR" sz="24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h6</a:t>
            </a:r>
            <a:r>
              <a:rPr lang="pt-BR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h1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Один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h1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h2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Два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h2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h3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Три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h3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h4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Четыре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h4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h5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Пять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h5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h6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>
                <a:solidFill>
                  <a:srgbClr val="CDD3DE"/>
                </a:solidFill>
                <a:latin typeface="Consolas" panose="020B0609020204030204" pitchFamily="49" charset="0"/>
              </a:rPr>
              <a:t>Шесть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>
                <a:solidFill>
                  <a:srgbClr val="EB606B"/>
                </a:solidFill>
                <a:latin typeface="Consolas" panose="020B0609020204030204" pitchFamily="49" charset="0"/>
              </a:rPr>
              <a:t>h6</a:t>
            </a:r>
            <a:r>
              <a:rPr lang="pt-BR" sz="24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7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738" y="3267108"/>
            <a:ext cx="1257475" cy="3115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89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524000"/>
            <a:ext cx="10968269" cy="50037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Теги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b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b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&lt;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u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u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5FB3B3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&lt;</a:t>
            </a:r>
            <a:r>
              <a:rPr lang="en-US" sz="2800" dirty="0" err="1" smtClean="0">
                <a:solidFill>
                  <a:srgbClr val="5FB3B3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ru-RU" sz="2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endParaRPr lang="en-US" sz="24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  <a:r>
              <a:rPr lang="pl-PL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i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CDD3DE"/>
                </a:solidFill>
                <a:latin typeface="Consolas" panose="020B0609020204030204" pitchFamily="49" charset="0"/>
              </a:rPr>
              <a:t>Утро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i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&gt;&lt;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br</a:t>
            </a:r>
            <a:r>
              <a:rPr lang="pl-PL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FB3B3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l-PL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b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CDD3DE"/>
                </a:solidFill>
                <a:latin typeface="Consolas" panose="020B0609020204030204" pitchFamily="49" charset="0"/>
              </a:rPr>
              <a:t>День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b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&gt;&lt;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br</a:t>
            </a:r>
            <a:r>
              <a:rPr lang="pl-PL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FB3B3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l-PL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u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CDD3DE"/>
                </a:solidFill>
                <a:latin typeface="Consolas" panose="020B0609020204030204" pitchFamily="49" charset="0"/>
              </a:rPr>
              <a:t>Вечер</a:t>
            </a:r>
            <a:r>
              <a:rPr lang="pl-PL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EB606B"/>
                </a:solidFill>
                <a:latin typeface="Consolas" panose="020B0609020204030204" pitchFamily="49" charset="0"/>
              </a:rPr>
              <a:t>u</a:t>
            </a:r>
            <a:r>
              <a:rPr lang="pl-PL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8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/>
          <a:srcRect r="40473"/>
          <a:stretch/>
        </p:blipFill>
        <p:spPr>
          <a:xfrm>
            <a:off x="6062485" y="2801737"/>
            <a:ext cx="3963830" cy="244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849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1">
                <a:lumMod val="67000"/>
              </a:schemeClr>
            </a:gs>
            <a:gs pos="82000">
              <a:schemeClr val="accent1">
                <a:lumMod val="97000"/>
                <a:lumOff val="3000"/>
              </a:schemeClr>
            </a:gs>
            <a:gs pos="4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342" y="320040"/>
            <a:ext cx="11337742" cy="759824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тегами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342" y="1524000"/>
            <a:ext cx="10968269" cy="50037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Теги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sub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sub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sup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pt-BR" sz="2800" dirty="0" smtClean="0">
                <a:solidFill>
                  <a:srgbClr val="EB606B"/>
                </a:solidFill>
                <a:latin typeface="Consolas" panose="020B0609020204030204" pitchFamily="49" charset="0"/>
              </a:rPr>
              <a:t>sup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&gt;, &lt;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&gt;&lt;/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ru-RU" sz="2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endParaRPr lang="en-US" sz="2400" dirty="0" smtClean="0">
              <a:solidFill>
                <a:srgbClr val="5FB3B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rgbClr val="5FB3B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   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H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sub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sub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O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&gt; </a:t>
            </a:r>
            <a:endParaRPr lang="pt-BR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3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sup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2*9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sup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r>
              <a:rPr lang="pt-BR" sz="2800" dirty="0">
                <a:solidFill>
                  <a:srgbClr val="CDD3DE"/>
                </a:solidFill>
                <a:latin typeface="Consolas" panose="020B0609020204030204" pitchFamily="49" charset="0"/>
              </a:rPr>
              <a:t>=X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EB606B"/>
                </a:solidFill>
                <a:latin typeface="Consolas" panose="020B0609020204030204" pitchFamily="49" charset="0"/>
              </a:rPr>
              <a:t>p</a:t>
            </a:r>
            <a:r>
              <a:rPr lang="pt-BR" sz="2800" dirty="0">
                <a:solidFill>
                  <a:srgbClr val="5FB3B3"/>
                </a:solidFill>
                <a:latin typeface="Consolas" panose="020B0609020204030204" pitchFamily="49" charset="0"/>
              </a:rPr>
              <a:t>&gt;</a:t>
            </a:r>
            <a:endParaRPr lang="pt-BR" sz="28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2000"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9</a:t>
            </a:fld>
            <a:endParaRPr lang="en-US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8435" y="2686157"/>
            <a:ext cx="2692417" cy="3066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649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ТУ МИРЭА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РТУ МИРЭА" id="{1DCB7223-6B58-4D14-8483-AF0784E9624C}" vid="{AD22F12E-A265-4406-A1FA-89AA783DDBD5}"/>
    </a:ext>
  </a:ext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Desig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РТУ МИРЭА</Template>
  <TotalTime>380</TotalTime>
  <Words>400</Words>
  <Application>Microsoft Office PowerPoint</Application>
  <PresentationFormat>Произвольный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24</vt:i4>
      </vt:variant>
      <vt:variant>
        <vt:lpstr>Заголовки слайдов</vt:lpstr>
      </vt:variant>
      <vt:variant>
        <vt:i4>13</vt:i4>
      </vt:variant>
    </vt:vector>
  </HeadingPairs>
  <TitlesOfParts>
    <vt:vector size="37" baseType="lpstr">
      <vt:lpstr>РТУ МИРЭА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Сектор</vt:lpstr>
      <vt:lpstr>Разработка клиентских частей интернет-ресурсов</vt:lpstr>
      <vt:lpstr>Введение</vt:lpstr>
      <vt:lpstr>Классификация веб-сайтов</vt:lpstr>
      <vt:lpstr>РЕДАКТОРЫ КОДА</vt:lpstr>
      <vt:lpstr>Стандартная структура html-страницы</vt:lpstr>
      <vt:lpstr>Стандартная структура html-страницы  Понятия «тег» и «АТРИБУТ»</vt:lpstr>
      <vt:lpstr>Работа с HTML-тегами</vt:lpstr>
      <vt:lpstr>Работа с HTML-тегами</vt:lpstr>
      <vt:lpstr>Работа с HTML-тегами</vt:lpstr>
      <vt:lpstr>Работа с HTML-тегами</vt:lpstr>
      <vt:lpstr>Работа с HTML-тегами</vt:lpstr>
      <vt:lpstr>Работа с HTML-тегами</vt:lpstr>
      <vt:lpstr>Полезные 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 Братусь</dc:creator>
  <cp:lastModifiedBy>Эксперт</cp:lastModifiedBy>
  <cp:revision>39</cp:revision>
  <dcterms:created xsi:type="dcterms:W3CDTF">2021-09-01T21:19:57Z</dcterms:created>
  <dcterms:modified xsi:type="dcterms:W3CDTF">2022-09-01T07:17:38Z</dcterms:modified>
</cp:coreProperties>
</file>