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58" r:id="rId7"/>
    <p:sldId id="259" r:id="rId8"/>
    <p:sldId id="260" r:id="rId9"/>
    <p:sldId id="276" r:id="rId10"/>
    <p:sldId id="261" r:id="rId11"/>
    <p:sldId id="278" r:id="rId12"/>
    <p:sldId id="262" r:id="rId13"/>
    <p:sldId id="263" r:id="rId14"/>
    <p:sldId id="264" r:id="rId15"/>
    <p:sldId id="265" r:id="rId16"/>
    <p:sldId id="266" r:id="rId17"/>
    <p:sldId id="267" r:id="rId18"/>
    <p:sldId id="268" r:id="rId19"/>
    <p:sldId id="269" r:id="rId20"/>
    <p:sldId id="277" r:id="rId21"/>
    <p:sldId id="270" r:id="rId22"/>
    <p:sldId id="271" r:id="rId23"/>
    <p:sldId id="273" r:id="rId24"/>
    <p:sldId id="272" r:id="rId25"/>
  </p:sldIdLst>
  <p:sldSz cx="12192000" cy="6858000"/>
  <p:notesSz cx="6858000" cy="18573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52989-F049-469F-AA1C-89274EF2AB37}" v="4257" dt="2025-01-13T21:01:48.15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91480" autoAdjust="0"/>
  </p:normalViewPr>
  <p:slideViewPr>
    <p:cSldViewPr snapToGrid="0">
      <p:cViewPr varScale="1">
        <p:scale>
          <a:sx n="70" d="100"/>
          <a:sy n="70" d="100"/>
        </p:scale>
        <p:origin x="38" y="101"/>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342357" y="742109"/>
            <a:ext cx="8758185" cy="2851193"/>
          </a:xfrm>
          <a:noFill/>
        </p:spPr>
        <p:txBody>
          <a:bodyPr vert="horz" lIns="91440" tIns="45720" rIns="91440" bIns="45720" rtlCol="0" anchor="ctr">
            <a:noAutofit/>
          </a:bodyPr>
          <a:lstStyle/>
          <a:p>
            <a:endParaRPr lang="ru-RU"/>
          </a:p>
          <a:p>
            <a:br>
              <a:rPr lang="en-US" sz="1800" dirty="0">
                <a:latin typeface="IBM Plex Sans SemiBold"/>
              </a:rPr>
            </a:br>
            <a:br>
              <a:rPr lang="en-US" sz="1800" dirty="0">
                <a:latin typeface="IBM Plex Sans SemiBold"/>
              </a:rPr>
            </a:br>
            <a:br>
              <a:rPr lang="en-US" sz="1800" dirty="0">
                <a:latin typeface="IBM Plex Sans SemiBold"/>
              </a:rPr>
            </a:br>
            <a:br>
              <a:rPr lang="en-US" sz="1800" dirty="0">
                <a:latin typeface="IBM Plex Sans SemiBold"/>
              </a:rPr>
            </a:br>
            <a:br>
              <a:rPr lang="en-US" sz="1800" dirty="0">
                <a:latin typeface="IBM Plex Sans SemiBold"/>
              </a:rPr>
            </a:br>
            <a:br>
              <a:rPr lang="en-US" sz="1800" dirty="0">
                <a:latin typeface="IBM Plex Sans SemiBold"/>
              </a:rPr>
            </a:br>
            <a:br>
              <a:rPr lang="en-US" sz="1800" dirty="0">
                <a:latin typeface="IBM Plex Sans SemiBold"/>
              </a:rPr>
            </a:br>
            <a:br>
              <a:rPr lang="en-US" sz="1800" dirty="0">
                <a:latin typeface="IBM Plex Sans SemiBold"/>
              </a:rPr>
            </a:br>
            <a:r>
              <a:rPr lang="en-US" sz="1800" dirty="0">
                <a:solidFill>
                  <a:schemeClr val="tx1"/>
                </a:solidFill>
                <a:latin typeface="IBM Plex Sans SemiBold"/>
              </a:rPr>
              <a:t>Applied Data Science Capstone</a:t>
            </a:r>
            <a:br>
              <a:rPr lang="en-US" sz="1800" dirty="0">
                <a:latin typeface="IBM Plex Sans SemiBold"/>
              </a:rPr>
            </a:br>
            <a:r>
              <a:rPr lang="en-US" sz="2000" dirty="0">
                <a:solidFill>
                  <a:schemeClr val="tx1"/>
                </a:solidFill>
                <a:latin typeface="Helvetica Neue"/>
              </a:rPr>
              <a:t>Space X Falcon 9 First Stage Landing Prediction</a:t>
            </a:r>
            <a:endParaRPr lang="en-US" sz="2000">
              <a:solidFill>
                <a:schemeClr val="tx1"/>
              </a:solidFill>
            </a:endParaRPr>
          </a:p>
          <a:p>
            <a:endParaRPr lang="en-US" sz="1600" dirty="0"/>
          </a:p>
          <a:p>
            <a:endParaRPr lang="en-US"/>
          </a:p>
          <a:p>
            <a:br>
              <a:rPr lang="en-US" dirty="0"/>
            </a:br>
            <a:endParaRPr lang="en-US" dirty="0"/>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latin typeface="IBM Plex Sans SemiBold"/>
              </a:rPr>
              <a:t>SVM model performance </a:t>
            </a:r>
            <a:endParaRPr lang="en-US" sz="2800" dirty="0"/>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470025"/>
            <a:ext cx="5181600" cy="4351338"/>
          </a:xfrm>
        </p:spPr>
        <p:txBody>
          <a:bodyPr vert="horz" lIns="91440" tIns="45720" rIns="91440" bIns="45720" rtlCol="0" anchor="t">
            <a:normAutofit/>
          </a:bodyPr>
          <a:lstStyle/>
          <a:p>
            <a:pPr marL="0" indent="0" algn="ctr">
              <a:buNone/>
            </a:pPr>
            <a:r>
              <a:rPr lang="en-US" b="1" dirty="0">
                <a:latin typeface="IBM Plex Sans"/>
              </a:rPr>
              <a:t>Accuracy of the SVM model is 83%</a:t>
            </a:r>
            <a:endParaRPr lang="en-US" b="1" dirty="0"/>
          </a:p>
        </p:txBody>
      </p:sp>
      <p:pic>
        <p:nvPicPr>
          <p:cNvPr id="5" name="Рисунок 4" descr="Изображение выглядит как текст, снимок экрана, Прямоугольник, дизайн&#10;&#10;Автоматически созданное описание">
            <a:extLst>
              <a:ext uri="{FF2B5EF4-FFF2-40B4-BE49-F238E27FC236}">
                <a16:creationId xmlns:a16="http://schemas.microsoft.com/office/drawing/2014/main" id="{8928137C-7BD6-C8AC-9DB1-F2ACA33B2DCB}"/>
              </a:ext>
            </a:extLst>
          </p:cNvPr>
          <p:cNvPicPr>
            <a:picLocks noChangeAspect="1"/>
          </p:cNvPicPr>
          <p:nvPr/>
        </p:nvPicPr>
        <p:blipFill>
          <a:blip r:embed="rId3"/>
          <a:stretch>
            <a:fillRect/>
          </a:stretch>
        </p:blipFill>
        <p:spPr>
          <a:xfrm>
            <a:off x="986857" y="1473200"/>
            <a:ext cx="4757286" cy="4114800"/>
          </a:xfrm>
          <a:prstGeom prst="rect">
            <a:avLst/>
          </a:prstGeom>
        </p:spPr>
      </p:pic>
    </p:spTree>
    <p:custDataLst>
      <p:tags r:id="rId1"/>
    </p:custDataLst>
    <p:extLst>
      <p:ext uri="{BB962C8B-B14F-4D97-AF65-F5344CB8AC3E}">
        <p14:creationId xmlns:p14="http://schemas.microsoft.com/office/powerpoint/2010/main" val="370128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latin typeface="IBM Plex Sans SemiBold"/>
              </a:rPr>
              <a:t>KNN model prediction</a:t>
            </a:r>
            <a:endParaRPr lang="en-US" dirty="0"/>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21400" y="1825625"/>
            <a:ext cx="5326842" cy="501939"/>
          </a:xfrm>
        </p:spPr>
        <p:txBody>
          <a:bodyPr vert="horz" lIns="91440" tIns="45720" rIns="91440" bIns="45720" rtlCol="0" anchor="t">
            <a:normAutofit fontScale="77500" lnSpcReduction="20000"/>
          </a:bodyPr>
          <a:lstStyle/>
          <a:p>
            <a:pPr marL="0" indent="0" algn="ctr">
              <a:buNone/>
            </a:pPr>
            <a:r>
              <a:rPr lang="en-US" b="1" dirty="0">
                <a:latin typeface="IBM Plex Sans"/>
              </a:rPr>
              <a:t>The accuracy of the KNN model is 83%</a:t>
            </a:r>
            <a:endParaRPr lang="en-US" b="1" dirty="0"/>
          </a:p>
        </p:txBody>
      </p:sp>
      <p:pic>
        <p:nvPicPr>
          <p:cNvPr id="9" name="Объект 8" descr="Изображение выглядит как текст, снимок экрана, диаграмма, дизайн&#10;&#10;Автоматически созданное описание">
            <a:extLst>
              <a:ext uri="{FF2B5EF4-FFF2-40B4-BE49-F238E27FC236}">
                <a16:creationId xmlns:a16="http://schemas.microsoft.com/office/drawing/2014/main" id="{B419D86E-DA64-4742-01C0-91D4CE611109}"/>
              </a:ext>
            </a:extLst>
          </p:cNvPr>
          <p:cNvPicPr>
            <a:picLocks noGrp="1" noChangeAspect="1"/>
          </p:cNvPicPr>
          <p:nvPr>
            <p:ph sz="half" idx="1"/>
          </p:nvPr>
        </p:nvPicPr>
        <p:blipFill>
          <a:blip r:embed="rId3"/>
          <a:stretch>
            <a:fillRect/>
          </a:stretch>
        </p:blipFill>
        <p:spPr>
          <a:xfrm>
            <a:off x="746656" y="1828800"/>
            <a:ext cx="5364688" cy="4114800"/>
          </a:xfrm>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838200" y="365125"/>
            <a:ext cx="10515600" cy="1325563"/>
          </a:xfrm>
        </p:spPr>
        <p:txBody>
          <a:bodyPr anchor="ctr">
            <a:normAutofit/>
          </a:bodyPr>
          <a:lstStyle/>
          <a:p>
            <a:r>
              <a:rPr lang="en-US"/>
              <a:t>Methods performed the best</a:t>
            </a:r>
            <a:endParaRPr lang="ru-RU" dirty="0"/>
          </a:p>
        </p:txBody>
      </p:sp>
      <p:pic>
        <p:nvPicPr>
          <p:cNvPr id="7" name="Объект 6"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6B80B273-441D-FB40-7E29-3AA5EE2B7B77}"/>
              </a:ext>
            </a:extLst>
          </p:cNvPr>
          <p:cNvPicPr>
            <a:picLocks noGrp="1" noChangeAspect="1"/>
          </p:cNvPicPr>
          <p:nvPr>
            <p:ph sz="half" idx="1"/>
          </p:nvPr>
        </p:nvPicPr>
        <p:blipFill>
          <a:blip r:embed="rId3"/>
          <a:stretch>
            <a:fillRect/>
          </a:stretch>
        </p:blipFill>
        <p:spPr>
          <a:xfrm>
            <a:off x="838200" y="2862834"/>
            <a:ext cx="5181600" cy="2046731"/>
          </a:xfrm>
          <a:noFill/>
        </p:spPr>
      </p:pic>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600200"/>
            <a:ext cx="5181600" cy="4572000"/>
          </a:xfrm>
        </p:spPr>
        <p:txBody>
          <a:bodyPr vert="horz" lIns="91440" tIns="45720" rIns="91440" bIns="45720" rtlCol="0" anchor="t">
            <a:normAutofit/>
          </a:bodyPr>
          <a:lstStyle/>
          <a:p>
            <a:pPr marL="0" indent="0" algn="ctr">
              <a:buNone/>
            </a:pPr>
            <a:r>
              <a:rPr lang="en-US" dirty="0">
                <a:latin typeface="IBM Plex Sans"/>
              </a:rPr>
              <a:t>The best model which can </a:t>
            </a:r>
            <a:r>
              <a:rPr lang="en-US" dirty="0" err="1">
                <a:latin typeface="IBM Plex Sans"/>
              </a:rPr>
              <a:t>perfor</a:t>
            </a:r>
            <a:r>
              <a:rPr lang="en-US" dirty="0">
                <a:latin typeface="IBM Plex Sans"/>
              </a:rPr>
              <a:t> successful landing of the rocket booster is </a:t>
            </a:r>
            <a:r>
              <a:rPr lang="en-US" dirty="0" err="1">
                <a:latin typeface="IBM Plex Sans"/>
              </a:rPr>
              <a:t>Decigion</a:t>
            </a:r>
            <a:r>
              <a:rPr lang="en-US" dirty="0">
                <a:latin typeface="IBM Plex Sans"/>
              </a:rPr>
              <a:t> Tree with the accuracy 90% of prediction.</a:t>
            </a:r>
            <a:endParaRPr lang="ru-RU" dirty="0"/>
          </a:p>
          <a:p>
            <a:pPr marL="0" indent="0">
              <a:buNone/>
            </a:pPr>
            <a:endParaRPr lang="en-US" dirty="0"/>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latin typeface="IBM Plex Sans SemiBold"/>
              </a:rPr>
              <a:t>DASHBOARD app with </a:t>
            </a:r>
            <a:r>
              <a:rPr lang="en-US" dirty="0" err="1">
                <a:latin typeface="IBM Plex Sans SemiBold"/>
              </a:rPr>
              <a:t>Plotly</a:t>
            </a:r>
            <a:r>
              <a:rPr lang="en-US" dirty="0">
                <a:latin typeface="IBM Plex Sans SemiBold"/>
              </a:rPr>
              <a:t> Dash</a:t>
            </a:r>
            <a:endParaRPr lang="en-US" dirty="0"/>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5428209"/>
            <a:ext cx="7057180" cy="756604"/>
          </a:xfrm>
          <a:prstGeom prst="ellipse">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dirty="0">
                <a:latin typeface="IBM Plex Sans"/>
              </a:rPr>
              <a:t>https://github.com/AlexYusyuk/IBM-Applied-Data-Science-Capstone/blob/main/Spacex%20Dash%20App.ipynb</a:t>
            </a:r>
            <a:endParaRPr lang="ru-RU" sz="1800" dirty="0"/>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
        <p:nvSpPr>
          <p:cNvPr id="5" name="TextBox 4">
            <a:extLst>
              <a:ext uri="{FF2B5EF4-FFF2-40B4-BE49-F238E27FC236}">
                <a16:creationId xmlns:a16="http://schemas.microsoft.com/office/drawing/2014/main" id="{A89D5A5D-60BA-92AA-7036-A6F37D4BC2A4}"/>
              </a:ext>
            </a:extLst>
          </p:cNvPr>
          <p:cNvSpPr txBox="1"/>
          <p:nvPr/>
        </p:nvSpPr>
        <p:spPr>
          <a:xfrm>
            <a:off x="3856182" y="1905000"/>
            <a:ext cx="74929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ru-RU" err="1"/>
              <a:t>Dashboard</a:t>
            </a:r>
            <a:r>
              <a:rPr lang="ru-RU" dirty="0"/>
              <a:t> </a:t>
            </a:r>
            <a:r>
              <a:rPr lang="ru-RU" err="1"/>
              <a:t>has</a:t>
            </a:r>
            <a:r>
              <a:rPr lang="ru-RU" dirty="0"/>
              <a:t> </a:t>
            </a:r>
            <a:r>
              <a:rPr lang="ru-RU" err="1"/>
              <a:t>dropdown</a:t>
            </a:r>
            <a:r>
              <a:rPr lang="ru-RU" dirty="0"/>
              <a:t>, </a:t>
            </a:r>
            <a:r>
              <a:rPr lang="ru-RU" err="1"/>
              <a:t>pie</a:t>
            </a:r>
            <a:r>
              <a:rPr lang="ru-RU" dirty="0"/>
              <a:t> </a:t>
            </a:r>
            <a:r>
              <a:rPr lang="ru-RU" err="1"/>
              <a:t>chart</a:t>
            </a:r>
            <a:r>
              <a:rPr lang="ru-RU" dirty="0"/>
              <a:t>, </a:t>
            </a:r>
            <a:r>
              <a:rPr lang="ru-RU" err="1"/>
              <a:t>rangeslider</a:t>
            </a:r>
            <a:r>
              <a:rPr lang="ru-RU" dirty="0"/>
              <a:t> </a:t>
            </a:r>
            <a:r>
              <a:rPr lang="ru-RU" err="1"/>
              <a:t>and</a:t>
            </a:r>
            <a:r>
              <a:rPr lang="ru-RU" dirty="0"/>
              <a:t> </a:t>
            </a:r>
            <a:r>
              <a:rPr lang="ru-RU" err="1"/>
              <a:t>scatter</a:t>
            </a:r>
            <a:r>
              <a:rPr lang="ru-RU" dirty="0"/>
              <a:t> </a:t>
            </a:r>
            <a:r>
              <a:rPr lang="ru-RU" err="1"/>
              <a:t>plot</a:t>
            </a:r>
            <a:r>
              <a:rPr lang="ru-RU" dirty="0"/>
              <a:t> </a:t>
            </a:r>
            <a:r>
              <a:rPr lang="ru-RU" err="1"/>
              <a:t>components</a:t>
            </a:r>
            <a:endParaRPr lang="ru-RU" dirty="0" err="1"/>
          </a:p>
          <a:p>
            <a:pPr marL="742950" lvl="1" indent="-285750">
              <a:buFont typeface="Courier New"/>
              <a:buChar char="o"/>
            </a:pPr>
            <a:r>
              <a:rPr lang="ru-RU" err="1"/>
              <a:t>Dropdown</a:t>
            </a:r>
            <a:r>
              <a:rPr lang="ru-RU" dirty="0"/>
              <a:t> </a:t>
            </a:r>
            <a:r>
              <a:rPr lang="ru-RU" err="1"/>
              <a:t>allows</a:t>
            </a:r>
            <a:r>
              <a:rPr lang="ru-RU" dirty="0"/>
              <a:t> a </a:t>
            </a:r>
            <a:r>
              <a:rPr lang="ru-RU" err="1"/>
              <a:t>user</a:t>
            </a:r>
            <a:r>
              <a:rPr lang="ru-RU" dirty="0"/>
              <a:t> </a:t>
            </a:r>
            <a:r>
              <a:rPr lang="ru-RU" err="1"/>
              <a:t>to</a:t>
            </a:r>
            <a:r>
              <a:rPr lang="ru-RU" dirty="0"/>
              <a:t> </a:t>
            </a:r>
            <a:r>
              <a:rPr lang="ru-RU" err="1"/>
              <a:t>choose</a:t>
            </a:r>
            <a:r>
              <a:rPr lang="ru-RU" dirty="0"/>
              <a:t> </a:t>
            </a:r>
            <a:r>
              <a:rPr lang="ru-RU" err="1"/>
              <a:t>the</a:t>
            </a:r>
            <a:r>
              <a:rPr lang="ru-RU" dirty="0"/>
              <a:t> </a:t>
            </a:r>
            <a:r>
              <a:rPr lang="ru-RU" err="1"/>
              <a:t>launch</a:t>
            </a:r>
            <a:r>
              <a:rPr lang="ru-RU" dirty="0"/>
              <a:t> </a:t>
            </a:r>
            <a:r>
              <a:rPr lang="ru-RU" err="1"/>
              <a:t>site</a:t>
            </a:r>
            <a:r>
              <a:rPr lang="ru-RU" dirty="0"/>
              <a:t> </a:t>
            </a:r>
            <a:r>
              <a:rPr lang="ru-RU" err="1"/>
              <a:t>or</a:t>
            </a:r>
            <a:r>
              <a:rPr lang="ru-RU" dirty="0"/>
              <a:t> </a:t>
            </a:r>
            <a:r>
              <a:rPr lang="ru-RU" err="1"/>
              <a:t>all</a:t>
            </a:r>
            <a:r>
              <a:rPr lang="ru-RU" dirty="0"/>
              <a:t> </a:t>
            </a:r>
            <a:r>
              <a:rPr lang="ru-RU" err="1"/>
              <a:t>launch</a:t>
            </a:r>
            <a:r>
              <a:rPr lang="ru-RU" dirty="0"/>
              <a:t> </a:t>
            </a:r>
            <a:r>
              <a:rPr lang="ru-RU" err="1"/>
              <a:t>sites</a:t>
            </a:r>
            <a:endParaRPr lang="ru-RU"/>
          </a:p>
          <a:p>
            <a:pPr marL="742950" lvl="1" indent="-285750">
              <a:buFont typeface="Courier New"/>
              <a:buChar char="o"/>
            </a:pPr>
            <a:r>
              <a:rPr lang="ru-RU" dirty="0"/>
              <a:t>Pie </a:t>
            </a:r>
            <a:r>
              <a:rPr lang="ru-RU" dirty="0" err="1"/>
              <a:t>chart</a:t>
            </a:r>
            <a:r>
              <a:rPr lang="ru-RU" dirty="0"/>
              <a:t> </a:t>
            </a:r>
            <a:r>
              <a:rPr lang="ru-RU" dirty="0" err="1"/>
              <a:t>shows</a:t>
            </a:r>
            <a:r>
              <a:rPr lang="ru-RU" dirty="0"/>
              <a:t> </a:t>
            </a:r>
            <a:r>
              <a:rPr lang="ru-RU" dirty="0" err="1"/>
              <a:t>the</a:t>
            </a:r>
            <a:r>
              <a:rPr lang="ru-RU" dirty="0"/>
              <a:t> </a:t>
            </a:r>
            <a:r>
              <a:rPr lang="ru-RU" dirty="0" err="1"/>
              <a:t>total</a:t>
            </a:r>
            <a:r>
              <a:rPr lang="ru-RU" dirty="0"/>
              <a:t> </a:t>
            </a:r>
            <a:r>
              <a:rPr lang="ru-RU" dirty="0" err="1"/>
              <a:t>success</a:t>
            </a:r>
            <a:r>
              <a:rPr lang="ru-RU" dirty="0"/>
              <a:t> </a:t>
            </a:r>
            <a:r>
              <a:rPr lang="ru-RU" dirty="0" err="1"/>
              <a:t>and</a:t>
            </a:r>
            <a:r>
              <a:rPr lang="ru-RU" dirty="0"/>
              <a:t> </a:t>
            </a:r>
            <a:r>
              <a:rPr lang="ru-RU" dirty="0" err="1"/>
              <a:t>the</a:t>
            </a:r>
            <a:r>
              <a:rPr lang="ru-RU" dirty="0"/>
              <a:t> </a:t>
            </a:r>
            <a:r>
              <a:rPr lang="ru-RU" dirty="0" err="1"/>
              <a:t>total</a:t>
            </a:r>
            <a:r>
              <a:rPr lang="ru-RU" dirty="0"/>
              <a:t> </a:t>
            </a:r>
            <a:r>
              <a:rPr lang="ru-RU" dirty="0" err="1"/>
              <a:t>failure</a:t>
            </a:r>
            <a:r>
              <a:rPr lang="ru-RU" dirty="0"/>
              <a:t> </a:t>
            </a:r>
            <a:r>
              <a:rPr lang="ru-RU" dirty="0" err="1"/>
              <a:t>for</a:t>
            </a:r>
            <a:r>
              <a:rPr lang="ru-RU" dirty="0"/>
              <a:t> </a:t>
            </a:r>
            <a:r>
              <a:rPr lang="ru-RU" dirty="0" err="1"/>
              <a:t>the</a:t>
            </a:r>
            <a:r>
              <a:rPr lang="ru-RU" dirty="0"/>
              <a:t> </a:t>
            </a:r>
            <a:r>
              <a:rPr lang="ru-RU" dirty="0" err="1"/>
              <a:t>launch</a:t>
            </a:r>
            <a:r>
              <a:rPr lang="ru-RU" dirty="0"/>
              <a:t> </a:t>
            </a:r>
            <a:r>
              <a:rPr lang="ru-RU" dirty="0" err="1"/>
              <a:t>site</a:t>
            </a:r>
            <a:r>
              <a:rPr lang="ru-RU" dirty="0"/>
              <a:t> </a:t>
            </a:r>
            <a:r>
              <a:rPr lang="ru-RU" dirty="0" err="1"/>
              <a:t>chosen</a:t>
            </a:r>
            <a:r>
              <a:rPr lang="ru-RU" dirty="0"/>
              <a:t> </a:t>
            </a:r>
            <a:r>
              <a:rPr lang="ru-RU" dirty="0" err="1"/>
              <a:t>with</a:t>
            </a:r>
            <a:r>
              <a:rPr lang="ru-RU" dirty="0"/>
              <a:t> </a:t>
            </a:r>
            <a:r>
              <a:rPr lang="ru-RU" dirty="0" err="1"/>
              <a:t>the</a:t>
            </a:r>
            <a:r>
              <a:rPr lang="ru-RU" dirty="0"/>
              <a:t> </a:t>
            </a:r>
            <a:r>
              <a:rPr lang="ru-RU" dirty="0" err="1"/>
              <a:t>dropdown</a:t>
            </a:r>
            <a:r>
              <a:rPr lang="ru-RU" dirty="0"/>
              <a:t> </a:t>
            </a:r>
            <a:r>
              <a:rPr lang="ru-RU" dirty="0" err="1"/>
              <a:t>component</a:t>
            </a:r>
          </a:p>
          <a:p>
            <a:pPr marL="742950" lvl="1" indent="-285750">
              <a:buFont typeface="Courier New"/>
              <a:buChar char="o"/>
            </a:pPr>
            <a:r>
              <a:rPr lang="ru-RU" dirty="0" err="1"/>
              <a:t>Rangeslider</a:t>
            </a:r>
            <a:r>
              <a:rPr lang="ru-RU" dirty="0"/>
              <a:t> </a:t>
            </a:r>
            <a:r>
              <a:rPr lang="ru-RU" dirty="0" err="1"/>
              <a:t>allows</a:t>
            </a:r>
            <a:r>
              <a:rPr lang="ru-RU" dirty="0"/>
              <a:t> a </a:t>
            </a:r>
            <a:r>
              <a:rPr lang="ru-RU" dirty="0" err="1"/>
              <a:t>user</a:t>
            </a:r>
            <a:r>
              <a:rPr lang="ru-RU" dirty="0"/>
              <a:t> </a:t>
            </a:r>
            <a:r>
              <a:rPr lang="ru-RU" dirty="0" err="1"/>
              <a:t>to</a:t>
            </a:r>
            <a:r>
              <a:rPr lang="ru-RU" dirty="0"/>
              <a:t> </a:t>
            </a:r>
            <a:r>
              <a:rPr lang="ru-RU" dirty="0" err="1"/>
              <a:t>select</a:t>
            </a:r>
            <a:r>
              <a:rPr lang="ru-RU" dirty="0"/>
              <a:t> a </a:t>
            </a:r>
            <a:r>
              <a:rPr lang="ru-RU" dirty="0" err="1"/>
              <a:t>payload</a:t>
            </a:r>
            <a:r>
              <a:rPr lang="ru-RU" dirty="0"/>
              <a:t> </a:t>
            </a:r>
            <a:r>
              <a:rPr lang="ru-RU" dirty="0" err="1"/>
              <a:t>mass</a:t>
            </a:r>
            <a:r>
              <a:rPr lang="ru-RU" dirty="0"/>
              <a:t> </a:t>
            </a:r>
            <a:r>
              <a:rPr lang="ru-RU" dirty="0" err="1"/>
              <a:t>in</a:t>
            </a:r>
            <a:r>
              <a:rPr lang="ru-RU" dirty="0"/>
              <a:t> a </a:t>
            </a:r>
            <a:r>
              <a:rPr lang="ru-RU" dirty="0" err="1"/>
              <a:t>fixed</a:t>
            </a:r>
            <a:r>
              <a:rPr lang="ru-RU" dirty="0"/>
              <a:t> </a:t>
            </a:r>
            <a:r>
              <a:rPr lang="ru-RU" dirty="0" err="1"/>
              <a:t>range</a:t>
            </a:r>
          </a:p>
          <a:p>
            <a:pPr marL="742950" lvl="1" indent="-285750">
              <a:buFont typeface="Courier New"/>
              <a:buChar char="o"/>
            </a:pPr>
            <a:r>
              <a:rPr lang="ru-RU" dirty="0" err="1"/>
              <a:t>Scatter</a:t>
            </a:r>
            <a:r>
              <a:rPr lang="ru-RU" dirty="0"/>
              <a:t> </a:t>
            </a:r>
            <a:r>
              <a:rPr lang="ru-RU" dirty="0" err="1"/>
              <a:t>chart</a:t>
            </a:r>
            <a:r>
              <a:rPr lang="ru-RU" dirty="0"/>
              <a:t> </a:t>
            </a:r>
            <a:r>
              <a:rPr lang="ru-RU" dirty="0" err="1"/>
              <a:t>shows</a:t>
            </a:r>
            <a:r>
              <a:rPr lang="ru-RU" dirty="0"/>
              <a:t> </a:t>
            </a:r>
            <a:r>
              <a:rPr lang="ru-RU" dirty="0" err="1"/>
              <a:t>the</a:t>
            </a:r>
            <a:r>
              <a:rPr lang="ru-RU" dirty="0"/>
              <a:t> </a:t>
            </a:r>
            <a:r>
              <a:rPr lang="ru-RU" dirty="0" err="1"/>
              <a:t>relationship</a:t>
            </a:r>
            <a:r>
              <a:rPr lang="ru-RU" dirty="0"/>
              <a:t> </a:t>
            </a:r>
            <a:r>
              <a:rPr lang="ru-RU" dirty="0" err="1"/>
              <a:t>between</a:t>
            </a:r>
            <a:r>
              <a:rPr lang="ru-RU" dirty="0"/>
              <a:t> </a:t>
            </a:r>
            <a:r>
              <a:rPr lang="ru-RU" dirty="0" err="1"/>
              <a:t>two</a:t>
            </a:r>
            <a:r>
              <a:rPr lang="ru-RU" dirty="0"/>
              <a:t> </a:t>
            </a:r>
            <a:r>
              <a:rPr lang="ru-RU" dirty="0" err="1"/>
              <a:t>variables</a:t>
            </a:r>
            <a:r>
              <a:rPr lang="ru-RU" dirty="0"/>
              <a:t>, </a:t>
            </a:r>
            <a:r>
              <a:rPr lang="ru-RU" dirty="0" err="1"/>
              <a:t>in</a:t>
            </a:r>
            <a:r>
              <a:rPr lang="ru-RU" dirty="0"/>
              <a:t> </a:t>
            </a:r>
            <a:r>
              <a:rPr lang="ru-RU" dirty="0" err="1"/>
              <a:t>particular</a:t>
            </a:r>
            <a:r>
              <a:rPr lang="ru-RU" dirty="0"/>
              <a:t> </a:t>
            </a:r>
            <a:r>
              <a:rPr lang="ru-RU" dirty="0" err="1"/>
              <a:t>Success</a:t>
            </a:r>
            <a:r>
              <a:rPr lang="ru-RU" dirty="0"/>
              <a:t> </a:t>
            </a:r>
            <a:r>
              <a:rPr lang="ru-RU" dirty="0" err="1"/>
              <a:t>vs</a:t>
            </a:r>
            <a:r>
              <a:rPr lang="ru-RU" dirty="0"/>
              <a:t> </a:t>
            </a:r>
            <a:r>
              <a:rPr lang="ru-RU" dirty="0" err="1"/>
              <a:t>Payload</a:t>
            </a:r>
            <a:r>
              <a:rPr lang="ru-RU" dirty="0"/>
              <a:t> Mass</a:t>
            </a:r>
          </a:p>
          <a:p>
            <a:pPr marL="742950" lvl="1" indent="-285750">
              <a:buFont typeface="Courier New"/>
              <a:buChar char="o"/>
            </a:pPr>
            <a:endParaRPr lang="ru-RU" dirty="0"/>
          </a:p>
        </p:txBody>
      </p:sp>
    </p:spTree>
    <p:custDataLst>
      <p:tags r:id="rId1"/>
    </p:custDataLst>
    <p:extLst>
      <p:ext uri="{BB962C8B-B14F-4D97-AF65-F5344CB8AC3E}">
        <p14:creationId xmlns:p14="http://schemas.microsoft.com/office/powerpoint/2010/main" val="17521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a:t>DASHBOARD SpaceX Launch Record</a:t>
            </a:r>
            <a:endParaRPr lang="en-US" dirty="0"/>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sz="half" idx="1"/>
          </p:nvPr>
        </p:nvSpPr>
        <p:spPr>
          <a:xfrm>
            <a:off x="838200" y="1600200"/>
            <a:ext cx="5181600" cy="4572000"/>
          </a:xfrm>
        </p:spPr>
        <p:txBody>
          <a:bodyPr vert="horz" lIns="91440" tIns="45720" rIns="91440" bIns="45720" rtlCol="0">
            <a:normAutofit/>
          </a:bodyPr>
          <a:lstStyle/>
          <a:p>
            <a:pPr marL="0" indent="0">
              <a:buNone/>
            </a:pPr>
            <a:endParaRPr lang="en-US" dirty="0"/>
          </a:p>
          <a:p>
            <a:pPr marL="0" indent="0">
              <a:buNone/>
            </a:pPr>
            <a:endParaRPr lang="en-US" dirty="0"/>
          </a:p>
          <a:p>
            <a:pPr marL="0" indent="0">
              <a:buNone/>
            </a:pPr>
            <a:endParaRPr lang="en-US" dirty="0"/>
          </a:p>
        </p:txBody>
      </p:sp>
      <p:pic>
        <p:nvPicPr>
          <p:cNvPr id="4" name="Рисунок 3" descr="Изображение выглядит как текст, снимок экрана, диаграмма, График&#10;&#10;Автоматически созданное описание">
            <a:extLst>
              <a:ext uri="{FF2B5EF4-FFF2-40B4-BE49-F238E27FC236}">
                <a16:creationId xmlns:a16="http://schemas.microsoft.com/office/drawing/2014/main" id="{6605C188-92E8-7743-F0DB-24B08E905643}"/>
              </a:ext>
            </a:extLst>
          </p:cNvPr>
          <p:cNvPicPr>
            <a:picLocks noChangeAspect="1"/>
          </p:cNvPicPr>
          <p:nvPr/>
        </p:nvPicPr>
        <p:blipFill>
          <a:blip r:embed="rId3"/>
          <a:stretch>
            <a:fillRect/>
          </a:stretch>
        </p:blipFill>
        <p:spPr>
          <a:xfrm>
            <a:off x="3158839" y="1715898"/>
            <a:ext cx="8194961" cy="4202058"/>
          </a:xfrm>
          <a:prstGeom prst="rect">
            <a:avLst/>
          </a:prstGeom>
          <a:noFill/>
        </p:spPr>
      </p:pic>
      <p:sp>
        <p:nvSpPr>
          <p:cNvPr id="6" name="TextBox 5">
            <a:extLst>
              <a:ext uri="{FF2B5EF4-FFF2-40B4-BE49-F238E27FC236}">
                <a16:creationId xmlns:a16="http://schemas.microsoft.com/office/drawing/2014/main" id="{99541A8C-1441-10A5-390C-8D970BC025B5}"/>
              </a:ext>
            </a:extLst>
          </p:cNvPr>
          <p:cNvSpPr txBox="1"/>
          <p:nvPr/>
        </p:nvSpPr>
        <p:spPr>
          <a:xfrm>
            <a:off x="842818" y="2551546"/>
            <a:ext cx="187036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t>The </a:t>
            </a:r>
            <a:r>
              <a:rPr lang="ru-RU" dirty="0" err="1"/>
              <a:t>Slide</a:t>
            </a:r>
            <a:r>
              <a:rPr lang="ru-RU" dirty="0"/>
              <a:t> </a:t>
            </a:r>
            <a:r>
              <a:rPr lang="ru-RU" dirty="0" err="1"/>
              <a:t>represents</a:t>
            </a:r>
            <a:r>
              <a:rPr lang="ru-RU" dirty="0"/>
              <a:t> </a:t>
            </a:r>
            <a:r>
              <a:rPr lang="ru-RU" dirty="0" err="1"/>
              <a:t>the</a:t>
            </a:r>
            <a:r>
              <a:rPr lang="ru-RU" dirty="0"/>
              <a:t> </a:t>
            </a:r>
            <a:r>
              <a:rPr lang="ru-RU" dirty="0" err="1"/>
              <a:t>most</a:t>
            </a:r>
            <a:r>
              <a:rPr lang="ru-RU" dirty="0"/>
              <a:t> </a:t>
            </a:r>
            <a:r>
              <a:rPr lang="ru-RU" dirty="0" err="1"/>
              <a:t>successfull</a:t>
            </a:r>
            <a:r>
              <a:rPr lang="ru-RU" dirty="0"/>
              <a:t> </a:t>
            </a:r>
            <a:r>
              <a:rPr lang="ru-RU" dirty="0" err="1"/>
              <a:t>launch</a:t>
            </a:r>
            <a:r>
              <a:rPr lang="ru-RU" dirty="0"/>
              <a:t>. </a:t>
            </a:r>
            <a:r>
              <a:rPr lang="ru-RU" dirty="0" err="1"/>
              <a:t>Which</a:t>
            </a:r>
            <a:r>
              <a:rPr lang="ru-RU" dirty="0"/>
              <a:t> </a:t>
            </a:r>
            <a:r>
              <a:rPr lang="ru-RU" dirty="0" err="1"/>
              <a:t>is</a:t>
            </a:r>
            <a:r>
              <a:rPr lang="ru-RU" dirty="0"/>
              <a:t> KSC-LC.</a:t>
            </a:r>
          </a:p>
        </p:txBody>
      </p:sp>
    </p:spTree>
    <p:custDataLst>
      <p:tags r:id="rId1"/>
    </p:custDataLst>
    <p:extLst>
      <p:ext uri="{BB962C8B-B14F-4D97-AF65-F5344CB8AC3E}">
        <p14:creationId xmlns:p14="http://schemas.microsoft.com/office/powerpoint/2010/main" val="242973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latin typeface="IBM Plex Sans SemiBold"/>
              </a:rPr>
              <a:t>Success of </a:t>
            </a:r>
            <a:r>
              <a:rPr lang="en-US" dirty="0" err="1">
                <a:latin typeface="IBM Plex Sans SemiBold"/>
              </a:rPr>
              <a:t>Laumches</a:t>
            </a:r>
            <a:r>
              <a:rPr lang="en-US" dirty="0">
                <a:latin typeface="IBM Plex Sans SemiBold"/>
              </a:rPr>
              <a:t> for all types</a:t>
            </a:r>
            <a:endParaRPr lang="en-US" dirty="0"/>
          </a:p>
        </p:txBody>
      </p:sp>
      <p:sp>
        <p:nvSpPr>
          <p:cNvPr id="3" name="Content Placeholder 2">
            <a:extLst>
              <a:ext uri="{FF2B5EF4-FFF2-40B4-BE49-F238E27FC236}">
                <a16:creationId xmlns:a16="http://schemas.microsoft.com/office/drawing/2014/main" id="{73960BF9-AB8D-4916-3BC9-E2E92E0872B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Рисунок 3" descr="Изображение выглядит как текст, снимок экрана, дисплей, График&#10;&#10;Автоматически созданное описание">
            <a:extLst>
              <a:ext uri="{FF2B5EF4-FFF2-40B4-BE49-F238E27FC236}">
                <a16:creationId xmlns:a16="http://schemas.microsoft.com/office/drawing/2014/main" id="{4E666134-63A8-FB54-9786-6C9ECED517D0}"/>
              </a:ext>
            </a:extLst>
          </p:cNvPr>
          <p:cNvPicPr>
            <a:picLocks noChangeAspect="1"/>
          </p:cNvPicPr>
          <p:nvPr/>
        </p:nvPicPr>
        <p:blipFill>
          <a:blip r:embed="rId3"/>
          <a:stretch>
            <a:fillRect/>
          </a:stretch>
        </p:blipFill>
        <p:spPr>
          <a:xfrm>
            <a:off x="842819" y="1710496"/>
            <a:ext cx="10506363" cy="2155463"/>
          </a:xfrm>
          <a:prstGeom prst="rect">
            <a:avLst/>
          </a:prstGeom>
        </p:spPr>
      </p:pic>
      <p:sp>
        <p:nvSpPr>
          <p:cNvPr id="6" name="TextBox 5">
            <a:extLst>
              <a:ext uri="{FF2B5EF4-FFF2-40B4-BE49-F238E27FC236}">
                <a16:creationId xmlns:a16="http://schemas.microsoft.com/office/drawing/2014/main" id="{1B6D9ADF-EDFA-C6EC-ED6A-974ACA6141B2}"/>
              </a:ext>
            </a:extLst>
          </p:cNvPr>
          <p:cNvSpPr txBox="1"/>
          <p:nvPr/>
        </p:nvSpPr>
        <p:spPr>
          <a:xfrm>
            <a:off x="1350818" y="4121727"/>
            <a:ext cx="97790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b="1" dirty="0"/>
              <a:t>The </a:t>
            </a:r>
            <a:r>
              <a:rPr lang="ru-RU" b="1" err="1"/>
              <a:t>most</a:t>
            </a:r>
            <a:r>
              <a:rPr lang="ru-RU" b="1" dirty="0"/>
              <a:t> </a:t>
            </a:r>
            <a:r>
              <a:rPr lang="ru-RU" b="1" err="1"/>
              <a:t>Successfull</a:t>
            </a:r>
            <a:r>
              <a:rPr lang="ru-RU" b="1" dirty="0"/>
              <a:t> </a:t>
            </a:r>
            <a:r>
              <a:rPr lang="ru-RU" sz="2000" b="1" err="1"/>
              <a:t>payload</a:t>
            </a:r>
            <a:r>
              <a:rPr lang="ru-RU" b="1" dirty="0"/>
              <a:t> </a:t>
            </a:r>
            <a:r>
              <a:rPr lang="ru-RU" b="1" err="1"/>
              <a:t>for</a:t>
            </a:r>
            <a:r>
              <a:rPr lang="ru-RU" b="1" dirty="0"/>
              <a:t> </a:t>
            </a:r>
            <a:r>
              <a:rPr lang="ru-RU" b="1" err="1"/>
              <a:t>the</a:t>
            </a:r>
            <a:r>
              <a:rPr lang="ru-RU" b="1" dirty="0"/>
              <a:t> </a:t>
            </a:r>
            <a:r>
              <a:rPr lang="ru-RU" b="1" err="1"/>
              <a:t>launch</a:t>
            </a:r>
            <a:r>
              <a:rPr lang="ru-RU" b="1" dirty="0"/>
              <a:t> </a:t>
            </a:r>
            <a:r>
              <a:rPr lang="ru-RU" b="1" err="1"/>
              <a:t>is</a:t>
            </a:r>
            <a:r>
              <a:rPr lang="ru-RU" b="1" dirty="0"/>
              <a:t> </a:t>
            </a:r>
            <a:r>
              <a:rPr lang="ru-RU" b="1" err="1"/>
              <a:t>between</a:t>
            </a:r>
            <a:r>
              <a:rPr lang="ru-RU" b="1" dirty="0"/>
              <a:t> 2K </a:t>
            </a:r>
            <a:r>
              <a:rPr lang="ru-RU" b="1" err="1"/>
              <a:t>and</a:t>
            </a:r>
            <a:r>
              <a:rPr lang="ru-RU" b="1" dirty="0"/>
              <a:t> 4K </a:t>
            </a:r>
            <a:r>
              <a:rPr lang="ru-RU" b="1" err="1"/>
              <a:t>for</a:t>
            </a:r>
            <a:r>
              <a:rPr lang="ru-RU" b="1" dirty="0"/>
              <a:t> </a:t>
            </a:r>
            <a:r>
              <a:rPr lang="ru-RU" b="1" err="1"/>
              <a:t>all</a:t>
            </a:r>
            <a:r>
              <a:rPr lang="ru-RU" b="1" dirty="0"/>
              <a:t> </a:t>
            </a:r>
            <a:r>
              <a:rPr lang="ru-RU" b="1" err="1"/>
              <a:t>types</a:t>
            </a:r>
            <a:r>
              <a:rPr lang="ru-RU" b="1" dirty="0"/>
              <a:t> </a:t>
            </a:r>
            <a:r>
              <a:rPr lang="ru-RU" b="1" err="1"/>
              <a:t>of</a:t>
            </a:r>
            <a:r>
              <a:rPr lang="ru-RU" b="1" dirty="0"/>
              <a:t> </a:t>
            </a:r>
            <a:r>
              <a:rPr lang="ru-RU" b="1" err="1"/>
              <a:t>rockets</a:t>
            </a:r>
            <a:endParaRPr lang="ru-RU" b="1" dirty="0"/>
          </a:p>
        </p:txBody>
      </p:sp>
    </p:spTree>
    <p:custDataLst>
      <p:tags r:id="rId1"/>
    </p:custDataLst>
    <p:extLst>
      <p:ext uri="{BB962C8B-B14F-4D97-AF65-F5344CB8AC3E}">
        <p14:creationId xmlns:p14="http://schemas.microsoft.com/office/powerpoint/2010/main" val="204849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pPr algn="ctr"/>
            <a:r>
              <a:rPr lang="en-US" dirty="0">
                <a:latin typeface="IBM Plex Sans SemiBold"/>
              </a:rPr>
              <a:t>Worse successful Rocket type and Payload </a:t>
            </a:r>
            <a:r>
              <a:rPr lang="en-US" dirty="0" err="1">
                <a:latin typeface="IBM Plex Sans SemiBold"/>
              </a:rPr>
              <a:t>correliation</a:t>
            </a:r>
            <a:endParaRPr lang="en-US" dirty="0" err="1"/>
          </a:p>
        </p:txBody>
      </p:sp>
      <p:sp>
        <p:nvSpPr>
          <p:cNvPr id="3" name="Content Placeholder 2">
            <a:extLst>
              <a:ext uri="{FF2B5EF4-FFF2-40B4-BE49-F238E27FC236}">
                <a16:creationId xmlns:a16="http://schemas.microsoft.com/office/drawing/2014/main" id="{84961A98-8DF3-E66E-19C4-7D7642551E90}"/>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4" name="Рисунок 3" descr="Изображение выглядит как текст, снимок экрана, диаграмма, График&#10;&#10;Автоматически созданное описание">
            <a:extLst>
              <a:ext uri="{FF2B5EF4-FFF2-40B4-BE49-F238E27FC236}">
                <a16:creationId xmlns:a16="http://schemas.microsoft.com/office/drawing/2014/main" id="{E2ED4AE6-B027-CDD5-52DE-64B3688B3F14}"/>
              </a:ext>
            </a:extLst>
          </p:cNvPr>
          <p:cNvPicPr>
            <a:picLocks noChangeAspect="1"/>
          </p:cNvPicPr>
          <p:nvPr/>
        </p:nvPicPr>
        <p:blipFill>
          <a:blip r:embed="rId3"/>
          <a:stretch>
            <a:fillRect/>
          </a:stretch>
        </p:blipFill>
        <p:spPr>
          <a:xfrm>
            <a:off x="1754909" y="1678801"/>
            <a:ext cx="8266545" cy="3431127"/>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D8513A-5B9F-37A6-5B40-0C47F6C287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ru-RU" err="1"/>
              <a:t>Success</a:t>
            </a:r>
            <a:r>
              <a:rPr lang="ru-RU"/>
              <a:t> </a:t>
            </a:r>
            <a:r>
              <a:rPr lang="ru-RU" err="1"/>
              <a:t>rate</a:t>
            </a:r>
            <a:r>
              <a:rPr lang="ru-RU"/>
              <a:t> </a:t>
            </a:r>
            <a:r>
              <a:rPr lang="ru-RU" err="1"/>
              <a:t>vs</a:t>
            </a:r>
            <a:r>
              <a:rPr lang="ru-RU"/>
              <a:t>. </a:t>
            </a:r>
            <a:r>
              <a:rPr lang="ru-RU" err="1"/>
              <a:t>Orbit</a:t>
            </a:r>
            <a:r>
              <a:rPr lang="ru-RU"/>
              <a:t> </a:t>
            </a:r>
            <a:r>
              <a:rPr lang="ru-RU" err="1"/>
              <a:t>type</a:t>
            </a:r>
            <a:br>
              <a:rPr lang="en-US" dirty="0"/>
            </a:br>
            <a:endParaRPr lang="ru-RU"/>
          </a:p>
        </p:txBody>
      </p:sp>
      <p:sp>
        <p:nvSpPr>
          <p:cNvPr id="3" name="Подзаголовок 2">
            <a:extLst>
              <a:ext uri="{FF2B5EF4-FFF2-40B4-BE49-F238E27FC236}">
                <a16:creationId xmlns:a16="http://schemas.microsoft.com/office/drawing/2014/main" id="{21A35050-1BDD-3B8E-BAC8-134018CF70DE}"/>
              </a:ext>
            </a:extLst>
          </p:cNvPr>
          <p:cNvSpPr>
            <a:spLocks noGrp="1"/>
          </p:cNvSpPr>
          <p:nvPr>
            <p:ph sz="half" idx="1"/>
          </p:nvPr>
        </p:nvSpPr>
        <p:spPr>
          <a:xfrm>
            <a:off x="838200" y="1600200"/>
            <a:ext cx="5181600" cy="4572000"/>
          </a:xfrm>
        </p:spPr>
        <p:txBody>
          <a:bodyPr vert="horz" lIns="91440" tIns="45720" rIns="91440" bIns="45720" rtlCol="0">
            <a:normAutofit/>
          </a:bodyPr>
          <a:lstStyle/>
          <a:p>
            <a:r>
              <a:rPr lang="ru-RU" dirty="0" err="1"/>
              <a:t>Explanation</a:t>
            </a:r>
            <a:r>
              <a:rPr lang="ru-RU" dirty="0"/>
              <a:t>:</a:t>
            </a:r>
          </a:p>
          <a:p>
            <a:pPr marL="800100" lvl="1" indent="-342900">
              <a:buFont typeface="Courier New"/>
              <a:buChar char="o"/>
            </a:pPr>
            <a:r>
              <a:rPr lang="ru-RU" sz="2800" dirty="0" err="1"/>
              <a:t>Orbits</a:t>
            </a:r>
            <a:r>
              <a:rPr lang="ru-RU" sz="2800" dirty="0"/>
              <a:t> </a:t>
            </a:r>
            <a:r>
              <a:rPr lang="ru-RU" sz="2800" dirty="0" err="1"/>
              <a:t>with</a:t>
            </a:r>
            <a:r>
              <a:rPr lang="ru-RU" sz="2800" dirty="0"/>
              <a:t> 100% </a:t>
            </a:r>
            <a:r>
              <a:rPr lang="ru-RU" sz="2800" dirty="0" err="1"/>
              <a:t>success</a:t>
            </a:r>
            <a:r>
              <a:rPr lang="ru-RU" sz="2800" dirty="0"/>
              <a:t> </a:t>
            </a:r>
            <a:r>
              <a:rPr lang="ru-RU" sz="2800" dirty="0" err="1"/>
              <a:t>rate</a:t>
            </a:r>
            <a:r>
              <a:rPr lang="ru-RU" sz="2800" dirty="0"/>
              <a:t>: ES-L1, GEO, HEO, SSO</a:t>
            </a:r>
          </a:p>
          <a:p>
            <a:pPr marL="800100" lvl="1" indent="-342900">
              <a:buFont typeface="Courier New"/>
              <a:buChar char="o"/>
            </a:pPr>
            <a:r>
              <a:rPr lang="ru-RU" sz="2800" err="1"/>
              <a:t>Orbits</a:t>
            </a:r>
            <a:r>
              <a:rPr lang="ru-RU" sz="2800"/>
              <a:t> </a:t>
            </a:r>
            <a:r>
              <a:rPr lang="ru-RU" sz="2800" err="1"/>
              <a:t>with</a:t>
            </a:r>
            <a:r>
              <a:rPr lang="ru-RU" sz="2800"/>
              <a:t> 0% </a:t>
            </a:r>
            <a:r>
              <a:rPr lang="ru-RU" sz="2800" err="1"/>
              <a:t>success</a:t>
            </a:r>
            <a:r>
              <a:rPr lang="ru-RU" sz="2800"/>
              <a:t> </a:t>
            </a:r>
            <a:r>
              <a:rPr lang="ru-RU" sz="2800" err="1"/>
              <a:t>rate</a:t>
            </a:r>
            <a:r>
              <a:rPr lang="ru-RU" sz="2800"/>
              <a:t>: SO</a:t>
            </a:r>
          </a:p>
          <a:p>
            <a:pPr marL="800100" lvl="1" indent="-342900">
              <a:buFont typeface="Courier New"/>
              <a:buChar char="o"/>
            </a:pPr>
            <a:r>
              <a:rPr lang="ru-RU" sz="2800" dirty="0" err="1"/>
              <a:t>Orbits</a:t>
            </a:r>
            <a:r>
              <a:rPr lang="ru-RU" sz="2800" dirty="0"/>
              <a:t> </a:t>
            </a:r>
            <a:r>
              <a:rPr lang="ru-RU" sz="2800" dirty="0" err="1"/>
              <a:t>with</a:t>
            </a:r>
            <a:r>
              <a:rPr lang="ru-RU" sz="2800" dirty="0"/>
              <a:t> </a:t>
            </a:r>
            <a:r>
              <a:rPr lang="ru-RU" sz="2800" dirty="0" err="1"/>
              <a:t>success</a:t>
            </a:r>
            <a:r>
              <a:rPr lang="ru-RU" sz="2800" dirty="0"/>
              <a:t> </a:t>
            </a:r>
            <a:r>
              <a:rPr lang="ru-RU" sz="2800" dirty="0" err="1"/>
              <a:t>rate</a:t>
            </a:r>
            <a:r>
              <a:rPr lang="ru-RU" sz="2800" dirty="0"/>
              <a:t> </a:t>
            </a:r>
            <a:r>
              <a:rPr lang="ru-RU" sz="2800" dirty="0" err="1"/>
              <a:t>between</a:t>
            </a:r>
            <a:r>
              <a:rPr lang="ru-RU" sz="2800" dirty="0"/>
              <a:t> 50% </a:t>
            </a:r>
            <a:r>
              <a:rPr lang="ru-RU" sz="2800" dirty="0" err="1"/>
              <a:t>and</a:t>
            </a:r>
            <a:r>
              <a:rPr lang="ru-RU" sz="2800" dirty="0"/>
              <a:t> 85%:</a:t>
            </a:r>
          </a:p>
          <a:p>
            <a:pPr lvl="1"/>
            <a:r>
              <a:rPr lang="ru-RU" sz="2800"/>
              <a:t>GTO, ISS, LEO, MEO, PO</a:t>
            </a:r>
          </a:p>
        </p:txBody>
      </p:sp>
      <p:pic>
        <p:nvPicPr>
          <p:cNvPr id="4" name="Рисунок 3" descr="Изображение выглядит как текст, снимок экрана, Красочность, Шрифт&#10;&#10;Автоматически созданное описание">
            <a:extLst>
              <a:ext uri="{FF2B5EF4-FFF2-40B4-BE49-F238E27FC236}">
                <a16:creationId xmlns:a16="http://schemas.microsoft.com/office/drawing/2014/main" id="{57162D7D-365E-B895-7839-E26842A86CDA}"/>
              </a:ext>
            </a:extLst>
          </p:cNvPr>
          <p:cNvPicPr>
            <a:picLocks noChangeAspect="1"/>
          </p:cNvPicPr>
          <p:nvPr/>
        </p:nvPicPr>
        <p:blipFill>
          <a:blip r:embed="rId2"/>
          <a:stretch>
            <a:fillRect/>
          </a:stretch>
        </p:blipFill>
        <p:spPr>
          <a:xfrm>
            <a:off x="6387935" y="1600200"/>
            <a:ext cx="4750130" cy="4572000"/>
          </a:xfrm>
          <a:prstGeom prst="rect">
            <a:avLst/>
          </a:prstGeom>
          <a:noFill/>
        </p:spPr>
      </p:pic>
    </p:spTree>
    <p:extLst>
      <p:ext uri="{BB962C8B-B14F-4D97-AF65-F5344CB8AC3E}">
        <p14:creationId xmlns:p14="http://schemas.microsoft.com/office/powerpoint/2010/main" val="254186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a:t>Launch success yearly trend</a:t>
            </a:r>
          </a:p>
        </p:txBody>
      </p:sp>
      <p:pic>
        <p:nvPicPr>
          <p:cNvPr id="7" name="Объект 6"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C177D300-BC5B-5E83-35A4-6E2CFABB9C0F}"/>
              </a:ext>
            </a:extLst>
          </p:cNvPr>
          <p:cNvPicPr>
            <a:picLocks noGrp="1" noChangeAspect="1"/>
          </p:cNvPicPr>
          <p:nvPr>
            <p:ph sz="half" idx="1"/>
          </p:nvPr>
        </p:nvPicPr>
        <p:blipFill>
          <a:blip r:embed="rId3"/>
          <a:srcRect l="13527" r="6574" b="1"/>
          <a:stretch/>
        </p:blipFill>
        <p:spPr>
          <a:xfrm>
            <a:off x="838200" y="1600200"/>
            <a:ext cx="5181600" cy="4572000"/>
          </a:xfr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600200"/>
            <a:ext cx="5181600" cy="4572000"/>
          </a:xfrm>
        </p:spPr>
        <p:txBody>
          <a:bodyPr vert="horz" lIns="91440" tIns="45720" rIns="91440" bIns="45720" rtlCol="0">
            <a:normAutofit/>
          </a:bodyPr>
          <a:lstStyle/>
          <a:p>
            <a:pPr marL="0" indent="0">
              <a:buNone/>
            </a:pPr>
            <a:r>
              <a:rPr lang="en-US" dirty="0"/>
              <a:t>Explanation:</a:t>
            </a:r>
          </a:p>
          <a:p>
            <a:pPr marL="0" indent="0">
              <a:buNone/>
            </a:pPr>
            <a:r>
              <a:rPr lang="en-US" dirty="0"/>
              <a:t>      The success rate since 2013 kept till 2020</a:t>
            </a:r>
          </a:p>
          <a:p>
            <a:pPr marL="0" indent="0">
              <a:buNone/>
            </a:pPr>
            <a:endParaRPr lang="en-US"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09600" y="1825625"/>
            <a:ext cx="10744200" cy="1087438"/>
          </a:xfrm>
        </p:spPr>
        <p:txBody>
          <a:bodyPr vert="horz" lIns="91440" tIns="45720" rIns="91440" bIns="45720" rtlCol="0" anchor="t">
            <a:normAutofit fontScale="70000" lnSpcReduction="20000"/>
          </a:bodyPr>
          <a:lstStyle/>
          <a:p>
            <a:pPr marL="0" indent="0">
              <a:buNone/>
            </a:pPr>
            <a:r>
              <a:rPr lang="en-US" b="1" dirty="0">
                <a:latin typeface="IBM Plex Sans"/>
              </a:rPr>
              <a:t>Explanation:</a:t>
            </a:r>
            <a:endParaRPr lang="ru-RU" dirty="0"/>
          </a:p>
          <a:p>
            <a:pPr marL="0" indent="0">
              <a:buNone/>
            </a:pPr>
            <a:r>
              <a:rPr lang="en-US" dirty="0">
                <a:latin typeface="IBM Plex Sans"/>
              </a:rPr>
              <a:t>     In the LEO orbit the Success appear </a:t>
            </a:r>
            <a:r>
              <a:rPr lang="en-US" dirty="0" err="1">
                <a:latin typeface="IBM Plex Sans"/>
              </a:rPr>
              <a:t>relateds</a:t>
            </a:r>
            <a:r>
              <a:rPr lang="en-US" dirty="0">
                <a:latin typeface="IBM Plex Sans"/>
              </a:rPr>
              <a:t> to the number of flights. On the other hand, there seems to be no </a:t>
            </a:r>
            <a:r>
              <a:rPr lang="en-US" dirty="0" err="1">
                <a:latin typeface="IBM Plex Sans"/>
              </a:rPr>
              <a:t>relationsip</a:t>
            </a:r>
            <a:r>
              <a:rPr lang="en-US" dirty="0">
                <a:latin typeface="IBM Plex Sans"/>
              </a:rPr>
              <a:t> between flight number when in GTO orbit</a:t>
            </a:r>
          </a:p>
        </p:txBody>
      </p:sp>
      <p:pic>
        <p:nvPicPr>
          <p:cNvPr id="5" name="Рисунок 4"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D1CDF8A4-721A-7FE3-9580-95C00C401369}"/>
              </a:ext>
            </a:extLst>
          </p:cNvPr>
          <p:cNvPicPr>
            <a:picLocks noChangeAspect="1"/>
          </p:cNvPicPr>
          <p:nvPr/>
        </p:nvPicPr>
        <p:blipFill>
          <a:blip r:embed="rId3"/>
          <a:stretch>
            <a:fillRect/>
          </a:stretch>
        </p:blipFill>
        <p:spPr>
          <a:xfrm>
            <a:off x="419100" y="3432228"/>
            <a:ext cx="11582400" cy="2597044"/>
          </a:xfrm>
          <a:prstGeom prst="rect">
            <a:avLst/>
          </a:prstGeom>
        </p:spPr>
      </p:pic>
    </p:spTree>
    <p:custDataLst>
      <p:tags r:id="rId1"/>
    </p:custDataLst>
    <p:extLst>
      <p:ext uri="{BB962C8B-B14F-4D97-AF65-F5344CB8AC3E}">
        <p14:creationId xmlns:p14="http://schemas.microsoft.com/office/powerpoint/2010/main" val="386563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pPr algn="ctr"/>
            <a:r>
              <a:rPr lang="en-US" dirty="0">
                <a:latin typeface="IBM Plex Sans SemiBold"/>
              </a:rPr>
              <a:t>Payload Mass vs. Orbit type</a:t>
            </a:r>
            <a:endParaRPr lang="en-US" dirty="0"/>
          </a:p>
        </p:txBody>
      </p:sp>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835891" y="1825625"/>
            <a:ext cx="10517909" cy="16081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atin typeface="IBM Plex Sans"/>
              </a:rPr>
              <a:t>Explanation:</a:t>
            </a:r>
          </a:p>
          <a:p>
            <a:pPr lvl="1">
              <a:buFont typeface="Courier New"/>
              <a:buChar char="o"/>
            </a:pPr>
            <a:r>
              <a:rPr lang="en-US" dirty="0">
                <a:latin typeface="IBM Plex Sans"/>
              </a:rPr>
              <a:t>Heavy payload have a negative influence on GTO orbits and positive on GTO and Polar LEO(ISS) orbits.</a:t>
            </a:r>
            <a:endParaRPr lang="en-US" dirty="0"/>
          </a:p>
        </p:txBody>
      </p:sp>
      <p:pic>
        <p:nvPicPr>
          <p:cNvPr id="2" name="Рисунок 1"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2CFAD74A-6031-AF21-0DDE-3ED9C7E1AA7B}"/>
              </a:ext>
            </a:extLst>
          </p:cNvPr>
          <p:cNvPicPr>
            <a:picLocks noChangeAspect="1"/>
          </p:cNvPicPr>
          <p:nvPr/>
        </p:nvPicPr>
        <p:blipFill>
          <a:blip r:embed="rId3"/>
          <a:stretch>
            <a:fillRect/>
          </a:stretch>
        </p:blipFill>
        <p:spPr>
          <a:xfrm>
            <a:off x="127000" y="3947825"/>
            <a:ext cx="11226800" cy="2188149"/>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30640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latin typeface="IBM Plex Sans"/>
              </a:rPr>
              <a:t>LR, SVM, KNN are top-performing models for forecasting outcomes in this data.</a:t>
            </a:r>
          </a:p>
          <a:p>
            <a:r>
              <a:rPr lang="en-US" sz="1600" dirty="0">
                <a:latin typeface="IBM Plex Sans"/>
              </a:rPr>
              <a:t>Lighter payloads have a higher performance compared heavier ones.</a:t>
            </a:r>
          </a:p>
          <a:p>
            <a:r>
              <a:rPr lang="en-US" sz="1600" dirty="0">
                <a:latin typeface="IBM Plex Sans"/>
              </a:rPr>
              <a:t>The likelihood of a SpaceX launch succeeding increases with the number of years of experience, suggesting a trend towards flawless launches over time.</a:t>
            </a:r>
          </a:p>
          <a:p>
            <a:r>
              <a:rPr lang="en-US" sz="1600" dirty="0">
                <a:latin typeface="IBM Plex Sans"/>
              </a:rPr>
              <a:t>Launch Complex 39A at Kennedy Space Center has the highest number of successful launches compared to other launch sites </a:t>
            </a:r>
          </a:p>
          <a:p>
            <a:r>
              <a:rPr lang="en-US" sz="1600" dirty="0">
                <a:latin typeface="IBM Plex Sans"/>
              </a:rPr>
              <a:t>GEO,HEO,SSO.ES L1 orbit types exhibit the highest rates of successful launches.</a:t>
            </a:r>
            <a:endParaRPr lang="en-US" sz="1600" dirty="0"/>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02876" y="1692487"/>
            <a:ext cx="3054361" cy="3054361"/>
          </a:xfrm>
          <a:prstGeom prst="rect">
            <a:avLst/>
          </a:prstGeom>
        </p:spPr>
      </p:pic>
      <p:pic>
        <p:nvPicPr>
          <p:cNvPr id="2" name="Рисунок 1" descr="Изображение выглядит как текст, снимок экрана, диаграмма, График&#10;&#10;Автоматически созданное описание">
            <a:extLst>
              <a:ext uri="{FF2B5EF4-FFF2-40B4-BE49-F238E27FC236}">
                <a16:creationId xmlns:a16="http://schemas.microsoft.com/office/drawing/2014/main" id="{E648F301-998B-D45E-71D4-76144054772B}"/>
              </a:ext>
            </a:extLst>
          </p:cNvPr>
          <p:cNvPicPr>
            <a:picLocks noChangeAspect="1"/>
          </p:cNvPicPr>
          <p:nvPr/>
        </p:nvPicPr>
        <p:blipFill>
          <a:blip r:embed="rId4"/>
          <a:stretch>
            <a:fillRect/>
          </a:stretch>
        </p:blipFill>
        <p:spPr>
          <a:xfrm>
            <a:off x="4993409" y="4743988"/>
            <a:ext cx="6361546" cy="2115207"/>
          </a:xfrm>
          <a:prstGeom prst="rect">
            <a:avLst/>
          </a:prstGeom>
        </p:spPr>
      </p:pic>
      <p:sp>
        <p:nvSpPr>
          <p:cNvPr id="3" name="TextBox 2">
            <a:extLst>
              <a:ext uri="{FF2B5EF4-FFF2-40B4-BE49-F238E27FC236}">
                <a16:creationId xmlns:a16="http://schemas.microsoft.com/office/drawing/2014/main" id="{8BCDD798-EB5C-9D4D-94BB-B0BF91415C0C}"/>
              </a:ext>
            </a:extLst>
          </p:cNvPr>
          <p:cNvSpPr txBox="1"/>
          <p:nvPr/>
        </p:nvSpPr>
        <p:spPr>
          <a:xfrm>
            <a:off x="1662545" y="4889500"/>
            <a:ext cx="3186545" cy="1558052"/>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r>
              <a:rPr lang="ru-RU" sz="1600" dirty="0"/>
              <a:t>KSC LC-39A, </a:t>
            </a:r>
            <a:r>
              <a:rPr lang="ru-RU" sz="1600" err="1"/>
              <a:t>has</a:t>
            </a:r>
            <a:r>
              <a:rPr lang="ru-RU" sz="1600" dirty="0"/>
              <a:t> </a:t>
            </a:r>
            <a:r>
              <a:rPr lang="ru-RU" sz="1600" err="1"/>
              <a:t>the</a:t>
            </a:r>
            <a:r>
              <a:rPr lang="ru-RU" sz="1600" dirty="0"/>
              <a:t> </a:t>
            </a:r>
            <a:r>
              <a:rPr lang="ru-RU" sz="1600" err="1"/>
              <a:t>most</a:t>
            </a:r>
            <a:r>
              <a:rPr lang="ru-RU" sz="1600" dirty="0"/>
              <a:t> </a:t>
            </a:r>
            <a:r>
              <a:rPr lang="ru-RU" sz="1600" err="1"/>
              <a:t>successful</a:t>
            </a:r>
            <a:r>
              <a:rPr lang="ru-RU" sz="1600" dirty="0"/>
              <a:t> </a:t>
            </a:r>
            <a:r>
              <a:rPr lang="ru-RU" sz="1600" err="1"/>
              <a:t>launches</a:t>
            </a:r>
            <a:r>
              <a:rPr lang="ru-RU" sz="1600" dirty="0"/>
              <a:t> </a:t>
            </a:r>
            <a:r>
              <a:rPr lang="ru-RU" sz="1600" err="1"/>
              <a:t>overall</a:t>
            </a:r>
            <a:endParaRPr lang="ru-RU" sz="1600"/>
          </a:p>
          <a:p>
            <a:endParaRPr lang="ru-RU" dirty="0"/>
          </a:p>
        </p:txBody>
      </p:sp>
    </p:spTree>
    <p:custDataLst>
      <p:tags r:id="rId1"/>
    </p:custDataLst>
    <p:extLst>
      <p:ext uri="{BB962C8B-B14F-4D97-AF65-F5344CB8AC3E}">
        <p14:creationId xmlns:p14="http://schemas.microsoft.com/office/powerpoint/2010/main" val="84037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b="1" dirty="0">
                <a:latin typeface="IBM Plex Sans"/>
              </a:rPr>
              <a:t>Summary of Methodologies:</a:t>
            </a:r>
          </a:p>
          <a:p>
            <a:r>
              <a:rPr lang="en-US" sz="1600" dirty="0">
                <a:latin typeface="IBM Plex Sans"/>
              </a:rPr>
              <a:t>  Data Collection via API, Web Scraping</a:t>
            </a:r>
            <a:endParaRPr lang="ru-RU" sz="1600" dirty="0"/>
          </a:p>
          <a:p>
            <a:r>
              <a:rPr lang="en-US" sz="1600" dirty="0">
                <a:latin typeface="IBM Plex Sans"/>
              </a:rPr>
              <a:t>  Exploratory Data Analysis(EDA) with Data Visualization</a:t>
            </a:r>
            <a:endParaRPr lang="en-US" sz="1600"/>
          </a:p>
          <a:p>
            <a:r>
              <a:rPr lang="en-US" sz="1600" dirty="0">
                <a:latin typeface="IBM Plex Sans"/>
              </a:rPr>
              <a:t>  Exploratory Data Analysis(EDA) with SQL</a:t>
            </a:r>
            <a:endParaRPr lang="en-US" sz="1600" dirty="0"/>
          </a:p>
          <a:p>
            <a:r>
              <a:rPr lang="en-US" sz="1600" dirty="0">
                <a:latin typeface="IBM Plex Sans"/>
              </a:rPr>
              <a:t>  Interactive Map with Folium</a:t>
            </a:r>
            <a:endParaRPr lang="en-US" sz="1600" dirty="0"/>
          </a:p>
          <a:p>
            <a:r>
              <a:rPr lang="en-US" sz="1600" dirty="0">
                <a:latin typeface="IBM Plex Sans"/>
              </a:rPr>
              <a:t>  Dashboards with </a:t>
            </a:r>
            <a:r>
              <a:rPr lang="en-US" sz="1600" dirty="0" err="1">
                <a:latin typeface="IBM Plex Sans"/>
              </a:rPr>
              <a:t>Plotly</a:t>
            </a:r>
            <a:r>
              <a:rPr lang="en-US" sz="1600" dirty="0">
                <a:latin typeface="IBM Plex Sans"/>
              </a:rPr>
              <a:t> Dash</a:t>
            </a:r>
            <a:endParaRPr lang="en-US" sz="1600" dirty="0"/>
          </a:p>
          <a:p>
            <a:r>
              <a:rPr lang="en-US" sz="1600" dirty="0">
                <a:latin typeface="IBM Plex Sans"/>
              </a:rPr>
              <a:t>  Predictive Analysis</a:t>
            </a:r>
          </a:p>
          <a:p>
            <a:pPr marL="0" indent="0">
              <a:buNone/>
            </a:pPr>
            <a:r>
              <a:rPr lang="en-US" sz="2200" b="1" dirty="0">
                <a:latin typeface="IBM Plex Sans"/>
              </a:rPr>
              <a:t>Summary of all results:</a:t>
            </a:r>
          </a:p>
          <a:p>
            <a:r>
              <a:rPr lang="en-US" sz="1600" dirty="0">
                <a:latin typeface="IBM Plex Sans"/>
              </a:rPr>
              <a:t>  Exploratory Data Analysis results</a:t>
            </a:r>
          </a:p>
          <a:p>
            <a:r>
              <a:rPr lang="en-US" sz="1600" dirty="0">
                <a:latin typeface="IBM Plex Sans"/>
              </a:rPr>
              <a:t>  Interactive maps and dashboard</a:t>
            </a:r>
          </a:p>
          <a:p>
            <a:r>
              <a:rPr lang="en-US" sz="1600" dirty="0">
                <a:latin typeface="IBM Plex Sans"/>
              </a:rPr>
              <a:t>  Predictive results</a:t>
            </a: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200" dirty="0">
                <a:solidFill>
                  <a:schemeClr val="tx1"/>
                </a:solidFill>
                <a:latin typeface="IBM Plex Mono Text"/>
              </a:rPr>
              <a:t> </a:t>
            </a:r>
            <a:r>
              <a:rPr lang="en-US" sz="2200" b="1" dirty="0">
                <a:solidFill>
                  <a:schemeClr val="tx1"/>
                </a:solidFill>
                <a:latin typeface="IBM Plex Mono Text"/>
              </a:rPr>
              <a:t> Project Background and context</a:t>
            </a:r>
          </a:p>
          <a:p>
            <a:pPr marL="0" indent="0">
              <a:buNone/>
            </a:pPr>
            <a:r>
              <a:rPr lang="en-US" sz="2200" dirty="0">
                <a:solidFill>
                  <a:schemeClr val="tx1"/>
                </a:solidFill>
                <a:latin typeface="IBM Plex Mono Text"/>
              </a:rPr>
              <a:t>       </a:t>
            </a:r>
            <a:r>
              <a:rPr lang="en-US" sz="1800" dirty="0">
                <a:solidFill>
                  <a:schemeClr val="tx1"/>
                </a:solidFill>
                <a:latin typeface="IBM Plex Mono Text"/>
              </a:rPr>
              <a:t> </a:t>
            </a:r>
            <a:r>
              <a:rPr lang="en-US" sz="1700" dirty="0">
                <a:solidFill>
                  <a:schemeClr val="tx1"/>
                </a:solidFill>
                <a:latin typeface="IBM Plex Mono Text"/>
              </a:rPr>
              <a:t>The aim of this project is to predict if the Falcon 9 first stage will successfully land. Other providers cost upward of 165 million dollars each. The price difference is explained by the fact that SpaceX can reuse the first stage. By determining if the stage will land, we can determine the cost a launch. This information is interesting for another company if it wants to complete with SpaceX for a rocket launch.</a:t>
            </a:r>
          </a:p>
          <a:p>
            <a:pPr marL="0" indent="0">
              <a:buNone/>
            </a:pPr>
            <a:endParaRPr lang="en-US" sz="1800" dirty="0">
              <a:solidFill>
                <a:schemeClr val="tx1"/>
              </a:solidFill>
              <a:latin typeface="IBM Plex Mono Text"/>
            </a:endParaRPr>
          </a:p>
          <a:p>
            <a:pPr marL="0" indent="0" algn="ctr">
              <a:buNone/>
            </a:pPr>
            <a:r>
              <a:rPr lang="en-US" sz="1800" b="1" dirty="0">
                <a:solidFill>
                  <a:schemeClr val="tx1"/>
                </a:solidFill>
                <a:latin typeface="IBM Plex Mono Text"/>
              </a:rPr>
              <a:t> </a:t>
            </a:r>
            <a:r>
              <a:rPr lang="en-US" sz="2200" b="1" dirty="0">
                <a:solidFill>
                  <a:schemeClr val="tx1"/>
                </a:solidFill>
                <a:latin typeface="IBM Plex Mono Text"/>
              </a:rPr>
              <a:t>Problems you want to find answers  </a:t>
            </a:r>
          </a:p>
          <a:p>
            <a:pPr marL="0" indent="0">
              <a:buNone/>
            </a:pPr>
            <a:r>
              <a:rPr lang="en-US" sz="1800" dirty="0">
                <a:solidFill>
                  <a:schemeClr val="tx1"/>
                </a:solidFill>
                <a:latin typeface="IBM Plex Mono Text"/>
              </a:rPr>
              <a:t>        </a:t>
            </a:r>
            <a:r>
              <a:rPr lang="en-US" sz="1700" dirty="0">
                <a:solidFill>
                  <a:schemeClr val="tx1"/>
                </a:solidFill>
                <a:latin typeface="IBM Plex Mono Text"/>
              </a:rPr>
              <a:t> 1. What are the main characteristics of a successful or failed landing?</a:t>
            </a:r>
          </a:p>
          <a:p>
            <a:pPr marL="0" indent="0">
              <a:buNone/>
            </a:pPr>
            <a:r>
              <a:rPr lang="en-US" sz="1700" dirty="0">
                <a:solidFill>
                  <a:schemeClr val="tx1"/>
                </a:solidFill>
                <a:latin typeface="IBM Plex Mono Text"/>
              </a:rPr>
              <a:t>         2. What are the effect of each relationship of the rocket variables on  </a:t>
            </a:r>
          </a:p>
          <a:p>
            <a:pPr marL="0" indent="0">
              <a:buNone/>
            </a:pPr>
            <a:r>
              <a:rPr lang="en-US" sz="1700" dirty="0">
                <a:solidFill>
                  <a:schemeClr val="tx1"/>
                </a:solidFill>
                <a:latin typeface="IBM Plex Mono Text"/>
              </a:rPr>
              <a:t>             The success or failure of a landing?</a:t>
            </a:r>
          </a:p>
          <a:p>
            <a:pPr marL="0" indent="0">
              <a:buNone/>
            </a:pPr>
            <a:r>
              <a:rPr lang="en-US" sz="1700" dirty="0">
                <a:solidFill>
                  <a:schemeClr val="tx1"/>
                </a:solidFill>
                <a:latin typeface="IBM Plex Mono Text"/>
              </a:rPr>
              <a:t>         3. What are the conditions which will allow SpaceX to achieve the best     </a:t>
            </a:r>
          </a:p>
          <a:p>
            <a:pPr marL="0" indent="0">
              <a:buNone/>
            </a:pPr>
            <a:r>
              <a:rPr lang="en-US" sz="1700" dirty="0">
                <a:solidFill>
                  <a:schemeClr val="tx1"/>
                </a:solidFill>
                <a:latin typeface="IBM Plex Mono Text"/>
              </a:rPr>
              <a:t>             Landing success rate?</a:t>
            </a:r>
          </a:p>
          <a:p>
            <a:pPr marL="0" indent="0">
              <a:buNone/>
            </a:pPr>
            <a:endParaRPr lang="en-US" sz="2200" dirty="0">
              <a:solidFill>
                <a:schemeClr val="tx1"/>
              </a:solidFill>
              <a:latin typeface="IBM Plex Mono Text"/>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11051380" cy="1330891"/>
          </a:xfrm>
        </p:spPr>
        <p:txBody>
          <a:bodyPr anchor="ctr">
            <a:normAutofit/>
          </a:bodyPr>
          <a:lstStyle/>
          <a:p>
            <a:pPr algn="ctr"/>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308166" y="1398443"/>
            <a:ext cx="7068725" cy="443215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r>
              <a:rPr lang="en-US" sz="2200" b="1" dirty="0">
                <a:latin typeface="IBM Plex Sans"/>
              </a:rPr>
              <a:t>Data collection methodology</a:t>
            </a:r>
          </a:p>
          <a:p>
            <a:pPr lvl="1">
              <a:buFont typeface="Courier New"/>
              <a:buChar char="o"/>
            </a:pPr>
            <a:r>
              <a:rPr lang="en-US" sz="1800" dirty="0">
                <a:latin typeface="IBM Plex Sans"/>
              </a:rPr>
              <a:t>Using SpaceX Rest API</a:t>
            </a:r>
          </a:p>
          <a:p>
            <a:pPr lvl="1">
              <a:buFont typeface="Courier New"/>
              <a:buChar char="o"/>
            </a:pPr>
            <a:r>
              <a:rPr lang="en-US" sz="1800" dirty="0">
                <a:latin typeface="IBM Plex Sans"/>
              </a:rPr>
              <a:t>Using Web Scrapping from Wikipedia</a:t>
            </a:r>
          </a:p>
          <a:p>
            <a:r>
              <a:rPr lang="en-US" sz="2200" b="1" dirty="0">
                <a:latin typeface="IBM Plex Sans"/>
              </a:rPr>
              <a:t>Performed data wrangling</a:t>
            </a:r>
          </a:p>
          <a:p>
            <a:pPr lvl="1">
              <a:buFont typeface="Courier New"/>
              <a:buChar char="o"/>
            </a:pPr>
            <a:r>
              <a:rPr lang="en-US" sz="1800" dirty="0">
                <a:latin typeface="IBM Plex Sans"/>
              </a:rPr>
              <a:t>Filtering the data</a:t>
            </a:r>
          </a:p>
          <a:p>
            <a:pPr lvl="1">
              <a:buFont typeface="Courier New"/>
              <a:buChar char="o"/>
            </a:pPr>
            <a:r>
              <a:rPr lang="en-US" sz="1800" dirty="0">
                <a:latin typeface="IBM Plex Sans"/>
              </a:rPr>
              <a:t>Dealing with missing values</a:t>
            </a:r>
          </a:p>
          <a:p>
            <a:pPr lvl="1">
              <a:buFont typeface="Courier New"/>
              <a:buChar char="o"/>
            </a:pPr>
            <a:r>
              <a:rPr lang="en-US" sz="1800" dirty="0">
                <a:latin typeface="IBM Plex Sans"/>
              </a:rPr>
              <a:t>Using One Hot Encoding to prepare the data to a binary classification</a:t>
            </a:r>
          </a:p>
          <a:p>
            <a:r>
              <a:rPr lang="en-US" sz="2200" b="1" dirty="0">
                <a:latin typeface="IBM Plex Sans"/>
              </a:rPr>
              <a:t>Performed exploratory data analysis (EDA) using visualization and SQL.</a:t>
            </a:r>
          </a:p>
          <a:p>
            <a:r>
              <a:rPr lang="en-US" sz="2200" b="1" dirty="0">
                <a:latin typeface="IBM Plex Sans"/>
              </a:rPr>
              <a:t>Performed interactive visual analytics using Folium and </a:t>
            </a:r>
            <a:r>
              <a:rPr lang="en-US" sz="2200" b="1" dirty="0" err="1">
                <a:latin typeface="IBM Plex Sans"/>
              </a:rPr>
              <a:t>Plotly</a:t>
            </a:r>
            <a:r>
              <a:rPr lang="en-US" sz="2200" b="1" dirty="0">
                <a:latin typeface="IBM Plex Sans"/>
              </a:rPr>
              <a:t> Dash</a:t>
            </a:r>
          </a:p>
          <a:p>
            <a:r>
              <a:rPr lang="en-US" sz="2200" b="1" dirty="0">
                <a:latin typeface="IBM Plex Sans"/>
              </a:rPr>
              <a:t>Performed predictive analysis using classification models</a:t>
            </a:r>
          </a:p>
          <a:p>
            <a:pPr lvl="1">
              <a:buFont typeface="Courier New"/>
              <a:buChar char="o"/>
            </a:pPr>
            <a:r>
              <a:rPr lang="en-US" sz="1800" dirty="0">
                <a:latin typeface="IBM Plex Sans"/>
              </a:rPr>
              <a:t>Building, tuning and evaluation of classification models to ensure the best results</a:t>
            </a:r>
          </a:p>
          <a:p>
            <a:endParaRPr lang="en-US" sz="2200" b="1" dirty="0">
              <a:latin typeface="IBM Plex Sans"/>
            </a:endParaRPr>
          </a:p>
          <a:p>
            <a:pPr lvl="1">
              <a:buFont typeface="Courier New"/>
              <a:buChar char="o"/>
            </a:pPr>
            <a:endParaRPr lang="en-US" sz="1800" b="1" dirty="0">
              <a:latin typeface="IBM Plex Sans"/>
            </a:endParaRPr>
          </a:p>
          <a:p>
            <a:pPr marL="457200" lvl="1" indent="0">
              <a:buNone/>
            </a:pPr>
            <a:endParaRPr lang="en-US" sz="1800" dirty="0">
              <a:latin typeface="IBM Plex Sans"/>
            </a:endParaRP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064E44-86C9-8564-1FD6-4349FB2C8700}"/>
              </a:ext>
            </a:extLst>
          </p:cNvPr>
          <p:cNvSpPr>
            <a:spLocks noGrp="1"/>
          </p:cNvSpPr>
          <p:nvPr>
            <p:ph type="title"/>
          </p:nvPr>
        </p:nvSpPr>
        <p:spPr/>
        <p:txBody>
          <a:bodyPr/>
          <a:lstStyle/>
          <a:p>
            <a:r>
              <a:rPr lang="ru-RU" dirty="0">
                <a:latin typeface="IBM Plex Sans SemiBold"/>
              </a:rPr>
              <a:t>Data Collection</a:t>
            </a:r>
            <a:endParaRPr lang="ru-RU" dirty="0"/>
          </a:p>
        </p:txBody>
      </p:sp>
      <p:sp>
        <p:nvSpPr>
          <p:cNvPr id="3" name="Объект 2">
            <a:extLst>
              <a:ext uri="{FF2B5EF4-FFF2-40B4-BE49-F238E27FC236}">
                <a16:creationId xmlns:a16="http://schemas.microsoft.com/office/drawing/2014/main" id="{E2C08055-31A6-C490-303E-287F9BC2DD3B}"/>
              </a:ext>
            </a:extLst>
          </p:cNvPr>
          <p:cNvSpPr>
            <a:spLocks noGrp="1"/>
          </p:cNvSpPr>
          <p:nvPr>
            <p:ph idx="1"/>
          </p:nvPr>
        </p:nvSpPr>
        <p:spPr/>
        <p:txBody>
          <a:bodyPr vert="horz" lIns="91440" tIns="45720" rIns="91440" bIns="45720" rtlCol="0" anchor="t">
            <a:normAutofit/>
          </a:bodyPr>
          <a:lstStyle/>
          <a:p>
            <a:pPr marL="0" indent="0">
              <a:buNone/>
            </a:pPr>
            <a:r>
              <a:rPr lang="ru-RU" b="1" dirty="0">
                <a:latin typeface="IBM Plex Sans"/>
              </a:rPr>
              <a:t>The </a:t>
            </a:r>
            <a:r>
              <a:rPr lang="ru-RU" b="1" dirty="0" err="1">
                <a:latin typeface="IBM Plex Sans"/>
              </a:rPr>
              <a:t>data</a:t>
            </a:r>
            <a:r>
              <a:rPr lang="ru-RU" b="1" dirty="0">
                <a:latin typeface="IBM Plex Sans"/>
              </a:rPr>
              <a:t> </a:t>
            </a:r>
            <a:r>
              <a:rPr lang="ru-RU" b="1" dirty="0" err="1">
                <a:latin typeface="IBM Plex Sans"/>
              </a:rPr>
              <a:t>sets</a:t>
            </a:r>
            <a:r>
              <a:rPr lang="ru-RU" b="1" dirty="0">
                <a:latin typeface="IBM Plex Sans"/>
              </a:rPr>
              <a:t> </a:t>
            </a:r>
            <a:r>
              <a:rPr lang="ru-RU" b="1" dirty="0" err="1">
                <a:latin typeface="IBM Plex Sans"/>
              </a:rPr>
              <a:t>are</a:t>
            </a:r>
            <a:r>
              <a:rPr lang="ru-RU" b="1" dirty="0">
                <a:latin typeface="IBM Plex Sans"/>
              </a:rPr>
              <a:t> </a:t>
            </a:r>
            <a:r>
              <a:rPr lang="ru-RU" b="1" dirty="0" err="1">
                <a:latin typeface="IBM Plex Sans"/>
              </a:rPr>
              <a:t>collected</a:t>
            </a:r>
            <a:r>
              <a:rPr lang="ru-RU" b="1" dirty="0">
                <a:latin typeface="IBM Plex Sans"/>
              </a:rPr>
              <a:t> </a:t>
            </a:r>
            <a:r>
              <a:rPr lang="ru-RU" b="1" dirty="0" err="1">
                <a:latin typeface="IBM Plex Sans"/>
              </a:rPr>
              <a:t>using</a:t>
            </a:r>
            <a:r>
              <a:rPr lang="ru-RU" b="1" dirty="0">
                <a:latin typeface="IBM Plex Sans"/>
              </a:rPr>
              <a:t> 2 </a:t>
            </a:r>
            <a:r>
              <a:rPr lang="ru-RU" b="1" dirty="0" err="1">
                <a:latin typeface="IBM Plex Sans"/>
              </a:rPr>
              <a:t>methods</a:t>
            </a:r>
            <a:r>
              <a:rPr lang="ru-RU" b="1" dirty="0">
                <a:latin typeface="IBM Plex Sans"/>
              </a:rPr>
              <a:t> :</a:t>
            </a:r>
          </a:p>
          <a:p>
            <a:pPr marL="457200" indent="-457200"/>
            <a:r>
              <a:rPr lang="ru-RU" sz="2000" b="1" err="1">
                <a:latin typeface="IBM Plex Sans"/>
              </a:rPr>
              <a:t>Request</a:t>
            </a:r>
            <a:r>
              <a:rPr lang="ru-RU" sz="2000" b="1" dirty="0">
                <a:latin typeface="IBM Plex Sans"/>
              </a:rPr>
              <a:t> </a:t>
            </a:r>
            <a:r>
              <a:rPr lang="ru-RU" sz="2000" b="1" err="1">
                <a:latin typeface="IBM Plex Sans"/>
              </a:rPr>
              <a:t>to</a:t>
            </a:r>
            <a:r>
              <a:rPr lang="ru-RU" sz="2000" b="1" dirty="0">
                <a:latin typeface="IBM Plex Sans"/>
              </a:rPr>
              <a:t> </a:t>
            </a:r>
            <a:r>
              <a:rPr lang="ru-RU" sz="2000" b="1" err="1">
                <a:latin typeface="IBM Plex Sans"/>
              </a:rPr>
              <a:t>the</a:t>
            </a:r>
            <a:r>
              <a:rPr lang="ru-RU" sz="2000" b="1" dirty="0">
                <a:latin typeface="IBM Plex Sans"/>
              </a:rPr>
              <a:t> </a:t>
            </a:r>
            <a:r>
              <a:rPr lang="ru-RU" sz="2000" b="1" err="1">
                <a:latin typeface="IBM Plex Sans"/>
              </a:rPr>
              <a:t>SpaceX</a:t>
            </a:r>
            <a:r>
              <a:rPr lang="ru-RU" sz="2000" b="1" dirty="0">
                <a:latin typeface="IBM Plex Sans"/>
              </a:rPr>
              <a:t> API</a:t>
            </a:r>
            <a:endParaRPr lang="ru-RU" sz="2000" b="1" dirty="0"/>
          </a:p>
          <a:p>
            <a:pPr marL="914400" lvl="1" indent="-457200">
              <a:buFont typeface="Courier New"/>
              <a:buChar char="o"/>
            </a:pPr>
            <a:r>
              <a:rPr lang="ru-RU" sz="1600" err="1">
                <a:latin typeface="IBM Plex Sans"/>
              </a:rPr>
              <a:t>Gathered</a:t>
            </a:r>
            <a:r>
              <a:rPr lang="ru-RU" sz="1600" dirty="0">
                <a:latin typeface="IBM Plex Sans"/>
              </a:rPr>
              <a:t> </a:t>
            </a:r>
            <a:r>
              <a:rPr lang="ru-RU" sz="1600" err="1">
                <a:latin typeface="IBM Plex Sans"/>
              </a:rPr>
              <a:t>SpaceX's</a:t>
            </a:r>
            <a:r>
              <a:rPr lang="ru-RU" sz="1600" dirty="0">
                <a:latin typeface="IBM Plex Sans"/>
              </a:rPr>
              <a:t> </a:t>
            </a:r>
            <a:r>
              <a:rPr lang="ru-RU" sz="1600" err="1">
                <a:latin typeface="IBM Plex Sans"/>
              </a:rPr>
              <a:t>past</a:t>
            </a:r>
            <a:r>
              <a:rPr lang="ru-RU" sz="1600" dirty="0">
                <a:latin typeface="IBM Plex Sans"/>
              </a:rPr>
              <a:t> </a:t>
            </a:r>
            <a:r>
              <a:rPr lang="ru-RU" sz="1600" err="1">
                <a:latin typeface="IBM Plex Sans"/>
              </a:rPr>
              <a:t>launch</a:t>
            </a:r>
            <a:r>
              <a:rPr lang="ru-RU" sz="1600" dirty="0">
                <a:latin typeface="IBM Plex Sans"/>
              </a:rPr>
              <a:t> </a:t>
            </a:r>
            <a:r>
              <a:rPr lang="ru-RU" sz="1600" err="1">
                <a:latin typeface="IBM Plex Sans"/>
              </a:rPr>
              <a:t>data</a:t>
            </a:r>
            <a:r>
              <a:rPr lang="ru-RU" sz="1600" dirty="0">
                <a:latin typeface="IBM Plex Sans"/>
              </a:rPr>
              <a:t> </a:t>
            </a:r>
            <a:r>
              <a:rPr lang="ru-RU" sz="1600" err="1">
                <a:latin typeface="IBM Plex Sans"/>
              </a:rPr>
              <a:t>via</a:t>
            </a:r>
            <a:r>
              <a:rPr lang="ru-RU" sz="1600" dirty="0">
                <a:latin typeface="IBM Plex Sans"/>
              </a:rPr>
              <a:t> </a:t>
            </a:r>
            <a:r>
              <a:rPr lang="ru-RU" sz="1600" err="1">
                <a:latin typeface="IBM Plex Sans"/>
              </a:rPr>
              <a:t>their</a:t>
            </a:r>
            <a:r>
              <a:rPr lang="ru-RU" sz="1600" dirty="0">
                <a:latin typeface="IBM Plex Sans"/>
              </a:rPr>
              <a:t> </a:t>
            </a:r>
            <a:r>
              <a:rPr lang="ru-RU" sz="1600" err="1">
                <a:latin typeface="IBM Plex Sans"/>
              </a:rPr>
              <a:t>open-source</a:t>
            </a:r>
            <a:r>
              <a:rPr lang="ru-RU" sz="1600" dirty="0">
                <a:latin typeface="IBM Plex Sans"/>
              </a:rPr>
              <a:t> API.</a:t>
            </a:r>
            <a:endParaRPr lang="ru-RU" sz="1600"/>
          </a:p>
          <a:p>
            <a:pPr marL="914400" lvl="1" indent="-457200">
              <a:buFont typeface="Courier New"/>
              <a:buChar char="o"/>
            </a:pPr>
            <a:r>
              <a:rPr lang="ru-RU" sz="1600" err="1">
                <a:latin typeface="IBM Plex Sans"/>
              </a:rPr>
              <a:t>Retrieved</a:t>
            </a:r>
            <a:r>
              <a:rPr lang="ru-RU" sz="1600" dirty="0">
                <a:latin typeface="IBM Plex Sans"/>
              </a:rPr>
              <a:t> </a:t>
            </a:r>
            <a:r>
              <a:rPr lang="ru-RU" sz="1600" err="1">
                <a:latin typeface="IBM Plex Sans"/>
              </a:rPr>
              <a:t>and</a:t>
            </a:r>
            <a:r>
              <a:rPr lang="ru-RU" sz="1600" dirty="0">
                <a:latin typeface="IBM Plex Sans"/>
              </a:rPr>
              <a:t> </a:t>
            </a:r>
            <a:r>
              <a:rPr lang="ru-RU" sz="1600" err="1">
                <a:latin typeface="IBM Plex Sans"/>
              </a:rPr>
              <a:t>processed</a:t>
            </a:r>
            <a:r>
              <a:rPr lang="ru-RU" sz="1600" dirty="0">
                <a:latin typeface="IBM Plex Sans"/>
              </a:rPr>
              <a:t> </a:t>
            </a:r>
            <a:r>
              <a:rPr lang="ru-RU" sz="1600" err="1">
                <a:latin typeface="IBM Plex Sans"/>
              </a:rPr>
              <a:t>this</a:t>
            </a:r>
            <a:r>
              <a:rPr lang="ru-RU" sz="1600" dirty="0">
                <a:latin typeface="IBM Plex Sans"/>
              </a:rPr>
              <a:t> </a:t>
            </a:r>
            <a:r>
              <a:rPr lang="ru-RU" sz="1600" err="1">
                <a:latin typeface="IBM Plex Sans"/>
              </a:rPr>
              <a:t>data</a:t>
            </a:r>
            <a:r>
              <a:rPr lang="ru-RU" sz="1600" dirty="0">
                <a:latin typeface="IBM Plex Sans"/>
              </a:rPr>
              <a:t> </a:t>
            </a:r>
            <a:r>
              <a:rPr lang="ru-RU" sz="1600" err="1">
                <a:latin typeface="IBM Plex Sans"/>
              </a:rPr>
              <a:t>with</a:t>
            </a:r>
            <a:r>
              <a:rPr lang="ru-RU" sz="1600" dirty="0">
                <a:latin typeface="IBM Plex Sans"/>
              </a:rPr>
              <a:t> GET </a:t>
            </a:r>
            <a:r>
              <a:rPr lang="ru-RU" sz="1600" err="1">
                <a:latin typeface="IBM Plex Sans"/>
              </a:rPr>
              <a:t>request</a:t>
            </a:r>
            <a:r>
              <a:rPr lang="ru-RU" sz="1600" dirty="0">
                <a:latin typeface="IBM Plex Sans"/>
              </a:rPr>
              <a:t>.</a:t>
            </a:r>
            <a:endParaRPr lang="ru-RU" sz="1600"/>
          </a:p>
          <a:p>
            <a:pPr marL="914400" lvl="1" indent="-457200">
              <a:buFont typeface="Courier New"/>
              <a:buChar char="o"/>
            </a:pPr>
            <a:r>
              <a:rPr lang="ru-RU" sz="1600" err="1">
                <a:latin typeface="IBM Plex Sans"/>
              </a:rPr>
              <a:t>Ensured</a:t>
            </a:r>
            <a:r>
              <a:rPr lang="ru-RU" sz="1600" dirty="0">
                <a:latin typeface="IBM Plex Sans"/>
              </a:rPr>
              <a:t> </a:t>
            </a:r>
            <a:r>
              <a:rPr lang="ru-RU" sz="1600" err="1">
                <a:latin typeface="IBM Plex Sans"/>
              </a:rPr>
              <a:t>the</a:t>
            </a:r>
            <a:r>
              <a:rPr lang="ru-RU" sz="1600" dirty="0">
                <a:latin typeface="IBM Plex Sans"/>
              </a:rPr>
              <a:t> </a:t>
            </a:r>
            <a:r>
              <a:rPr lang="ru-RU" sz="1600" err="1">
                <a:latin typeface="IBM Plex Sans"/>
              </a:rPr>
              <a:t>data</a:t>
            </a:r>
            <a:r>
              <a:rPr lang="ru-RU" sz="1600" dirty="0">
                <a:latin typeface="IBM Plex Sans"/>
              </a:rPr>
              <a:t> </a:t>
            </a:r>
            <a:r>
              <a:rPr lang="ru-RU" sz="1600" err="1">
                <a:latin typeface="IBM Plex Sans"/>
              </a:rPr>
              <a:t>included</a:t>
            </a:r>
            <a:r>
              <a:rPr lang="ru-RU" sz="1600" dirty="0">
                <a:latin typeface="IBM Plex Sans"/>
              </a:rPr>
              <a:t> </a:t>
            </a:r>
            <a:r>
              <a:rPr lang="ru-RU" sz="1600" err="1">
                <a:latin typeface="IBM Plex Sans"/>
              </a:rPr>
              <a:t>only</a:t>
            </a:r>
            <a:r>
              <a:rPr lang="ru-RU" sz="1600" dirty="0">
                <a:latin typeface="IBM Plex Sans"/>
              </a:rPr>
              <a:t> Falcon 9 </a:t>
            </a:r>
            <a:r>
              <a:rPr lang="ru-RU" sz="1600" err="1">
                <a:latin typeface="IBM Plex Sans"/>
              </a:rPr>
              <a:t>launches</a:t>
            </a:r>
            <a:endParaRPr lang="ru-RU" sz="1600"/>
          </a:p>
          <a:p>
            <a:pPr marL="914400" lvl="1" indent="-457200">
              <a:buFont typeface="Courier New"/>
              <a:buChar char="o"/>
            </a:pPr>
            <a:r>
              <a:rPr lang="ru-RU" sz="1600" err="1">
                <a:latin typeface="IBM Plex Sans"/>
              </a:rPr>
              <a:t>Filled</a:t>
            </a:r>
            <a:r>
              <a:rPr lang="ru-RU" sz="1600" dirty="0">
                <a:latin typeface="IBM Plex Sans"/>
              </a:rPr>
              <a:t> </a:t>
            </a:r>
            <a:r>
              <a:rPr lang="ru-RU" sz="1600" err="1">
                <a:latin typeface="IBM Plex Sans"/>
              </a:rPr>
              <a:t>in</a:t>
            </a:r>
            <a:r>
              <a:rPr lang="ru-RU" sz="1600" dirty="0">
                <a:latin typeface="IBM Plex Sans"/>
              </a:rPr>
              <a:t> </a:t>
            </a:r>
            <a:r>
              <a:rPr lang="ru-RU" sz="1600" err="1">
                <a:latin typeface="IBM Plex Sans"/>
              </a:rPr>
              <a:t>missing</a:t>
            </a:r>
            <a:r>
              <a:rPr lang="ru-RU" sz="1600" dirty="0">
                <a:latin typeface="IBM Plex Sans"/>
              </a:rPr>
              <a:t> </a:t>
            </a:r>
            <a:r>
              <a:rPr lang="ru-RU" sz="1600" err="1">
                <a:latin typeface="IBM Plex Sans"/>
              </a:rPr>
              <a:t>payload</a:t>
            </a:r>
            <a:r>
              <a:rPr lang="ru-RU" sz="1600" dirty="0">
                <a:latin typeface="IBM Plex Sans"/>
              </a:rPr>
              <a:t> </a:t>
            </a:r>
            <a:r>
              <a:rPr lang="ru-RU" sz="1600" err="1">
                <a:latin typeface="IBM Plex Sans"/>
              </a:rPr>
              <a:t>weights</a:t>
            </a:r>
            <a:r>
              <a:rPr lang="ru-RU" sz="1600" dirty="0">
                <a:latin typeface="IBM Plex Sans"/>
              </a:rPr>
              <a:t> </a:t>
            </a:r>
            <a:r>
              <a:rPr lang="ru-RU" sz="1600" err="1">
                <a:latin typeface="IBM Plex Sans"/>
              </a:rPr>
              <a:t>from</a:t>
            </a:r>
            <a:r>
              <a:rPr lang="ru-RU" sz="1600" dirty="0">
                <a:latin typeface="IBM Plex Sans"/>
              </a:rPr>
              <a:t> </a:t>
            </a:r>
            <a:r>
              <a:rPr lang="ru-RU" sz="1600" err="1">
                <a:latin typeface="IBM Plex Sans"/>
              </a:rPr>
              <a:t>secret</a:t>
            </a:r>
            <a:r>
              <a:rPr lang="ru-RU" sz="1600" dirty="0">
                <a:latin typeface="IBM Plex Sans"/>
              </a:rPr>
              <a:t> </a:t>
            </a:r>
            <a:r>
              <a:rPr lang="ru-RU" sz="1600" err="1">
                <a:latin typeface="IBM Plex Sans"/>
              </a:rPr>
              <a:t>missions</a:t>
            </a:r>
            <a:r>
              <a:rPr lang="ru-RU" sz="1600" dirty="0">
                <a:latin typeface="IBM Plex Sans"/>
              </a:rPr>
              <a:t> </a:t>
            </a:r>
            <a:r>
              <a:rPr lang="ru-RU" sz="1600" err="1">
                <a:latin typeface="IBM Plex Sans"/>
              </a:rPr>
              <a:t>with</a:t>
            </a:r>
            <a:r>
              <a:rPr lang="ru-RU" sz="1600" dirty="0">
                <a:latin typeface="IBM Plex Sans"/>
              </a:rPr>
              <a:t> </a:t>
            </a:r>
            <a:r>
              <a:rPr lang="ru-RU" sz="1600" err="1">
                <a:latin typeface="IBM Plex Sans"/>
              </a:rPr>
              <a:t>average</a:t>
            </a:r>
            <a:r>
              <a:rPr lang="ru-RU" sz="1600" dirty="0">
                <a:latin typeface="IBM Plex Sans"/>
              </a:rPr>
              <a:t> </a:t>
            </a:r>
            <a:r>
              <a:rPr lang="ru-RU" sz="1600" err="1">
                <a:latin typeface="IBM Plex Sans"/>
              </a:rPr>
              <a:t>values</a:t>
            </a:r>
            <a:endParaRPr lang="ru-RU" sz="1600">
              <a:latin typeface="IBM Plex Sans"/>
            </a:endParaRPr>
          </a:p>
          <a:p>
            <a:pPr marL="457200" indent="-457200"/>
            <a:r>
              <a:rPr lang="ru-RU" sz="2200" b="1" dirty="0">
                <a:latin typeface="IBM Plex Sans"/>
              </a:rPr>
              <a:t>Web </a:t>
            </a:r>
            <a:r>
              <a:rPr lang="ru-RU" sz="2200" b="1" err="1">
                <a:latin typeface="IBM Plex Sans"/>
              </a:rPr>
              <a:t>Scraping</a:t>
            </a:r>
            <a:endParaRPr lang="ru-RU" sz="2200" b="1" err="1"/>
          </a:p>
          <a:p>
            <a:pPr marL="914400" lvl="1" indent="-457200">
              <a:buFont typeface="Courier New"/>
              <a:buChar char="o"/>
            </a:pPr>
            <a:r>
              <a:rPr lang="ru-RU" sz="1600" dirty="0" err="1">
                <a:latin typeface="IBM Plex Sans"/>
              </a:rPr>
              <a:t>Request</a:t>
            </a:r>
            <a:r>
              <a:rPr lang="ru-RU" sz="1600" dirty="0">
                <a:latin typeface="IBM Plex Sans"/>
              </a:rPr>
              <a:t> </a:t>
            </a:r>
            <a:r>
              <a:rPr lang="ru-RU" sz="1600" dirty="0" err="1">
                <a:latin typeface="IBM Plex Sans"/>
              </a:rPr>
              <a:t>past</a:t>
            </a:r>
            <a:r>
              <a:rPr lang="ru-RU" sz="1600" dirty="0">
                <a:latin typeface="IBM Plex Sans"/>
              </a:rPr>
              <a:t> Falcon 9 </a:t>
            </a:r>
            <a:r>
              <a:rPr lang="ru-RU" sz="1600" dirty="0" err="1">
                <a:latin typeface="IBM Plex Sans"/>
              </a:rPr>
              <a:t>and</a:t>
            </a:r>
            <a:r>
              <a:rPr lang="ru-RU" sz="1600" dirty="0">
                <a:latin typeface="IBM Plex Sans"/>
              </a:rPr>
              <a:t> Falcon Heavy </a:t>
            </a:r>
            <a:r>
              <a:rPr lang="ru-RU" sz="1600" dirty="0" err="1">
                <a:latin typeface="IBM Plex Sans"/>
              </a:rPr>
              <a:t>launch</a:t>
            </a:r>
            <a:r>
              <a:rPr lang="ru-RU" sz="1600" dirty="0">
                <a:latin typeface="IBM Plex Sans"/>
              </a:rPr>
              <a:t> </a:t>
            </a:r>
            <a:r>
              <a:rPr lang="ru-RU" sz="1600" dirty="0" err="1">
                <a:latin typeface="IBM Plex Sans"/>
              </a:rPr>
              <a:t>data</a:t>
            </a:r>
            <a:r>
              <a:rPr lang="ru-RU" sz="1600" dirty="0">
                <a:latin typeface="IBM Plex Sans"/>
              </a:rPr>
              <a:t> </a:t>
            </a:r>
            <a:r>
              <a:rPr lang="ru-RU" sz="1600" dirty="0" err="1">
                <a:latin typeface="IBM Plex Sans"/>
              </a:rPr>
              <a:t>from</a:t>
            </a:r>
            <a:r>
              <a:rPr lang="ru-RU" sz="1600" dirty="0">
                <a:latin typeface="IBM Plex Sans"/>
              </a:rPr>
              <a:t> </a:t>
            </a:r>
            <a:r>
              <a:rPr lang="ru-RU" sz="1600" dirty="0" err="1">
                <a:latin typeface="IBM Plex Sans"/>
              </a:rPr>
              <a:t>Wikipedia's</a:t>
            </a:r>
            <a:r>
              <a:rPr lang="ru-RU" sz="1600" dirty="0">
                <a:latin typeface="IBM Plex Sans"/>
              </a:rPr>
              <a:t> </a:t>
            </a:r>
            <a:r>
              <a:rPr lang="ru-RU" sz="1600" dirty="0" err="1">
                <a:latin typeface="IBM Plex Sans"/>
              </a:rPr>
              <a:t>relevant</a:t>
            </a:r>
            <a:r>
              <a:rPr lang="ru-RU" sz="1600" dirty="0">
                <a:latin typeface="IBM Plex Sans"/>
              </a:rPr>
              <a:t> </a:t>
            </a:r>
            <a:r>
              <a:rPr lang="ru-RU" sz="1600" dirty="0" err="1">
                <a:latin typeface="IBM Plex Sans"/>
              </a:rPr>
              <a:t>page</a:t>
            </a:r>
            <a:r>
              <a:rPr lang="ru-RU" sz="1600" dirty="0">
                <a:latin typeface="IBM Plex Sans"/>
              </a:rPr>
              <a:t>.</a:t>
            </a:r>
            <a:endParaRPr lang="ru-RU" sz="1600"/>
          </a:p>
          <a:p>
            <a:pPr marL="914400" lvl="1" indent="-457200">
              <a:buFont typeface="Courier New"/>
              <a:buChar char="o"/>
            </a:pPr>
            <a:r>
              <a:rPr lang="ru-RU" sz="1600" dirty="0" err="1">
                <a:latin typeface="IBM Plex Sans"/>
              </a:rPr>
              <a:t>Accessed</a:t>
            </a:r>
            <a:r>
              <a:rPr lang="ru-RU" sz="1600" dirty="0">
                <a:latin typeface="IBM Plex Sans"/>
              </a:rPr>
              <a:t> </a:t>
            </a:r>
            <a:r>
              <a:rPr lang="ru-RU" sz="1600" dirty="0" err="1">
                <a:latin typeface="IBM Plex Sans"/>
              </a:rPr>
              <a:t>the</a:t>
            </a:r>
            <a:r>
              <a:rPr lang="ru-RU" sz="1600" dirty="0">
                <a:latin typeface="IBM Plex Sans"/>
              </a:rPr>
              <a:t> Falcon 9 Launch </a:t>
            </a:r>
            <a:r>
              <a:rPr lang="ru-RU" sz="1600" dirty="0" err="1">
                <a:latin typeface="IBM Plex Sans"/>
              </a:rPr>
              <a:t>page</a:t>
            </a:r>
            <a:r>
              <a:rPr lang="ru-RU" sz="1600" dirty="0">
                <a:latin typeface="IBM Plex Sans"/>
              </a:rPr>
              <a:t> </a:t>
            </a:r>
            <a:r>
              <a:rPr lang="ru-RU" sz="1600" dirty="0" err="1">
                <a:latin typeface="IBM Plex Sans"/>
              </a:rPr>
              <a:t>via</a:t>
            </a:r>
            <a:r>
              <a:rPr lang="ru-RU" sz="1600" dirty="0">
                <a:latin typeface="IBM Plex Sans"/>
              </a:rPr>
              <a:t> </a:t>
            </a:r>
            <a:r>
              <a:rPr lang="ru-RU" sz="1600" dirty="0" err="1">
                <a:latin typeface="IBM Plex Sans"/>
              </a:rPr>
              <a:t>its</a:t>
            </a:r>
            <a:r>
              <a:rPr lang="ru-RU" sz="1600" dirty="0">
                <a:latin typeface="IBM Plex Sans"/>
              </a:rPr>
              <a:t> </a:t>
            </a:r>
            <a:r>
              <a:rPr lang="ru-RU" sz="1600" dirty="0" err="1">
                <a:latin typeface="IBM Plex Sans"/>
              </a:rPr>
              <a:t>direct</a:t>
            </a:r>
            <a:r>
              <a:rPr lang="ru-RU" sz="1600" dirty="0">
                <a:latin typeface="IBM Plex Sans"/>
              </a:rPr>
              <a:t> </a:t>
            </a:r>
            <a:r>
              <a:rPr lang="ru-RU" sz="1600" dirty="0" err="1">
                <a:latin typeface="IBM Plex Sans"/>
              </a:rPr>
              <a:t>Wikipadia</a:t>
            </a:r>
            <a:r>
              <a:rPr lang="ru-RU" sz="1600" dirty="0">
                <a:latin typeface="IBM Plex Sans"/>
              </a:rPr>
              <a:t> </a:t>
            </a:r>
            <a:r>
              <a:rPr lang="ru-RU" sz="1600" dirty="0" err="1">
                <a:latin typeface="IBM Plex Sans"/>
              </a:rPr>
              <a:t>link</a:t>
            </a:r>
            <a:r>
              <a:rPr lang="ru-RU" sz="1600" dirty="0">
                <a:latin typeface="IBM Plex Sans"/>
              </a:rPr>
              <a:t>.</a:t>
            </a:r>
            <a:endParaRPr lang="ru-RU" sz="1600"/>
          </a:p>
          <a:p>
            <a:pPr marL="914400" lvl="1" indent="-457200">
              <a:buFont typeface="Courier New"/>
              <a:buChar char="o"/>
            </a:pPr>
            <a:r>
              <a:rPr lang="ru-RU" sz="1600" dirty="0" err="1">
                <a:latin typeface="IBM Plex Sans"/>
              </a:rPr>
              <a:t>Extracted</a:t>
            </a:r>
            <a:r>
              <a:rPr lang="ru-RU" sz="1600" dirty="0">
                <a:latin typeface="IBM Plex Sans"/>
              </a:rPr>
              <a:t> </a:t>
            </a:r>
            <a:r>
              <a:rPr lang="ru-RU" sz="1600" dirty="0" err="1">
                <a:latin typeface="IBM Plex Sans"/>
              </a:rPr>
              <a:t>all</a:t>
            </a:r>
            <a:r>
              <a:rPr lang="ru-RU" sz="1600" dirty="0">
                <a:latin typeface="IBM Plex Sans"/>
              </a:rPr>
              <a:t> </a:t>
            </a:r>
            <a:r>
              <a:rPr lang="ru-RU" sz="1600" dirty="0" err="1">
                <a:latin typeface="IBM Plex Sans"/>
              </a:rPr>
              <a:t>the</a:t>
            </a:r>
            <a:r>
              <a:rPr lang="ru-RU" sz="1600" dirty="0">
                <a:latin typeface="IBM Plex Sans"/>
              </a:rPr>
              <a:t> </a:t>
            </a:r>
            <a:r>
              <a:rPr lang="ru-RU" sz="1600" dirty="0" err="1">
                <a:latin typeface="IBM Plex Sans"/>
              </a:rPr>
              <a:t>column</a:t>
            </a:r>
            <a:r>
              <a:rPr lang="ru-RU" sz="1600" dirty="0">
                <a:latin typeface="IBM Plex Sans"/>
              </a:rPr>
              <a:t> </a:t>
            </a:r>
            <a:r>
              <a:rPr lang="ru-RU" sz="1600" dirty="0" err="1">
                <a:latin typeface="IBM Plex Sans"/>
              </a:rPr>
              <a:t>names</a:t>
            </a:r>
            <a:r>
              <a:rPr lang="ru-RU" sz="1600" dirty="0">
                <a:latin typeface="IBM Plex Sans"/>
              </a:rPr>
              <a:t> </a:t>
            </a:r>
            <a:r>
              <a:rPr lang="ru-RU" sz="1600" dirty="0" err="1">
                <a:latin typeface="IBM Plex Sans"/>
              </a:rPr>
              <a:t>from</a:t>
            </a:r>
            <a:r>
              <a:rPr lang="ru-RU" sz="1600" dirty="0">
                <a:latin typeface="IBM Plex Sans"/>
              </a:rPr>
              <a:t> </a:t>
            </a:r>
            <a:r>
              <a:rPr lang="ru-RU" sz="1600" dirty="0" err="1">
                <a:latin typeface="IBM Plex Sans"/>
              </a:rPr>
              <a:t>the</a:t>
            </a:r>
            <a:r>
              <a:rPr lang="ru-RU" sz="1600" dirty="0">
                <a:latin typeface="IBM Plex Sans"/>
              </a:rPr>
              <a:t> HTML </a:t>
            </a:r>
            <a:r>
              <a:rPr lang="ru-RU" sz="1600" dirty="0" err="1">
                <a:latin typeface="IBM Plex Sans"/>
              </a:rPr>
              <a:t>table</a:t>
            </a:r>
            <a:r>
              <a:rPr lang="ru-RU" sz="1600" dirty="0">
                <a:latin typeface="IBM Plex Sans"/>
              </a:rPr>
              <a:t>.</a:t>
            </a:r>
            <a:endParaRPr lang="ru-RU" sz="1600"/>
          </a:p>
          <a:p>
            <a:pPr marL="914400" lvl="1" indent="-457200">
              <a:buFont typeface="Courier New"/>
              <a:buChar char="o"/>
            </a:pPr>
            <a:r>
              <a:rPr lang="ru-RU" sz="1600" dirty="0" err="1">
                <a:latin typeface="IBM Plex Sans"/>
              </a:rPr>
              <a:t>Parsed</a:t>
            </a:r>
            <a:r>
              <a:rPr lang="ru-RU" sz="1600" dirty="0">
                <a:latin typeface="IBM Plex Sans"/>
              </a:rPr>
              <a:t> </a:t>
            </a:r>
            <a:r>
              <a:rPr lang="ru-RU" sz="1600" dirty="0" err="1">
                <a:latin typeface="IBM Plex Sans"/>
              </a:rPr>
              <a:t>and</a:t>
            </a:r>
            <a:r>
              <a:rPr lang="ru-RU" sz="1600" dirty="0">
                <a:latin typeface="IBM Plex Sans"/>
              </a:rPr>
              <a:t> </a:t>
            </a:r>
            <a:r>
              <a:rPr lang="ru-RU" sz="1600" dirty="0" err="1">
                <a:latin typeface="IBM Plex Sans"/>
              </a:rPr>
              <a:t>transformed</a:t>
            </a:r>
            <a:r>
              <a:rPr lang="ru-RU" sz="1600" dirty="0">
                <a:latin typeface="IBM Plex Sans"/>
              </a:rPr>
              <a:t> </a:t>
            </a:r>
            <a:r>
              <a:rPr lang="ru-RU" sz="1600" dirty="0" err="1">
                <a:latin typeface="IBM Plex Sans"/>
              </a:rPr>
              <a:t>the</a:t>
            </a:r>
            <a:r>
              <a:rPr lang="ru-RU" sz="1600" dirty="0">
                <a:latin typeface="IBM Plex Sans"/>
              </a:rPr>
              <a:t> </a:t>
            </a:r>
            <a:r>
              <a:rPr lang="ru-RU" sz="1600" dirty="0" err="1">
                <a:latin typeface="IBM Plex Sans"/>
              </a:rPr>
              <a:t>table</a:t>
            </a:r>
            <a:r>
              <a:rPr lang="ru-RU" sz="1600" dirty="0">
                <a:latin typeface="IBM Plex Sans"/>
              </a:rPr>
              <a:t> </a:t>
            </a:r>
            <a:r>
              <a:rPr lang="ru-RU" sz="1600" dirty="0" err="1">
                <a:latin typeface="IBM Plex Sans"/>
              </a:rPr>
              <a:t>into</a:t>
            </a:r>
            <a:r>
              <a:rPr lang="ru-RU" sz="1600" dirty="0">
                <a:latin typeface="IBM Plex Sans"/>
              </a:rPr>
              <a:t> a </a:t>
            </a:r>
            <a:r>
              <a:rPr lang="ru-RU" sz="1600" dirty="0" err="1">
                <a:latin typeface="IBM Plex Sans"/>
              </a:rPr>
              <a:t>Pandas</a:t>
            </a:r>
            <a:r>
              <a:rPr lang="ru-RU" sz="1600" dirty="0">
                <a:latin typeface="IBM Plex Sans"/>
              </a:rPr>
              <a:t> </a:t>
            </a:r>
            <a:r>
              <a:rPr lang="ru-RU" sz="1600" dirty="0" err="1">
                <a:latin typeface="IBM Plex Sans"/>
              </a:rPr>
              <a:t>data</a:t>
            </a:r>
            <a:r>
              <a:rPr lang="ru-RU" sz="1600" dirty="0">
                <a:latin typeface="IBM Plex Sans"/>
              </a:rPr>
              <a:t> </a:t>
            </a:r>
            <a:r>
              <a:rPr lang="ru-RU" sz="1600" dirty="0" err="1">
                <a:latin typeface="IBM Plex Sans"/>
              </a:rPr>
              <a:t>frrame</a:t>
            </a:r>
            <a:r>
              <a:rPr lang="ru-RU" sz="1600" dirty="0">
                <a:latin typeface="IBM Plex Sans"/>
              </a:rPr>
              <a:t> </a:t>
            </a:r>
            <a:r>
              <a:rPr lang="ru-RU" sz="1600" dirty="0" err="1">
                <a:latin typeface="IBM Plex Sans"/>
              </a:rPr>
              <a:t>suitable</a:t>
            </a:r>
            <a:r>
              <a:rPr lang="ru-RU" sz="1600" dirty="0">
                <a:latin typeface="IBM Plex Sans"/>
              </a:rPr>
              <a:t> </a:t>
            </a:r>
            <a:r>
              <a:rPr lang="ru-RU" sz="1600" dirty="0" err="1">
                <a:latin typeface="IBM Plex Sans"/>
              </a:rPr>
              <a:t>for</a:t>
            </a:r>
            <a:r>
              <a:rPr lang="ru-RU" sz="1600" dirty="0">
                <a:latin typeface="IBM Plex Sans"/>
              </a:rPr>
              <a:t> </a:t>
            </a:r>
            <a:r>
              <a:rPr lang="ru-RU" sz="1600" dirty="0" err="1">
                <a:latin typeface="IBM Plex Sans"/>
              </a:rPr>
              <a:t>analysis</a:t>
            </a:r>
            <a:r>
              <a:rPr lang="ru-RU" sz="1600" dirty="0">
                <a:latin typeface="IBM Plex Sans"/>
              </a:rPr>
              <a:t>.</a:t>
            </a:r>
            <a:endParaRPr lang="ru-RU" sz="1600"/>
          </a:p>
          <a:p>
            <a:pPr marL="0" indent="0">
              <a:buNone/>
            </a:pPr>
            <a:endParaRPr lang="ru-RU" sz="2400" dirty="0"/>
          </a:p>
        </p:txBody>
      </p:sp>
    </p:spTree>
    <p:extLst>
      <p:ext uri="{BB962C8B-B14F-4D97-AF65-F5344CB8AC3E}">
        <p14:creationId xmlns:p14="http://schemas.microsoft.com/office/powerpoint/2010/main" val="58158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38200" y="365125"/>
            <a:ext cx="10515600" cy="1325563"/>
          </a:xfrm>
        </p:spPr>
        <p:txBody>
          <a:bodyPr anchor="ctr">
            <a:normAutofit/>
          </a:bodyPr>
          <a:lstStyle/>
          <a:p>
            <a:r>
              <a:rPr lang="en-US" dirty="0">
                <a:latin typeface="IBM Plex Sans SemiBold"/>
              </a:rPr>
              <a:t>Build an Interactive Map with Folium</a:t>
            </a:r>
            <a:endParaRPr lang="en-US" dirty="0"/>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dirty="0"/>
          </a:p>
        </p:txBody>
      </p:sp>
      <p:sp>
        <p:nvSpPr>
          <p:cNvPr id="4" name="TextBox 3">
            <a:extLst>
              <a:ext uri="{FF2B5EF4-FFF2-40B4-BE49-F238E27FC236}">
                <a16:creationId xmlns:a16="http://schemas.microsoft.com/office/drawing/2014/main" id="{6E2AFBEC-051A-9E64-0122-02C9EF0B1B41}"/>
              </a:ext>
            </a:extLst>
          </p:cNvPr>
          <p:cNvSpPr txBox="1"/>
          <p:nvPr/>
        </p:nvSpPr>
        <p:spPr>
          <a:xfrm>
            <a:off x="842818" y="1685637"/>
            <a:ext cx="10501744"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b="1" err="1"/>
              <a:t>Folium</a:t>
            </a:r>
            <a:r>
              <a:rPr lang="ru-RU" b="1" dirty="0"/>
              <a:t> </a:t>
            </a:r>
            <a:r>
              <a:rPr lang="ru-RU" b="1" err="1"/>
              <a:t>map</a:t>
            </a:r>
            <a:r>
              <a:rPr lang="ru-RU" b="1" dirty="0"/>
              <a:t> </a:t>
            </a:r>
            <a:r>
              <a:rPr lang="ru-RU" b="1" err="1"/>
              <a:t>object</a:t>
            </a:r>
            <a:r>
              <a:rPr lang="ru-RU" b="1" dirty="0"/>
              <a:t> </a:t>
            </a:r>
            <a:r>
              <a:rPr lang="ru-RU" b="1" err="1"/>
              <a:t>is</a:t>
            </a:r>
            <a:r>
              <a:rPr lang="ru-RU" b="1" dirty="0"/>
              <a:t> a </a:t>
            </a:r>
            <a:r>
              <a:rPr lang="ru-RU" b="1" err="1"/>
              <a:t>map</a:t>
            </a:r>
            <a:r>
              <a:rPr lang="ru-RU" b="1" dirty="0"/>
              <a:t> </a:t>
            </a:r>
            <a:r>
              <a:rPr lang="ru-RU" b="1" err="1"/>
              <a:t>centered</a:t>
            </a:r>
            <a:r>
              <a:rPr lang="ru-RU" b="1" dirty="0"/>
              <a:t> </a:t>
            </a:r>
            <a:r>
              <a:rPr lang="ru-RU" b="1" err="1"/>
              <a:t>on</a:t>
            </a:r>
            <a:r>
              <a:rPr lang="ru-RU" b="1" dirty="0"/>
              <a:t> NASA Johnson Space Center </a:t>
            </a:r>
            <a:r>
              <a:rPr lang="ru-RU" b="1" err="1"/>
              <a:t>at</a:t>
            </a:r>
            <a:r>
              <a:rPr lang="ru-RU" b="1" dirty="0"/>
              <a:t> </a:t>
            </a:r>
            <a:r>
              <a:rPr lang="ru-RU" b="1" err="1"/>
              <a:t>Huston</a:t>
            </a:r>
            <a:r>
              <a:rPr lang="ru-RU" b="1" dirty="0"/>
              <a:t>, Texas</a:t>
            </a:r>
          </a:p>
          <a:p>
            <a:pPr marL="742950" lvl="1" indent="-285750">
              <a:buFont typeface="Courier New"/>
              <a:buChar char="o"/>
            </a:pPr>
            <a:r>
              <a:rPr lang="ru-RU" sz="1600" dirty="0"/>
              <a:t>Red </a:t>
            </a:r>
            <a:r>
              <a:rPr lang="ru-RU" sz="1600" err="1"/>
              <a:t>circle</a:t>
            </a:r>
            <a:r>
              <a:rPr lang="ru-RU" sz="1600" dirty="0"/>
              <a:t> </a:t>
            </a:r>
            <a:r>
              <a:rPr lang="ru-RU" sz="1600" err="1"/>
              <a:t>at</a:t>
            </a:r>
            <a:r>
              <a:rPr lang="ru-RU" sz="1600" dirty="0"/>
              <a:t> NASA Johnson Space </a:t>
            </a:r>
            <a:r>
              <a:rPr lang="ru-RU" sz="1600" err="1"/>
              <a:t>Center's</a:t>
            </a:r>
            <a:r>
              <a:rPr lang="ru-RU" sz="1600" dirty="0"/>
              <a:t> </a:t>
            </a:r>
            <a:r>
              <a:rPr lang="ru-RU" sz="1600" err="1"/>
              <a:t>coordinate</a:t>
            </a:r>
            <a:r>
              <a:rPr lang="ru-RU" sz="1600" dirty="0"/>
              <a:t> </a:t>
            </a:r>
            <a:r>
              <a:rPr lang="ru-RU" sz="1600" err="1"/>
              <a:t>with</a:t>
            </a:r>
            <a:r>
              <a:rPr lang="ru-RU" sz="1600" dirty="0"/>
              <a:t> </a:t>
            </a:r>
            <a:r>
              <a:rPr lang="ru-RU" sz="1600" err="1"/>
              <a:t>label</a:t>
            </a:r>
            <a:r>
              <a:rPr lang="ru-RU" sz="1600" dirty="0"/>
              <a:t> </a:t>
            </a:r>
            <a:r>
              <a:rPr lang="ru-RU" sz="1600" err="1"/>
              <a:t>showing</a:t>
            </a:r>
            <a:r>
              <a:rPr lang="ru-RU" sz="1600" dirty="0"/>
              <a:t> </a:t>
            </a:r>
            <a:r>
              <a:rPr lang="ru-RU" sz="1600" err="1"/>
              <a:t>it's</a:t>
            </a:r>
            <a:r>
              <a:rPr lang="ru-RU" sz="1600" dirty="0"/>
              <a:t> </a:t>
            </a:r>
            <a:r>
              <a:rPr lang="ru-RU" sz="1600" err="1"/>
              <a:t>name</a:t>
            </a:r>
            <a:endParaRPr lang="ru-RU" sz="1600"/>
          </a:p>
          <a:p>
            <a:pPr marL="742950" lvl="1" indent="-285750">
              <a:buFont typeface="Courier New"/>
              <a:buChar char="o"/>
            </a:pPr>
            <a:r>
              <a:rPr lang="ru-RU" sz="1600" dirty="0"/>
              <a:t>Red </a:t>
            </a:r>
            <a:r>
              <a:rPr lang="ru-RU" sz="1600" err="1"/>
              <a:t>circles</a:t>
            </a:r>
            <a:r>
              <a:rPr lang="ru-RU" sz="1600" dirty="0"/>
              <a:t> </a:t>
            </a:r>
            <a:r>
              <a:rPr lang="ru-RU" sz="1600" err="1"/>
              <a:t>at</a:t>
            </a:r>
            <a:r>
              <a:rPr lang="ru-RU" sz="1600" dirty="0"/>
              <a:t> </a:t>
            </a:r>
            <a:r>
              <a:rPr lang="ru-RU" sz="1600" err="1"/>
              <a:t>each</a:t>
            </a:r>
            <a:r>
              <a:rPr lang="ru-RU" sz="1600" dirty="0"/>
              <a:t> </a:t>
            </a:r>
            <a:r>
              <a:rPr lang="ru-RU" sz="1600" err="1"/>
              <a:t>launch</a:t>
            </a:r>
            <a:r>
              <a:rPr lang="ru-RU" sz="1600" dirty="0"/>
              <a:t> </a:t>
            </a:r>
            <a:r>
              <a:rPr lang="ru-RU" sz="1600" err="1"/>
              <a:t>site</a:t>
            </a:r>
            <a:r>
              <a:rPr lang="ru-RU" sz="1600" dirty="0"/>
              <a:t> </a:t>
            </a:r>
            <a:r>
              <a:rPr lang="ru-RU" sz="1600" err="1"/>
              <a:t>coordinates</a:t>
            </a:r>
            <a:r>
              <a:rPr lang="ru-RU" sz="1600" dirty="0"/>
              <a:t> </a:t>
            </a:r>
            <a:r>
              <a:rPr lang="ru-RU" sz="1600" err="1"/>
              <a:t>with</a:t>
            </a:r>
            <a:r>
              <a:rPr lang="ru-RU" sz="1600" dirty="0"/>
              <a:t> </a:t>
            </a:r>
            <a:r>
              <a:rPr lang="ru-RU" sz="1600" err="1"/>
              <a:t>label</a:t>
            </a:r>
            <a:r>
              <a:rPr lang="ru-RU" sz="1600" dirty="0"/>
              <a:t> </a:t>
            </a:r>
            <a:r>
              <a:rPr lang="ru-RU" sz="1600" err="1"/>
              <a:t>showing</a:t>
            </a:r>
            <a:r>
              <a:rPr lang="ru-RU" sz="1600" dirty="0"/>
              <a:t> </a:t>
            </a:r>
            <a:r>
              <a:rPr lang="ru-RU" sz="1600" err="1"/>
              <a:t>launch</a:t>
            </a:r>
            <a:r>
              <a:rPr lang="ru-RU" sz="1600" dirty="0"/>
              <a:t> </a:t>
            </a:r>
            <a:r>
              <a:rPr lang="ru-RU" sz="1600" err="1"/>
              <a:t>site</a:t>
            </a:r>
            <a:r>
              <a:rPr lang="ru-RU" sz="1600" dirty="0"/>
              <a:t> </a:t>
            </a:r>
            <a:r>
              <a:rPr lang="ru-RU" sz="1600" err="1"/>
              <a:t>name</a:t>
            </a:r>
            <a:endParaRPr lang="ru-RU" sz="1600"/>
          </a:p>
          <a:p>
            <a:pPr marL="742950" lvl="1" indent="-285750">
              <a:buFont typeface="Courier New"/>
              <a:buChar char="o"/>
            </a:pPr>
            <a:r>
              <a:rPr lang="ru-RU" sz="1600" dirty="0"/>
              <a:t>The </a:t>
            </a:r>
            <a:r>
              <a:rPr lang="ru-RU" sz="1600" err="1"/>
              <a:t>grouping</a:t>
            </a:r>
            <a:r>
              <a:rPr lang="ru-RU" sz="1600" dirty="0"/>
              <a:t> </a:t>
            </a:r>
            <a:r>
              <a:rPr lang="ru-RU" sz="1600" err="1"/>
              <a:t>of</a:t>
            </a:r>
            <a:r>
              <a:rPr lang="ru-RU" sz="1600" dirty="0"/>
              <a:t> </a:t>
            </a:r>
            <a:r>
              <a:rPr lang="ru-RU" sz="1600" err="1"/>
              <a:t>points</a:t>
            </a:r>
            <a:r>
              <a:rPr lang="ru-RU" sz="1600" dirty="0"/>
              <a:t> </a:t>
            </a:r>
            <a:r>
              <a:rPr lang="ru-RU" sz="1600" err="1"/>
              <a:t>in</a:t>
            </a:r>
            <a:r>
              <a:rPr lang="ru-RU" sz="1600" dirty="0"/>
              <a:t> a </a:t>
            </a:r>
            <a:r>
              <a:rPr lang="ru-RU" sz="1600" err="1"/>
              <a:t>cluster</a:t>
            </a:r>
            <a:r>
              <a:rPr lang="ru-RU" sz="1600" dirty="0"/>
              <a:t> </a:t>
            </a:r>
            <a:r>
              <a:rPr lang="ru-RU" sz="1600" err="1"/>
              <a:t>to</a:t>
            </a:r>
            <a:r>
              <a:rPr lang="ru-RU" sz="1600" dirty="0"/>
              <a:t> </a:t>
            </a:r>
            <a:r>
              <a:rPr lang="ru-RU" sz="1600" err="1"/>
              <a:t>display</a:t>
            </a:r>
            <a:r>
              <a:rPr lang="ru-RU" sz="1600" dirty="0"/>
              <a:t> </a:t>
            </a:r>
            <a:r>
              <a:rPr lang="ru-RU" sz="1600" err="1"/>
              <a:t>multile</a:t>
            </a:r>
            <a:r>
              <a:rPr lang="ru-RU" sz="1600" dirty="0"/>
              <a:t> </a:t>
            </a:r>
            <a:r>
              <a:rPr lang="ru-RU" sz="1600" err="1"/>
              <a:t>and</a:t>
            </a:r>
            <a:r>
              <a:rPr lang="ru-RU" sz="1600" dirty="0"/>
              <a:t> </a:t>
            </a:r>
            <a:r>
              <a:rPr lang="ru-RU" sz="1600" err="1"/>
              <a:t>different</a:t>
            </a:r>
            <a:r>
              <a:rPr lang="ru-RU" sz="1600" dirty="0"/>
              <a:t> </a:t>
            </a:r>
            <a:r>
              <a:rPr lang="ru-RU" sz="1600" err="1"/>
              <a:t>information</a:t>
            </a:r>
            <a:r>
              <a:rPr lang="ru-RU" sz="1600" dirty="0"/>
              <a:t> </a:t>
            </a:r>
            <a:r>
              <a:rPr lang="ru-RU" sz="1600" err="1"/>
              <a:t>for</a:t>
            </a:r>
            <a:r>
              <a:rPr lang="ru-RU" sz="1600" dirty="0"/>
              <a:t> </a:t>
            </a:r>
            <a:r>
              <a:rPr lang="ru-RU" sz="1600" err="1"/>
              <a:t>the</a:t>
            </a:r>
            <a:r>
              <a:rPr lang="ru-RU" sz="1600" dirty="0"/>
              <a:t> </a:t>
            </a:r>
            <a:r>
              <a:rPr lang="ru-RU" sz="1600" err="1"/>
              <a:t>same</a:t>
            </a:r>
            <a:r>
              <a:rPr lang="ru-RU" sz="1600" dirty="0"/>
              <a:t> </a:t>
            </a:r>
            <a:r>
              <a:rPr lang="ru-RU" sz="1600" err="1"/>
              <a:t>coordinates</a:t>
            </a:r>
            <a:endParaRPr lang="ru-RU" sz="1600" dirty="0" err="1"/>
          </a:p>
          <a:p>
            <a:pPr marL="742950" lvl="1" indent="-285750">
              <a:buFont typeface="Courier New"/>
              <a:buChar char="o"/>
            </a:pPr>
            <a:r>
              <a:rPr lang="ru-RU" sz="1600" err="1"/>
              <a:t>Markers</a:t>
            </a:r>
            <a:r>
              <a:rPr lang="ru-RU" sz="1600" dirty="0"/>
              <a:t> </a:t>
            </a:r>
            <a:r>
              <a:rPr lang="ru-RU" sz="1600" err="1"/>
              <a:t>to</a:t>
            </a:r>
            <a:r>
              <a:rPr lang="ru-RU" sz="1600" dirty="0"/>
              <a:t> </a:t>
            </a:r>
            <a:r>
              <a:rPr lang="ru-RU" sz="1600" err="1"/>
              <a:t>show</a:t>
            </a:r>
            <a:r>
              <a:rPr lang="ru-RU" sz="1600" dirty="0"/>
              <a:t> </a:t>
            </a:r>
            <a:r>
              <a:rPr lang="ru-RU" sz="1600" err="1"/>
              <a:t>successful</a:t>
            </a:r>
            <a:r>
              <a:rPr lang="ru-RU" sz="1600" dirty="0"/>
              <a:t> </a:t>
            </a:r>
            <a:r>
              <a:rPr lang="ru-RU" sz="1600" err="1"/>
              <a:t>and</a:t>
            </a:r>
            <a:r>
              <a:rPr lang="ru-RU" sz="1600" dirty="0"/>
              <a:t> </a:t>
            </a:r>
            <a:r>
              <a:rPr lang="ru-RU" sz="1600" err="1"/>
              <a:t>unsuccessful</a:t>
            </a:r>
            <a:r>
              <a:rPr lang="ru-RU" sz="1600" dirty="0"/>
              <a:t> </a:t>
            </a:r>
            <a:r>
              <a:rPr lang="ru-RU" sz="1600" err="1"/>
              <a:t>landing</a:t>
            </a:r>
            <a:r>
              <a:rPr lang="ru-RU" sz="1600" dirty="0"/>
              <a:t>. Green </a:t>
            </a:r>
            <a:r>
              <a:rPr lang="ru-RU" sz="1600" err="1"/>
              <a:t>for</a:t>
            </a:r>
            <a:r>
              <a:rPr lang="ru-RU" sz="1600" dirty="0"/>
              <a:t> </a:t>
            </a:r>
            <a:r>
              <a:rPr lang="ru-RU" sz="1600" err="1"/>
              <a:t>successful</a:t>
            </a:r>
            <a:r>
              <a:rPr lang="ru-RU" sz="1600" dirty="0"/>
              <a:t> </a:t>
            </a:r>
            <a:r>
              <a:rPr lang="ru-RU" sz="1600" err="1"/>
              <a:t>landing</a:t>
            </a:r>
            <a:r>
              <a:rPr lang="ru-RU" sz="1600" dirty="0"/>
              <a:t> </a:t>
            </a:r>
            <a:r>
              <a:rPr lang="ru-RU" sz="1600" err="1"/>
              <a:t>and</a:t>
            </a:r>
            <a:r>
              <a:rPr lang="ru-RU" sz="1600" dirty="0"/>
              <a:t> Red </a:t>
            </a:r>
            <a:r>
              <a:rPr lang="ru-RU" sz="1600" err="1"/>
              <a:t>for</a:t>
            </a:r>
            <a:r>
              <a:rPr lang="ru-RU" sz="1600" dirty="0"/>
              <a:t> </a:t>
            </a:r>
            <a:r>
              <a:rPr lang="ru-RU" sz="1600" err="1"/>
              <a:t>unsuccessful</a:t>
            </a:r>
            <a:r>
              <a:rPr lang="ru-RU" sz="1600" dirty="0"/>
              <a:t> </a:t>
            </a:r>
            <a:r>
              <a:rPr lang="ru-RU" sz="1600" err="1"/>
              <a:t>landing</a:t>
            </a:r>
            <a:endParaRPr lang="ru-RU" sz="1600"/>
          </a:p>
          <a:p>
            <a:pPr marL="742950" lvl="1" indent="-285750">
              <a:buFont typeface="Courier New"/>
              <a:buChar char="o"/>
            </a:pPr>
            <a:r>
              <a:rPr lang="ru-RU" sz="1600" err="1"/>
              <a:t>Markers</a:t>
            </a:r>
            <a:r>
              <a:rPr lang="ru-RU" sz="1600" dirty="0"/>
              <a:t> </a:t>
            </a:r>
            <a:r>
              <a:rPr lang="ru-RU" sz="1600" err="1"/>
              <a:t>to</a:t>
            </a:r>
            <a:r>
              <a:rPr lang="ru-RU" sz="1600" dirty="0"/>
              <a:t> </a:t>
            </a:r>
            <a:r>
              <a:rPr lang="ru-RU" sz="1600" err="1"/>
              <a:t>show</a:t>
            </a:r>
            <a:r>
              <a:rPr lang="ru-RU" sz="1600" dirty="0"/>
              <a:t> </a:t>
            </a:r>
            <a:r>
              <a:rPr lang="ru-RU" sz="1600" err="1"/>
              <a:t>distance</a:t>
            </a:r>
            <a:r>
              <a:rPr lang="ru-RU" sz="1600" dirty="0"/>
              <a:t> </a:t>
            </a:r>
            <a:r>
              <a:rPr lang="ru-RU" sz="1600" err="1"/>
              <a:t>between</a:t>
            </a:r>
            <a:r>
              <a:rPr lang="ru-RU" sz="1600" dirty="0"/>
              <a:t> </a:t>
            </a:r>
            <a:r>
              <a:rPr lang="ru-RU" sz="1600" err="1"/>
              <a:t>launch</a:t>
            </a:r>
            <a:r>
              <a:rPr lang="ru-RU" sz="1600" dirty="0"/>
              <a:t> </a:t>
            </a:r>
            <a:r>
              <a:rPr lang="ru-RU" sz="1600" err="1"/>
              <a:t>site</a:t>
            </a:r>
            <a:r>
              <a:rPr lang="ru-RU" sz="1600" dirty="0"/>
              <a:t> </a:t>
            </a:r>
            <a:r>
              <a:rPr lang="ru-RU" sz="1600" err="1"/>
              <a:t>to</a:t>
            </a:r>
            <a:r>
              <a:rPr lang="ru-RU" sz="1600" dirty="0"/>
              <a:t> </a:t>
            </a:r>
            <a:r>
              <a:rPr lang="ru-RU" sz="1600" err="1"/>
              <a:t>key</a:t>
            </a:r>
            <a:r>
              <a:rPr lang="ru-RU" sz="1600" dirty="0"/>
              <a:t> </a:t>
            </a:r>
            <a:r>
              <a:rPr lang="ru-RU" sz="1600" err="1"/>
              <a:t>locations</a:t>
            </a:r>
            <a:r>
              <a:rPr lang="ru-RU" sz="1600" dirty="0"/>
              <a:t> </a:t>
            </a:r>
            <a:r>
              <a:rPr lang="ru-RU" sz="1600" err="1"/>
              <a:t>and</a:t>
            </a:r>
            <a:r>
              <a:rPr lang="ru-RU" sz="1600" dirty="0"/>
              <a:t> </a:t>
            </a:r>
            <a:r>
              <a:rPr lang="ru-RU" sz="1600" err="1"/>
              <a:t>plot</a:t>
            </a:r>
            <a:r>
              <a:rPr lang="ru-RU" sz="1600" dirty="0"/>
              <a:t> a </a:t>
            </a:r>
            <a:r>
              <a:rPr lang="ru-RU" sz="1600" err="1"/>
              <a:t>line</a:t>
            </a:r>
            <a:r>
              <a:rPr lang="ru-RU" sz="1600" dirty="0"/>
              <a:t> </a:t>
            </a:r>
            <a:r>
              <a:rPr lang="ru-RU" sz="1600" err="1"/>
              <a:t>between</a:t>
            </a:r>
            <a:r>
              <a:rPr lang="ru-RU" sz="1600" dirty="0"/>
              <a:t> </a:t>
            </a:r>
            <a:r>
              <a:rPr lang="ru-RU" sz="1600" err="1"/>
              <a:t>them</a:t>
            </a:r>
            <a:r>
              <a:rPr lang="ru-RU" sz="1600" dirty="0"/>
              <a:t>.</a:t>
            </a:r>
          </a:p>
          <a:p>
            <a:pPr marL="742950" lvl="1" indent="-285750">
              <a:buFont typeface="Courier New"/>
              <a:buChar char="o"/>
            </a:pPr>
            <a:endParaRPr lang="ru-RU" dirty="0"/>
          </a:p>
          <a:p>
            <a:r>
              <a:rPr lang="ru-RU" b="1" err="1"/>
              <a:t>These</a:t>
            </a:r>
            <a:r>
              <a:rPr lang="ru-RU" b="1" dirty="0"/>
              <a:t> </a:t>
            </a:r>
            <a:r>
              <a:rPr lang="ru-RU" b="1" err="1"/>
              <a:t>objects</a:t>
            </a:r>
            <a:r>
              <a:rPr lang="ru-RU" b="1" dirty="0"/>
              <a:t> </a:t>
            </a:r>
            <a:r>
              <a:rPr lang="ru-RU" b="1" err="1"/>
              <a:t>are</a:t>
            </a:r>
            <a:r>
              <a:rPr lang="ru-RU" b="1" dirty="0"/>
              <a:t> </a:t>
            </a:r>
            <a:r>
              <a:rPr lang="ru-RU" b="1" err="1"/>
              <a:t>created</a:t>
            </a:r>
            <a:r>
              <a:rPr lang="ru-RU" b="1" dirty="0"/>
              <a:t> </a:t>
            </a:r>
            <a:r>
              <a:rPr lang="ru-RU" b="1" err="1"/>
              <a:t>in</a:t>
            </a:r>
            <a:r>
              <a:rPr lang="ru-RU" b="1" dirty="0"/>
              <a:t> </a:t>
            </a:r>
            <a:r>
              <a:rPr lang="ru-RU" b="1" err="1"/>
              <a:t>order</a:t>
            </a:r>
            <a:r>
              <a:rPr lang="ru-RU" b="1" dirty="0"/>
              <a:t> </a:t>
            </a:r>
            <a:r>
              <a:rPr lang="ru-RU" b="1" err="1"/>
              <a:t>to</a:t>
            </a:r>
            <a:r>
              <a:rPr lang="ru-RU" b="1" dirty="0"/>
              <a:t> </a:t>
            </a:r>
            <a:r>
              <a:rPr lang="ru-RU" b="1" err="1"/>
              <a:t>understand</a:t>
            </a:r>
            <a:r>
              <a:rPr lang="ru-RU" b="1" dirty="0"/>
              <a:t> </a:t>
            </a:r>
            <a:r>
              <a:rPr lang="ru-RU" b="1" err="1"/>
              <a:t>better</a:t>
            </a:r>
            <a:r>
              <a:rPr lang="ru-RU" b="1" dirty="0"/>
              <a:t> </a:t>
            </a:r>
            <a:r>
              <a:rPr lang="ru-RU" b="1" err="1"/>
              <a:t>the</a:t>
            </a:r>
            <a:r>
              <a:rPr lang="ru-RU" b="1" dirty="0"/>
              <a:t> </a:t>
            </a:r>
            <a:r>
              <a:rPr lang="ru-RU" b="1" err="1"/>
              <a:t>problem</a:t>
            </a:r>
            <a:r>
              <a:rPr lang="ru-RU" b="1" dirty="0"/>
              <a:t> </a:t>
            </a:r>
            <a:r>
              <a:rPr lang="ru-RU" b="1" err="1"/>
              <a:t>and</a:t>
            </a:r>
            <a:r>
              <a:rPr lang="ru-RU" b="1" dirty="0"/>
              <a:t> </a:t>
            </a:r>
            <a:r>
              <a:rPr lang="ru-RU" b="1" err="1"/>
              <a:t>the</a:t>
            </a:r>
            <a:r>
              <a:rPr lang="ru-RU" b="1" dirty="0"/>
              <a:t> </a:t>
            </a:r>
            <a:r>
              <a:rPr lang="ru-RU" b="1" err="1"/>
              <a:t>data</a:t>
            </a:r>
            <a:r>
              <a:rPr lang="ru-RU" b="1" dirty="0"/>
              <a:t>. We </a:t>
            </a:r>
            <a:r>
              <a:rPr lang="ru-RU" b="1" err="1"/>
              <a:t>can</a:t>
            </a:r>
            <a:r>
              <a:rPr lang="ru-RU" b="1" dirty="0"/>
              <a:t> </a:t>
            </a:r>
            <a:r>
              <a:rPr lang="ru-RU" b="1" err="1"/>
              <a:t>show</a:t>
            </a:r>
            <a:r>
              <a:rPr lang="ru-RU" b="1" dirty="0"/>
              <a:t> </a:t>
            </a:r>
            <a:r>
              <a:rPr lang="ru-RU" b="1" err="1"/>
              <a:t>easily</a:t>
            </a:r>
            <a:r>
              <a:rPr lang="ru-RU" b="1" dirty="0"/>
              <a:t> </a:t>
            </a:r>
            <a:r>
              <a:rPr lang="ru-RU" b="1" err="1"/>
              <a:t>all</a:t>
            </a:r>
            <a:r>
              <a:rPr lang="ru-RU" b="1" dirty="0"/>
              <a:t> </a:t>
            </a:r>
            <a:r>
              <a:rPr lang="ru-RU" b="1" err="1"/>
              <a:t>launch</a:t>
            </a:r>
            <a:r>
              <a:rPr lang="ru-RU" b="1" dirty="0"/>
              <a:t> </a:t>
            </a:r>
            <a:r>
              <a:rPr lang="ru-RU" b="1" err="1"/>
              <a:t>sites</a:t>
            </a:r>
            <a:r>
              <a:rPr lang="ru-RU" b="1" dirty="0"/>
              <a:t>, </a:t>
            </a:r>
            <a:r>
              <a:rPr lang="ru-RU" b="1" err="1"/>
              <a:t>their</a:t>
            </a:r>
            <a:r>
              <a:rPr lang="ru-RU" b="1" dirty="0"/>
              <a:t> </a:t>
            </a:r>
            <a:r>
              <a:rPr lang="ru-RU" b="1" err="1"/>
              <a:t>surroundings</a:t>
            </a:r>
            <a:r>
              <a:rPr lang="ru-RU" b="1" dirty="0"/>
              <a:t> </a:t>
            </a:r>
            <a:r>
              <a:rPr lang="ru-RU" b="1" err="1"/>
              <a:t>and</a:t>
            </a:r>
            <a:r>
              <a:rPr lang="ru-RU" b="1" dirty="0"/>
              <a:t> </a:t>
            </a:r>
            <a:r>
              <a:rPr lang="ru-RU" b="1" err="1"/>
              <a:t>the</a:t>
            </a:r>
            <a:r>
              <a:rPr lang="ru-RU" b="1" dirty="0"/>
              <a:t> </a:t>
            </a:r>
            <a:r>
              <a:rPr lang="ru-RU" b="1" err="1"/>
              <a:t>number</a:t>
            </a:r>
            <a:r>
              <a:rPr lang="ru-RU" b="1" dirty="0"/>
              <a:t> </a:t>
            </a:r>
            <a:r>
              <a:rPr lang="ru-RU" b="1" err="1"/>
              <a:t>of</a:t>
            </a:r>
            <a:r>
              <a:rPr lang="ru-RU" b="1" dirty="0"/>
              <a:t> </a:t>
            </a:r>
            <a:r>
              <a:rPr lang="ru-RU" b="1" err="1"/>
              <a:t>successful</a:t>
            </a:r>
            <a:r>
              <a:rPr lang="ru-RU" b="1" dirty="0"/>
              <a:t> </a:t>
            </a:r>
            <a:r>
              <a:rPr lang="ru-RU" b="1" err="1"/>
              <a:t>and</a:t>
            </a:r>
            <a:r>
              <a:rPr lang="ru-RU" b="1" dirty="0"/>
              <a:t> </a:t>
            </a:r>
            <a:r>
              <a:rPr lang="ru-RU" b="1" err="1"/>
              <a:t>unsuccessful</a:t>
            </a:r>
            <a:r>
              <a:rPr lang="ru-RU" b="1" dirty="0"/>
              <a:t> </a:t>
            </a:r>
            <a:r>
              <a:rPr lang="ru-RU" b="1" err="1"/>
              <a:t>landing</a:t>
            </a:r>
            <a:endParaRPr lang="ru-RU" b="1"/>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FEDD1-21C4-36EC-2730-A9F212B392AC}"/>
              </a:ext>
            </a:extLst>
          </p:cNvPr>
          <p:cNvSpPr>
            <a:spLocks noGrp="1"/>
          </p:cNvSpPr>
          <p:nvPr>
            <p:ph type="title"/>
          </p:nvPr>
        </p:nvSpPr>
        <p:spPr/>
        <p:txBody>
          <a:bodyPr/>
          <a:lstStyle/>
          <a:p>
            <a:r>
              <a:rPr lang="ru-RU" dirty="0" err="1">
                <a:latin typeface="IBM Plex Sans SemiBold"/>
              </a:rPr>
              <a:t>Folium</a:t>
            </a:r>
            <a:r>
              <a:rPr lang="ru-RU" dirty="0">
                <a:latin typeface="IBM Plex Sans SemiBold"/>
              </a:rPr>
              <a:t> </a:t>
            </a:r>
            <a:r>
              <a:rPr lang="ru-RU" dirty="0" err="1">
                <a:latin typeface="IBM Plex Sans SemiBold"/>
              </a:rPr>
              <a:t>Map</a:t>
            </a:r>
            <a:r>
              <a:rPr lang="ru-RU" dirty="0">
                <a:latin typeface="IBM Plex Sans SemiBold"/>
              </a:rPr>
              <a:t> </a:t>
            </a:r>
            <a:r>
              <a:rPr lang="ru-RU" dirty="0" err="1">
                <a:latin typeface="IBM Plex Sans SemiBold"/>
              </a:rPr>
              <a:t>Slides</a:t>
            </a:r>
            <a:endParaRPr lang="ru-RU" dirty="0" err="1"/>
          </a:p>
        </p:txBody>
      </p:sp>
      <p:pic>
        <p:nvPicPr>
          <p:cNvPr id="5" name="Объект 4" descr="Изображение выглядит как карта, текст, атлас&#10;&#10;Автоматически созданное описание">
            <a:extLst>
              <a:ext uri="{FF2B5EF4-FFF2-40B4-BE49-F238E27FC236}">
                <a16:creationId xmlns:a16="http://schemas.microsoft.com/office/drawing/2014/main" id="{847F77DF-3DF1-1048-93B7-F420AC7AAF69}"/>
              </a:ext>
            </a:extLst>
          </p:cNvPr>
          <p:cNvPicPr>
            <a:picLocks noGrp="1" noChangeAspect="1"/>
          </p:cNvPicPr>
          <p:nvPr>
            <p:ph sz="half" idx="1"/>
          </p:nvPr>
        </p:nvPicPr>
        <p:blipFill>
          <a:blip r:embed="rId2"/>
          <a:stretch>
            <a:fillRect/>
          </a:stretch>
        </p:blipFill>
        <p:spPr>
          <a:xfrm>
            <a:off x="461818" y="2567807"/>
            <a:ext cx="5715000" cy="2809968"/>
          </a:xfrm>
        </p:spPr>
      </p:pic>
      <p:pic>
        <p:nvPicPr>
          <p:cNvPr id="6" name="Объект 5" descr="Изображение выглядит как диаграмма, круг, карта&#10;&#10;Автоматически созданное описание">
            <a:extLst>
              <a:ext uri="{FF2B5EF4-FFF2-40B4-BE49-F238E27FC236}">
                <a16:creationId xmlns:a16="http://schemas.microsoft.com/office/drawing/2014/main" id="{E97AFB94-10CF-2F81-A398-80BAB0FC6A75}"/>
              </a:ext>
            </a:extLst>
          </p:cNvPr>
          <p:cNvPicPr>
            <a:picLocks noGrp="1" noChangeAspect="1"/>
          </p:cNvPicPr>
          <p:nvPr>
            <p:ph sz="half" idx="2"/>
          </p:nvPr>
        </p:nvPicPr>
        <p:blipFill>
          <a:blip r:embed="rId3"/>
          <a:stretch>
            <a:fillRect/>
          </a:stretch>
        </p:blipFill>
        <p:spPr>
          <a:xfrm>
            <a:off x="6096000" y="2389720"/>
            <a:ext cx="5634182" cy="3166141"/>
          </a:xfrm>
        </p:spPr>
      </p:pic>
    </p:spTree>
    <p:extLst>
      <p:ext uri="{BB962C8B-B14F-4D97-AF65-F5344CB8AC3E}">
        <p14:creationId xmlns:p14="http://schemas.microsoft.com/office/powerpoint/2010/main" val="416658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latin typeface="IBM Plex Sans SemiBold"/>
              </a:rPr>
              <a:t>Prediction modes used and best performing model.</a:t>
            </a:r>
            <a:endParaRPr lang="en-US" dirty="0"/>
          </a:p>
        </p:txBody>
      </p:sp>
      <p:pic>
        <p:nvPicPr>
          <p:cNvPr id="2" name="Рисунок 1" descr="Изображение выглядит как текст, снимок экрана&#10;&#10;Автоматически созданное описание">
            <a:extLst>
              <a:ext uri="{FF2B5EF4-FFF2-40B4-BE49-F238E27FC236}">
                <a16:creationId xmlns:a16="http://schemas.microsoft.com/office/drawing/2014/main" id="{353648B4-1BCA-0EF3-4485-5F12537FBF6D}"/>
              </a:ext>
            </a:extLst>
          </p:cNvPr>
          <p:cNvPicPr>
            <a:picLocks noChangeAspect="1"/>
          </p:cNvPicPr>
          <p:nvPr/>
        </p:nvPicPr>
        <p:blipFill>
          <a:blip r:embed="rId3"/>
          <a:stretch>
            <a:fillRect/>
          </a:stretch>
        </p:blipFill>
        <p:spPr>
          <a:xfrm>
            <a:off x="782053" y="1524000"/>
            <a:ext cx="4531895" cy="4114800"/>
          </a:xfrm>
          <a:prstGeom prst="rect">
            <a:avLst/>
          </a:prstGeom>
        </p:spPr>
      </p:pic>
      <p:sp>
        <p:nvSpPr>
          <p:cNvPr id="6" name="Объект 5">
            <a:extLst>
              <a:ext uri="{FF2B5EF4-FFF2-40B4-BE49-F238E27FC236}">
                <a16:creationId xmlns:a16="http://schemas.microsoft.com/office/drawing/2014/main" id="{071EB47F-5B65-9982-076B-FED5C0413E2D}"/>
              </a:ext>
            </a:extLst>
          </p:cNvPr>
          <p:cNvSpPr>
            <a:spLocks noGrp="1"/>
          </p:cNvSpPr>
          <p:nvPr>
            <p:ph sz="half" idx="2"/>
          </p:nvPr>
        </p:nvSpPr>
        <p:spPr/>
        <p:txBody>
          <a:bodyPr vert="horz" lIns="91440" tIns="45720" rIns="91440" bIns="45720" rtlCol="0" anchor="t">
            <a:normAutofit/>
          </a:bodyPr>
          <a:lstStyle/>
          <a:p>
            <a:pPr marL="0" indent="0">
              <a:buNone/>
            </a:pPr>
            <a:r>
              <a:rPr lang="ru-RU" dirty="0" err="1">
                <a:latin typeface="IBM Plex Sans"/>
              </a:rPr>
              <a:t>Performed</a:t>
            </a:r>
            <a:r>
              <a:rPr lang="ru-RU" dirty="0">
                <a:latin typeface="IBM Plex Sans"/>
              </a:rPr>
              <a:t> </a:t>
            </a:r>
            <a:r>
              <a:rPr lang="ru-RU" dirty="0" err="1">
                <a:latin typeface="IBM Plex Sans"/>
              </a:rPr>
              <a:t>method</a:t>
            </a:r>
            <a:r>
              <a:rPr lang="ru-RU" dirty="0">
                <a:latin typeface="IBM Plex Sans"/>
              </a:rPr>
              <a:t> </a:t>
            </a:r>
            <a:r>
              <a:rPr lang="ru-RU" dirty="0" err="1">
                <a:latin typeface="IBM Plex Sans"/>
              </a:rPr>
              <a:t>score</a:t>
            </a:r>
            <a:r>
              <a:rPr lang="ru-RU" dirty="0">
                <a:latin typeface="IBM Plex Sans"/>
              </a:rPr>
              <a:t> </a:t>
            </a:r>
            <a:r>
              <a:rPr lang="ru-RU" dirty="0" err="1">
                <a:latin typeface="IBM Plex Sans"/>
              </a:rPr>
              <a:t>to</a:t>
            </a:r>
            <a:r>
              <a:rPr lang="ru-RU" dirty="0">
                <a:latin typeface="IBM Plex Sans"/>
              </a:rPr>
              <a:t> </a:t>
            </a:r>
            <a:r>
              <a:rPr lang="ru-RU" dirty="0" err="1">
                <a:latin typeface="IBM Plex Sans"/>
              </a:rPr>
              <a:t>analyse</a:t>
            </a:r>
            <a:r>
              <a:rPr lang="ru-RU" dirty="0">
                <a:latin typeface="IBM Plex Sans"/>
              </a:rPr>
              <a:t> </a:t>
            </a:r>
            <a:r>
              <a:rPr lang="ru-RU" dirty="0" err="1">
                <a:latin typeface="IBM Plex Sans"/>
              </a:rPr>
              <a:t>and</a:t>
            </a:r>
            <a:r>
              <a:rPr lang="ru-RU" dirty="0">
                <a:latin typeface="IBM Plex Sans"/>
              </a:rPr>
              <a:t> </a:t>
            </a:r>
            <a:r>
              <a:rPr lang="ru-RU" dirty="0" err="1">
                <a:latin typeface="IBM Plex Sans"/>
              </a:rPr>
              <a:t>build</a:t>
            </a:r>
            <a:r>
              <a:rPr lang="ru-RU" dirty="0">
                <a:latin typeface="IBM Plex Sans"/>
              </a:rPr>
              <a:t> </a:t>
            </a:r>
            <a:r>
              <a:rPr lang="ru-RU" dirty="0" err="1">
                <a:latin typeface="IBM Plex Sans"/>
              </a:rPr>
              <a:t>test</a:t>
            </a:r>
            <a:r>
              <a:rPr lang="ru-RU" dirty="0">
                <a:latin typeface="IBM Plex Sans"/>
              </a:rPr>
              <a:t> </a:t>
            </a:r>
            <a:r>
              <a:rPr lang="ru-RU" dirty="0" err="1">
                <a:latin typeface="IBM Plex Sans"/>
              </a:rPr>
              <a:t>and</a:t>
            </a:r>
            <a:r>
              <a:rPr lang="ru-RU" dirty="0">
                <a:latin typeface="IBM Plex Sans"/>
              </a:rPr>
              <a:t> </a:t>
            </a:r>
            <a:r>
              <a:rPr lang="ru-RU" dirty="0" err="1">
                <a:latin typeface="IBM Plex Sans"/>
              </a:rPr>
              <a:t>train</a:t>
            </a:r>
            <a:r>
              <a:rPr lang="ru-RU" dirty="0">
                <a:latin typeface="IBM Plex Sans"/>
              </a:rPr>
              <a:t> </a:t>
            </a:r>
            <a:r>
              <a:rPr lang="ru-RU" dirty="0" err="1">
                <a:latin typeface="IBM Plex Sans"/>
              </a:rPr>
              <a:t>models</a:t>
            </a:r>
            <a:r>
              <a:rPr lang="ru-RU" dirty="0">
                <a:latin typeface="IBM Plex Sans"/>
              </a:rPr>
              <a:t> </a:t>
            </a:r>
            <a:r>
              <a:rPr lang="ru-RU" dirty="0" err="1">
                <a:latin typeface="IBM Plex Sans"/>
              </a:rPr>
              <a:t>using</a:t>
            </a:r>
            <a:r>
              <a:rPr lang="ru-RU" dirty="0">
                <a:latin typeface="IBM Plex Sans"/>
              </a:rPr>
              <a:t> </a:t>
            </a:r>
            <a:r>
              <a:rPr lang="ru-RU" dirty="0" err="1">
                <a:latin typeface="IBM Plex Sans"/>
              </a:rPr>
              <a:t>logreg</a:t>
            </a:r>
            <a:r>
              <a:rPr lang="ru-RU" dirty="0">
                <a:latin typeface="IBM Plex Sans"/>
              </a:rPr>
              <a:t> </a:t>
            </a:r>
            <a:r>
              <a:rPr lang="ru-RU" dirty="0" err="1">
                <a:latin typeface="IBM Plex Sans"/>
              </a:rPr>
              <a:t>to</a:t>
            </a:r>
            <a:r>
              <a:rPr lang="ru-RU" dirty="0">
                <a:latin typeface="IBM Plex Sans"/>
              </a:rPr>
              <a:t> </a:t>
            </a:r>
            <a:r>
              <a:rPr lang="ru-RU" dirty="0" err="1">
                <a:latin typeface="IBM Plex Sans"/>
              </a:rPr>
              <a:t>the</a:t>
            </a:r>
            <a:r>
              <a:rPr lang="ru-RU" dirty="0">
                <a:latin typeface="IBM Plex Sans"/>
              </a:rPr>
              <a:t> </a:t>
            </a:r>
            <a:r>
              <a:rPr lang="ru-RU" dirty="0" err="1">
                <a:latin typeface="IBM Plex Sans"/>
              </a:rPr>
              <a:t>dataset</a:t>
            </a:r>
          </a:p>
          <a:p>
            <a:pPr marL="0" indent="0" algn="ctr">
              <a:buNone/>
            </a:pPr>
            <a:r>
              <a:rPr lang="ru-RU" b="1" dirty="0">
                <a:latin typeface="IBM Plex Sans"/>
              </a:rPr>
              <a:t>Model </a:t>
            </a:r>
            <a:r>
              <a:rPr lang="ru-RU" b="1" err="1">
                <a:latin typeface="IBM Plex Sans"/>
              </a:rPr>
              <a:t>accuracy</a:t>
            </a:r>
            <a:r>
              <a:rPr lang="ru-RU" b="1" dirty="0">
                <a:latin typeface="IBM Plex Sans"/>
              </a:rPr>
              <a:t> </a:t>
            </a:r>
            <a:r>
              <a:rPr lang="ru-RU" b="1" err="1">
                <a:latin typeface="IBM Plex Sans"/>
              </a:rPr>
              <a:t>is</a:t>
            </a:r>
            <a:r>
              <a:rPr lang="ru-RU" b="1" dirty="0">
                <a:latin typeface="IBM Plex Sans"/>
              </a:rPr>
              <a:t> 83%</a:t>
            </a:r>
            <a:endParaRPr lang="ru-RU" b="1" dirty="0"/>
          </a:p>
        </p:txBody>
      </p:sp>
    </p:spTree>
    <p:custDataLst>
      <p:tags r:id="rId1"/>
    </p:custDataLst>
    <p:extLst>
      <p:ext uri="{BB962C8B-B14F-4D97-AF65-F5344CB8AC3E}">
        <p14:creationId xmlns:p14="http://schemas.microsoft.com/office/powerpoint/2010/main" val="3684467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5</TotalTime>
  <Words>351</Words>
  <Application>Microsoft Office PowerPoint</Application>
  <PresentationFormat>Широкоэкранный</PresentationFormat>
  <Paragraphs>107</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SLIDE_TEMPLATE_skill_network</vt:lpstr>
      <vt:lpstr>         Applied Data Science Capstone Space X Falcon 9 First Stage Landing Prediction    </vt:lpstr>
      <vt:lpstr>Презентация PowerPoint</vt:lpstr>
      <vt:lpstr>EXECUTIVE SUMMARY</vt:lpstr>
      <vt:lpstr>INTRODUCTION</vt:lpstr>
      <vt:lpstr>METHODOLOGY</vt:lpstr>
      <vt:lpstr>Data Collection</vt:lpstr>
      <vt:lpstr>Build an Interactive Map with Folium</vt:lpstr>
      <vt:lpstr>Folium Map Slides</vt:lpstr>
      <vt:lpstr>Prediction modes used and best performing model.</vt:lpstr>
      <vt:lpstr>SVM model performance </vt:lpstr>
      <vt:lpstr>KNN model prediction</vt:lpstr>
      <vt:lpstr>Methods performed the best</vt:lpstr>
      <vt:lpstr>DASHBOARD app with Plotly Dash</vt:lpstr>
      <vt:lpstr>DASHBOARD SpaceX Launch Record</vt:lpstr>
      <vt:lpstr>Success of Laumches for all types</vt:lpstr>
      <vt:lpstr>Worse successful Rocket type and Payload correliation</vt:lpstr>
      <vt:lpstr>Success rate vs. Orbit type </vt:lpstr>
      <vt:lpstr>Launch success yearly trend</vt:lpstr>
      <vt:lpstr>OVERALL FINDINGS &amp; IMPLICATIONS</vt:lpstr>
      <vt:lpstr>Payload Mass vs. Orbit 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Tori Sleeper</cp:lastModifiedBy>
  <cp:revision>687</cp:revision>
  <dcterms:created xsi:type="dcterms:W3CDTF">2024-10-30T05:40:03Z</dcterms:created>
  <dcterms:modified xsi:type="dcterms:W3CDTF">2025-01-13T21:03:18Z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