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6713"/>
  </p:normalViewPr>
  <p:slideViewPr>
    <p:cSldViewPr snapToGrid="0">
      <p:cViewPr varScale="1">
        <p:scale>
          <a:sx n="97" d="100"/>
          <a:sy n="97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43BC4-317B-434F-B2B7-8D760DA1861D}" type="datetimeFigureOut">
              <a:rPr kumimoji="1" lang="zh-CN" altLang="en-US" smtClean="0"/>
              <a:t>2019/6/20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7586-BD1D-8C4A-9A71-7FCC96361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55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将数据从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加载到 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中的时候，可以一开始就全部加载到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中，但这样会使用大量的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空间，所以采用按块加载的方式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77586-BD1D-8C4A-9A71-7FCC963615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02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由于再计算的时候，使用到了其他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的数据，为了进一步缩小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的使用量，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中存储的数据可以只是一个</a:t>
            </a:r>
            <a:r>
              <a:rPr kumimoji="1" lang="en-US" altLang="zh-CN" dirty="0" smtClean="0"/>
              <a:t>float3</a:t>
            </a:r>
            <a:r>
              <a:rPr kumimoji="1" lang="zh-CN" altLang="en-US" dirty="0" smtClean="0"/>
              <a:t>类型（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float</a:t>
            </a:r>
            <a:r>
              <a:rPr kumimoji="1" lang="zh-CN" altLang="en-US" dirty="0" smtClean="0"/>
              <a:t>）的数据来存储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z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77586-BD1D-8C4A-9A71-7FCC963615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3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之前的代码是一个线程计算一个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受其它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的受力情况，现在是多个线程处理一个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受其他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的受力情况，例如当步长为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的时候，第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中的第一个线程处理的是第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和其他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的受力关系，第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、第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、第</a:t>
            </a:r>
            <a:r>
              <a:rPr kumimoji="1" lang="en-US" altLang="zh-CN" dirty="0" smtClean="0"/>
              <a:t>384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中的第一个线程处理的仍然是第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和其他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的受力关系，因为有多个线程处理同一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和其他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的受力关系，所以每个线程需要处理的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数量就会变少，例如这里每个线程需要处理的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数就只有</a:t>
            </a:r>
            <a:r>
              <a:rPr kumimoji="1" lang="en-US" altLang="zh-CN" dirty="0" smtClean="0"/>
              <a:t>1024</a:t>
            </a:r>
            <a:r>
              <a:rPr kumimoji="1" lang="zh-CN" altLang="en-US" dirty="0" smtClean="0"/>
              <a:t>个。如果将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数组分块，那么就是第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的的第一个线程处理第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...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块中的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的受力关系，第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中的第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个线程处理第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和第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...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125</a:t>
            </a:r>
            <a:r>
              <a:rPr kumimoji="1" lang="zh-CN" altLang="en-US" dirty="0" smtClean="0"/>
              <a:t>块中的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的受力关系，以此类推。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77586-BD1D-8C4A-9A71-7FCC963615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79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由于多个线程处理同一个</a:t>
            </a:r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的受力情况，最后计算</a:t>
            </a:r>
            <a:r>
              <a:rPr kumimoji="1" lang="en-US" altLang="zh-CN" dirty="0" err="1" smtClean="0"/>
              <a:t>vx</a:t>
            </a:r>
            <a:r>
              <a:rPr kumimoji="1" lang="zh-CN" altLang="en-US" dirty="0" smtClean="0"/>
              <a:t>的时候会有多个线程同时进行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操作，所以需要使用原子加</a:t>
            </a:r>
            <a:r>
              <a:rPr kumimoji="1" lang="en-US" altLang="zh-CN" dirty="0" err="1" smtClean="0"/>
              <a:t>atomicAdd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77586-BD1D-8C4A-9A71-7FCC963615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56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CD5184-687C-45AE-B6AF-D01DC9390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C1B7832-B241-40C5-8BEF-0897DB76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9EC787-1E52-453E-9855-2C4A2244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B0C4A29-30DC-4B98-817C-4C31216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7BDA01-5691-4DC2-A397-BD293F86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336018-C28C-42C7-89AB-B53CE4B5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3B2A4DB-85E2-4EE0-A8B2-0375037E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52E869-7336-44A7-B685-CEF7B8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213677-0E47-48A8-8279-5406333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C9F36F3-5AFC-4B54-A025-24F0618F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D238A3C-19A3-428F-B625-285998C24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7977BCF-AE18-44DA-A11D-6159B515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A9FA3D-D34A-4AAF-8BBB-D2B055FF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16BF3FB-0E91-4295-92C2-182A059E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9DEBE10-B7B9-4A5B-90CA-30AFACB6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CC4D3-AFDA-4197-872C-36750C9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C61A62-C3E7-4A81-A43B-51B27AFC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499659B-B9F7-4A3D-8A27-D6B1795F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605585-415A-49AA-B4EB-6A581541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B585055-C433-4B90-8E6F-47012A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AEEED0-74AF-42E6-A01D-D12FF63E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F5C3668-7127-4308-AECE-B3F2F1B9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C15579D-756F-415E-B734-19021D5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F1847B3-B6CC-4AA8-91C5-1771D4B1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0D6F410-9C0B-4269-94DB-564D3DF0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4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104A76-6A82-4A6E-8561-8D41122C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23DC8E-873E-4E45-9CC9-701A49408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A50D352-0B77-4F44-BC5B-849CB1DE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D1F5A2D-B556-461F-A2A8-795EBB6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938A5C4-A71A-4EB2-8608-011888D7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E5845C3-C376-4D34-9953-FBD9E85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4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D76AB6-E4DB-4E55-B9B3-4D5E0DA8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6FDB0A2-4497-48D9-AB36-3F5AFDC6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D45BA0E-485A-41BA-86F5-2BE1A0B72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F71588E-29C2-4BE4-A022-BBA911CB9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18E5082-CEB2-4F2D-82C1-EA4F41A09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6D828CC-0483-40C1-856E-FFFEBD43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0F69D36-6AB9-4505-8C89-21A59497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34F39D5-2187-4F48-8FB7-B092631B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621271-35EC-4FAF-94BB-3B8E3D08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7DEDE6C-8BFC-4BA3-8CAB-46350D90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225BFA9-EAAC-4A3D-A961-8BE0B9FA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DCC64CB-EC48-4656-B8E2-D0D5FCA1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50E68EE-5B6D-431C-AECC-74C2B8D9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B6A1092-6FB1-40EC-AF42-05E40C8E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00F1464-B7CA-4AA0-9B39-951AD1D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ACB425-F080-43E6-B6FF-1047AE54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C54FF23-FFC1-489B-BF14-D78B3B95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51F3BC9-BA3B-407A-ACC6-D83EAA3F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20BE6E0-6874-4A0B-B58E-70CD6D0E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4AA1536-FC39-468D-837E-63A82885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EB1EC0F-D676-435C-B042-89452549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0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E60A70-2801-4814-A141-0BA32539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EF9E7A3-1A87-43EE-9146-76D705F8D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6D465A-1D9D-4ABA-990A-0046A7468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D53777A-3F16-443A-94E4-76C6F2BB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0972071-CCCC-4817-8E5C-09E03025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A9D1B0C-3C59-4CA8-858D-82C4FE2E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CE7A69D-461A-41FC-89C6-5DBC8F16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73D7220-ECC8-40FC-9EFE-B351BC31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816873-FD09-4E94-A4F9-5DDDEA5BA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E531-B8A6-42BC-8300-7A016E80DF8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89994A9-EE77-410B-B623-D63D727C3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7A139A9-CC99-4471-9156-47226AF1A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B864FA-CC7A-4307-BE98-0420689A6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Cuda-nbody</a:t>
            </a:r>
            <a:r>
              <a:rPr lang="en-US" altLang="zh-CN" dirty="0"/>
              <a:t> </a:t>
            </a:r>
            <a:r>
              <a:rPr lang="zh-CN" altLang="en-US" dirty="0"/>
              <a:t>优化思路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CB7A8A4-0312-44BB-BD04-12264291C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9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16DDC7-7AE4-4A96-AF9B-9D515E45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" cy="32840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类似思路分析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F6769618-3D75-4ED2-8745-7D476C75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3" y="-84814"/>
            <a:ext cx="9934852" cy="70889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10A5FE5-A3FC-454F-9ABF-09CBE44A9E7D}"/>
              </a:ext>
            </a:extLst>
          </p:cNvPr>
          <p:cNvSpPr txBox="1"/>
          <p:nvPr/>
        </p:nvSpPr>
        <p:spPr>
          <a:xfrm>
            <a:off x="4406053" y="497841"/>
            <a:ext cx="361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前</a:t>
            </a:r>
            <a:r>
              <a:rPr lang="en-US" altLang="zh-CN" sz="1200" dirty="0">
                <a:solidFill>
                  <a:srgbClr val="FF0000"/>
                </a:solidFill>
              </a:rPr>
              <a:t>4096</a:t>
            </a:r>
            <a:r>
              <a:rPr lang="zh-CN" altLang="en-US" sz="1200" dirty="0">
                <a:solidFill>
                  <a:srgbClr val="FF0000"/>
                </a:solidFill>
              </a:rPr>
              <a:t>个线程 </a:t>
            </a:r>
            <a:r>
              <a:rPr lang="en-US" altLang="zh-CN" sz="1200" dirty="0">
                <a:solidFill>
                  <a:srgbClr val="FF0000"/>
                </a:solidFill>
              </a:rPr>
              <a:t>num</a:t>
            </a:r>
            <a:r>
              <a:rPr lang="zh-CN" altLang="en-US" sz="1200" dirty="0">
                <a:solidFill>
                  <a:srgbClr val="FF0000"/>
                </a:solidFill>
              </a:rPr>
              <a:t>为 </a:t>
            </a:r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r>
              <a:rPr lang="zh-CN" altLang="en-US" sz="1200" dirty="0">
                <a:solidFill>
                  <a:srgbClr val="FF0000"/>
                </a:solidFill>
              </a:rPr>
              <a:t>，随后每</a:t>
            </a:r>
            <a:r>
              <a:rPr lang="en-US" altLang="zh-CN" sz="1200" dirty="0">
                <a:solidFill>
                  <a:srgbClr val="FF0000"/>
                </a:solidFill>
              </a:rPr>
              <a:t>4096</a:t>
            </a:r>
            <a:r>
              <a:rPr lang="zh-CN" altLang="en-US" sz="1200" dirty="0">
                <a:solidFill>
                  <a:srgbClr val="FF0000"/>
                </a:solidFill>
              </a:rPr>
              <a:t>个线程</a:t>
            </a:r>
            <a:r>
              <a:rPr lang="en-US" altLang="zh-CN" sz="1200" dirty="0">
                <a:solidFill>
                  <a:srgbClr val="FF0000"/>
                </a:solidFill>
              </a:rPr>
              <a:t>num+1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5321816-336C-4504-85FB-7DAE3BA117C9}"/>
              </a:ext>
            </a:extLst>
          </p:cNvPr>
          <p:cNvSpPr txBox="1"/>
          <p:nvPr/>
        </p:nvSpPr>
        <p:spPr>
          <a:xfrm>
            <a:off x="8390467" y="110913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lgp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表示要处理的物体，每个线程取对应位置的物体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5DD1D46-8A81-4FB1-89F7-EF38D365AF14}"/>
              </a:ext>
            </a:extLst>
          </p:cNvPr>
          <p:cNvSpPr txBox="1"/>
          <p:nvPr/>
        </p:nvSpPr>
        <p:spPr>
          <a:xfrm>
            <a:off x="8229601" y="3953934"/>
            <a:ext cx="3335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每个线程做 </a:t>
            </a:r>
            <a:r>
              <a:rPr lang="en-US" altLang="zh-CN" dirty="0"/>
              <a:t>n/BLOCK_REDUN </a:t>
            </a:r>
            <a:r>
              <a:rPr lang="zh-CN" altLang="en-US" dirty="0"/>
              <a:t>次计算。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和前面分块算法的计算量是相同的，但是计算涉及的对象组成有所不同。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596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08EBD6-7813-4FA6-8B70-27FADDAA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1F8E0E2B-B23A-452F-8674-4E086E553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53" y="1352272"/>
            <a:ext cx="6683715" cy="1145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A670A6E-C314-4D55-91FF-D2E1B613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7" y="2427784"/>
            <a:ext cx="7891015" cy="2009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905EC9C-1121-479D-BA33-BDFB1D74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52" y="4437113"/>
            <a:ext cx="9220283" cy="17187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038C292-56F9-4081-BE1A-B4FA683FCD07}"/>
              </a:ext>
            </a:extLst>
          </p:cNvPr>
          <p:cNvSpPr txBox="1"/>
          <p:nvPr/>
        </p:nvSpPr>
        <p:spPr>
          <a:xfrm>
            <a:off x="9194801" y="1109134"/>
            <a:ext cx="2624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zh-CN" altLang="en-US" sz="2000" dirty="0"/>
              <a:t>占有率进一步得到提升，因为</a:t>
            </a:r>
            <a:r>
              <a:rPr lang="en-US" altLang="zh-CN" sz="2000" dirty="0"/>
              <a:t>BLOCK_SIZE </a:t>
            </a:r>
            <a:r>
              <a:rPr lang="zh-CN" altLang="en-US" sz="2000" dirty="0"/>
              <a:t>更大，调度效率更高。</a:t>
            </a:r>
            <a:endParaRPr lang="en-US" altLang="zh-CN" sz="2000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sz="2000" dirty="0"/>
              <a:t>访存效率不高，内存利用率和分块算法类似。</a:t>
            </a:r>
          </a:p>
        </p:txBody>
      </p:sp>
    </p:spTree>
    <p:extLst>
      <p:ext uri="{BB962C8B-B14F-4D97-AF65-F5344CB8AC3E}">
        <p14:creationId xmlns:p14="http://schemas.microsoft.com/office/powerpoint/2010/main" val="238502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C67B6E-9403-492C-9F33-BFBA8F01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627589-C871-41A1-BDBF-BF43E368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每个线程计算量一致，但是计算内容的设计有所不同。</a:t>
            </a:r>
            <a:endParaRPr lang="en-US" altLang="zh-CN" dirty="0"/>
          </a:p>
          <a:p>
            <a:r>
              <a:rPr lang="zh-CN" altLang="en-US" dirty="0"/>
              <a:t>访存设计不同，两种思路调整达到最高使用的</a:t>
            </a:r>
            <a:r>
              <a:rPr lang="en-US" altLang="zh-CN" dirty="0" err="1"/>
              <a:t>shared_memory</a:t>
            </a:r>
            <a:r>
              <a:rPr lang="zh-CN" altLang="en-US" dirty="0"/>
              <a:t>大小不一样。</a:t>
            </a:r>
            <a:endParaRPr lang="en-US" altLang="zh-CN" dirty="0"/>
          </a:p>
          <a:p>
            <a:r>
              <a:rPr lang="zh-CN" altLang="en-US" dirty="0"/>
              <a:t>第二种思路的判断逻辑出现了 </a:t>
            </a:r>
            <a:r>
              <a:rPr lang="en-US" altLang="zh-CN" dirty="0"/>
              <a:t>control divergence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下图是第一种思路的分支效率指标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38704A8-D3A5-4808-8A01-86DA7BD8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88" y="3693777"/>
            <a:ext cx="9006045" cy="10330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7C785CA-4C26-48FD-8CE8-BA0ED50F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89" y="5231291"/>
            <a:ext cx="9214675" cy="10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811FE0-93A5-4E16-8619-53D1B7AE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5EEF6F3-928C-4B88-AD59-F9A7145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优先考虑使用 </a:t>
            </a:r>
            <a:r>
              <a:rPr lang="en-US" altLang="zh-CN" sz="2000" dirty="0"/>
              <a:t>shared memory</a:t>
            </a:r>
            <a:r>
              <a:rPr lang="zh-CN" altLang="en-US" sz="2000" dirty="0"/>
              <a:t>，这样的优化在大部分场景下都适用。</a:t>
            </a:r>
            <a:endParaRPr lang="en-US" altLang="zh-CN" sz="2000" dirty="0"/>
          </a:p>
          <a:p>
            <a:r>
              <a:rPr lang="zh-CN" altLang="en-US" sz="2000" dirty="0"/>
              <a:t>多使用 </a:t>
            </a:r>
            <a:r>
              <a:rPr lang="en-US" altLang="zh-CN" sz="2000" dirty="0" err="1"/>
              <a:t>nvprof</a:t>
            </a:r>
            <a:r>
              <a:rPr lang="en-US" altLang="zh-CN" sz="2000" dirty="0"/>
              <a:t> </a:t>
            </a:r>
            <a:r>
              <a:rPr lang="zh-CN" altLang="en-US" sz="2000" dirty="0"/>
              <a:t>以及其多种 </a:t>
            </a:r>
            <a:r>
              <a:rPr lang="en-US" altLang="zh-CN" sz="2000" dirty="0"/>
              <a:t>metrics </a:t>
            </a:r>
            <a:r>
              <a:rPr lang="zh-CN" altLang="en-US" sz="2000" dirty="0"/>
              <a:t>来对程序进行分析</a:t>
            </a:r>
            <a:endParaRPr lang="en-US" altLang="zh-CN" sz="2000" dirty="0"/>
          </a:p>
          <a:p>
            <a:r>
              <a:rPr lang="zh-CN" altLang="en-US" sz="2000" dirty="0"/>
              <a:t>分块，加大并行度的思路不一定适用于所有场景，我们测试了 </a:t>
            </a:r>
            <a:r>
              <a:rPr lang="en-US" altLang="zh-CN" sz="2000" dirty="0" err="1"/>
              <a:t>nbody</a:t>
            </a:r>
            <a:r>
              <a:rPr lang="en-US" altLang="zh-CN" sz="2000" dirty="0"/>
              <a:t> 15 </a:t>
            </a:r>
            <a:r>
              <a:rPr lang="zh-CN" altLang="en-US" sz="2000" dirty="0"/>
              <a:t>的性能，这样的分块思路只能带来 </a:t>
            </a:r>
            <a:r>
              <a:rPr lang="en-US" altLang="zh-CN" sz="2000" dirty="0"/>
              <a:t>30 Billion</a:t>
            </a:r>
            <a:r>
              <a:rPr lang="zh-CN" altLang="en-US" sz="2000" dirty="0"/>
              <a:t>左右的提升。</a:t>
            </a:r>
            <a:endParaRPr lang="en-US" altLang="zh-CN" sz="2000" dirty="0"/>
          </a:p>
          <a:p>
            <a:r>
              <a:rPr lang="zh-CN" altLang="en-US" sz="2000" dirty="0"/>
              <a:t>各个 </a:t>
            </a:r>
            <a:r>
              <a:rPr lang="en-US" altLang="zh-CN" sz="2000" dirty="0"/>
              <a:t>metrics </a:t>
            </a:r>
            <a:r>
              <a:rPr lang="zh-CN" altLang="en-US" sz="2000" dirty="0"/>
              <a:t>的效果都是程序优化的一部分体现，某个参数达到最佳不能代表整体的最佳，要综合来看，结合提升。</a:t>
            </a:r>
            <a:endParaRPr lang="en-US" altLang="zh-CN" sz="2000" dirty="0"/>
          </a:p>
          <a:p>
            <a:r>
              <a:rPr lang="zh-CN" altLang="en-US" sz="2000" dirty="0"/>
              <a:t>我们认为该程序仍有调整内存结构</a:t>
            </a:r>
            <a:r>
              <a:rPr lang="en-US" altLang="zh-CN" sz="2000" dirty="0"/>
              <a:t>(</a:t>
            </a:r>
            <a:r>
              <a:rPr lang="zh-CN" altLang="en-US" sz="2000" dirty="0"/>
              <a:t>提高内存利用率</a:t>
            </a:r>
            <a:r>
              <a:rPr lang="en-US" altLang="zh-CN" sz="2000" dirty="0"/>
              <a:t>)</a:t>
            </a:r>
            <a:r>
              <a:rPr lang="zh-CN" altLang="en-US" sz="2000" dirty="0"/>
              <a:t>，调节计算模型</a:t>
            </a:r>
            <a:r>
              <a:rPr lang="en-US" altLang="zh-CN" sz="2000" dirty="0"/>
              <a:t>(</a:t>
            </a:r>
            <a:r>
              <a:rPr lang="zh-CN" altLang="en-US" sz="2000" dirty="0"/>
              <a:t>提高占有率</a:t>
            </a:r>
            <a:r>
              <a:rPr lang="en-US" altLang="zh-CN" sz="2000" dirty="0"/>
              <a:t>)</a:t>
            </a:r>
            <a:r>
              <a:rPr lang="zh-CN" altLang="en-US" sz="2000" dirty="0"/>
              <a:t>等方法的优化方式，时间原因没有得到进一步的优化。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852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B2132DA7-6ABF-4226-AF19-9D97A73E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9" y="5076227"/>
            <a:ext cx="6347871" cy="17223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F384BB-226E-4294-9B64-A7AE4BE8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shared memory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B6C6BDDA-16C4-4A72-A6AD-3B03D6B1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521085"/>
            <a:ext cx="4808339" cy="1907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177472B-E14B-4227-8380-34EC88378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897" y="3318572"/>
            <a:ext cx="2830215" cy="212266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83F0797F-9EC2-455D-A3FD-B55F1EACA0D1}"/>
              </a:ext>
            </a:extLst>
          </p:cNvPr>
          <p:cNvCxnSpPr/>
          <p:nvPr/>
        </p:nvCxnSpPr>
        <p:spPr>
          <a:xfrm>
            <a:off x="1312607" y="3112473"/>
            <a:ext cx="0" cy="2760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A17FE52D-F505-4286-831B-6CCE02239233}"/>
              </a:ext>
            </a:extLst>
          </p:cNvPr>
          <p:cNvCxnSpPr>
            <a:cxnSpLocks/>
          </p:cNvCxnSpPr>
          <p:nvPr/>
        </p:nvCxnSpPr>
        <p:spPr>
          <a:xfrm flipV="1">
            <a:off x="1342106" y="4173793"/>
            <a:ext cx="3967316" cy="169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B508E974-A3F4-46FF-A1B1-1EECA4582960}"/>
              </a:ext>
            </a:extLst>
          </p:cNvPr>
          <p:cNvCxnSpPr>
            <a:cxnSpLocks/>
          </p:cNvCxnSpPr>
          <p:nvPr/>
        </p:nvCxnSpPr>
        <p:spPr>
          <a:xfrm flipH="1">
            <a:off x="1619867" y="3110285"/>
            <a:ext cx="81116" cy="282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9AAF0346-BBFA-40F7-8FA7-EA6AFDCC60A0}"/>
              </a:ext>
            </a:extLst>
          </p:cNvPr>
          <p:cNvCxnSpPr>
            <a:cxnSpLocks/>
          </p:cNvCxnSpPr>
          <p:nvPr/>
        </p:nvCxnSpPr>
        <p:spPr>
          <a:xfrm flipH="1">
            <a:off x="1864933" y="3110285"/>
            <a:ext cx="145763" cy="2761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FC7ACAED-5D56-4207-8BA8-F4B76B3A2725}"/>
              </a:ext>
            </a:extLst>
          </p:cNvPr>
          <p:cNvCxnSpPr>
            <a:cxnSpLocks/>
          </p:cNvCxnSpPr>
          <p:nvPr/>
        </p:nvCxnSpPr>
        <p:spPr>
          <a:xfrm flipH="1">
            <a:off x="2206183" y="3064949"/>
            <a:ext cx="145707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B729A076-E6FC-4FF6-ACC3-3BB20B621B6B}"/>
              </a:ext>
            </a:extLst>
          </p:cNvPr>
          <p:cNvCxnSpPr>
            <a:cxnSpLocks/>
          </p:cNvCxnSpPr>
          <p:nvPr/>
        </p:nvCxnSpPr>
        <p:spPr>
          <a:xfrm flipH="1">
            <a:off x="2537277" y="3091797"/>
            <a:ext cx="120537" cy="2779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62A67F31-7252-49A9-995F-E5D31D65AC38}"/>
              </a:ext>
            </a:extLst>
          </p:cNvPr>
          <p:cNvCxnSpPr>
            <a:cxnSpLocks/>
          </p:cNvCxnSpPr>
          <p:nvPr/>
        </p:nvCxnSpPr>
        <p:spPr>
          <a:xfrm flipH="1">
            <a:off x="3242373" y="3091797"/>
            <a:ext cx="70961" cy="2779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BA8ADF29-6DCA-4EC7-98DD-153AE2AAA5A0}"/>
              </a:ext>
            </a:extLst>
          </p:cNvPr>
          <p:cNvCxnSpPr>
            <a:cxnSpLocks/>
          </p:cNvCxnSpPr>
          <p:nvPr/>
        </p:nvCxnSpPr>
        <p:spPr>
          <a:xfrm flipH="1">
            <a:off x="3594112" y="3064949"/>
            <a:ext cx="88459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9C69E0F1-81E9-4770-8AF7-9C9F5A4DC826}"/>
              </a:ext>
            </a:extLst>
          </p:cNvPr>
          <p:cNvCxnSpPr>
            <a:cxnSpLocks/>
          </p:cNvCxnSpPr>
          <p:nvPr/>
        </p:nvCxnSpPr>
        <p:spPr>
          <a:xfrm flipH="1">
            <a:off x="2860043" y="3073977"/>
            <a:ext cx="88459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FE791026-1457-4E39-A183-264FD390C476}"/>
              </a:ext>
            </a:extLst>
          </p:cNvPr>
          <p:cNvCxnSpPr>
            <a:cxnSpLocks/>
          </p:cNvCxnSpPr>
          <p:nvPr/>
        </p:nvCxnSpPr>
        <p:spPr>
          <a:xfrm flipV="1">
            <a:off x="2064274" y="4146033"/>
            <a:ext cx="3967316" cy="169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FFEC20CE-959B-425A-AC86-C589FB87D314}"/>
              </a:ext>
            </a:extLst>
          </p:cNvPr>
          <p:cNvCxnSpPr>
            <a:cxnSpLocks/>
          </p:cNvCxnSpPr>
          <p:nvPr/>
        </p:nvCxnSpPr>
        <p:spPr>
          <a:xfrm flipV="1">
            <a:off x="2657814" y="4205136"/>
            <a:ext cx="3967316" cy="169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874E2BD7-E6B5-4AD7-A5FE-C7D98738669D}"/>
              </a:ext>
            </a:extLst>
          </p:cNvPr>
          <p:cNvSpPr txBox="1"/>
          <p:nvPr/>
        </p:nvSpPr>
        <p:spPr>
          <a:xfrm>
            <a:off x="165336" y="3924265"/>
            <a:ext cx="157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取数据到 </a:t>
            </a:r>
            <a:r>
              <a:rPr lang="en-US" altLang="zh-CN" dirty="0"/>
              <a:t>shared memory</a:t>
            </a:r>
            <a:r>
              <a:rPr lang="zh-CN" altLang="en-US" dirty="0"/>
              <a:t>中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xmlns="" id="{B7BF48E9-5458-4FEF-93AB-9FDC4FEFE7C5}"/>
              </a:ext>
            </a:extLst>
          </p:cNvPr>
          <p:cNvCxnSpPr/>
          <p:nvPr/>
        </p:nvCxnSpPr>
        <p:spPr>
          <a:xfrm rot="16200000" flipH="1">
            <a:off x="5324168" y="2418735"/>
            <a:ext cx="1297859" cy="973395"/>
          </a:xfrm>
          <a:prstGeom prst="bentConnector3">
            <a:avLst>
              <a:gd name="adj1" fmla="val 11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D2C3BC11-20CA-4682-9B58-3E5DB4A431DF}"/>
              </a:ext>
            </a:extLst>
          </p:cNvPr>
          <p:cNvSpPr txBox="1"/>
          <p:nvPr/>
        </p:nvSpPr>
        <p:spPr>
          <a:xfrm>
            <a:off x="5973101" y="1690691"/>
            <a:ext cx="1292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共同使用</a:t>
            </a:r>
            <a:r>
              <a:rPr lang="en-US" altLang="zh-CN" dirty="0"/>
              <a:t>shared memory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BD62070-C783-48BC-8DF1-1BA70ABC886C}"/>
              </a:ext>
            </a:extLst>
          </p:cNvPr>
          <p:cNvSpPr txBox="1"/>
          <p:nvPr/>
        </p:nvSpPr>
        <p:spPr>
          <a:xfrm>
            <a:off x="8151226" y="1018906"/>
            <a:ext cx="4040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调用逻辑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每个线程负责一个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数组中的位置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计算该位置的物体和其余所有物体间的受力关系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个线程共同读取一个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大小的物体数据进入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shared_memory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中的所有线程共同处理这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shared_memory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中的的物体数据。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nBodies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（在这里等于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gridDim.x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得出结果后修改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global_memory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2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2429C3-C831-4135-B497-DA6F5A9F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AC4200E2-4E4C-4059-B992-DDD044AC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8435" y="1463416"/>
            <a:ext cx="6029242" cy="4946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BA5B3D8-F09A-42B8-8762-5785BB69F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33" y="987463"/>
            <a:ext cx="6884876" cy="5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1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ADBCFA-E502-4AFA-AF82-8C0ACCB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 </a:t>
            </a:r>
            <a:r>
              <a:rPr lang="en-US" altLang="zh-CN" dirty="0" err="1"/>
              <a:t>nvprof</a:t>
            </a:r>
            <a:r>
              <a:rPr lang="en-US" altLang="zh-CN" dirty="0"/>
              <a:t> </a:t>
            </a:r>
            <a:r>
              <a:rPr lang="zh-CN" altLang="en-US" dirty="0"/>
              <a:t>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D1665ED-3D88-4A91-8373-B48C8336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607663"/>
            <a:ext cx="7591831" cy="114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9DC9FBB-DD24-4A7E-A622-451F6A85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5" y="2749187"/>
            <a:ext cx="7494639" cy="18671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B706CF2-DFF9-4EFF-AFE1-FBF83B9BDE93}"/>
              </a:ext>
            </a:extLst>
          </p:cNvPr>
          <p:cNvSpPr txBox="1"/>
          <p:nvPr/>
        </p:nvSpPr>
        <p:spPr>
          <a:xfrm>
            <a:off x="8979829" y="1607666"/>
            <a:ext cx="2764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 Force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占用大多数时间，是主要优化目标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函数占有率低，内存实际吞吐量不高（和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性能相比）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这几个值已是在多次调整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后得到的最佳结果。需要从算法本身着手。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C009300-D8FE-4930-8D25-602CB0A7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3" y="4625732"/>
            <a:ext cx="10407732" cy="18884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8EE0E91-EA40-4FA8-8A8B-FCA30C022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833" y="41378"/>
            <a:ext cx="2467633" cy="14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4753AF-D77E-4C90-9C64-6C997F9C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nvprof</a:t>
            </a:r>
            <a:r>
              <a:rPr lang="zh-CN" altLang="en-US" dirty="0"/>
              <a:t>性能监控</a:t>
            </a:r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3C2F20-0833-48C6-B868-EDBA4740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achieved_occupancy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SM</a:t>
            </a:r>
            <a:r>
              <a:rPr lang="zh-CN" altLang="en-US" sz="2000" dirty="0"/>
              <a:t>上实际激活</a:t>
            </a:r>
            <a:r>
              <a:rPr lang="en-US" altLang="zh-CN" sz="2000" dirty="0"/>
              <a:t>warp</a:t>
            </a:r>
            <a:r>
              <a:rPr lang="zh-CN" altLang="en-US" sz="2000" dirty="0"/>
              <a:t>数量与理论最大激活</a:t>
            </a:r>
            <a:r>
              <a:rPr lang="en-US" altLang="zh-CN" sz="2000" dirty="0"/>
              <a:t>warp</a:t>
            </a:r>
            <a:r>
              <a:rPr lang="zh-CN" altLang="en-US" sz="2000" dirty="0"/>
              <a:t>数量之比。高的占用率不一定能提升性能，但低的占用率会降低内存延迟隐藏的作用。</a:t>
            </a:r>
            <a:endParaRPr lang="en-US" altLang="zh-CN" sz="2000" dirty="0"/>
          </a:p>
          <a:p>
            <a:r>
              <a:rPr lang="en-US" altLang="zh-CN" b="1" dirty="0" err="1"/>
              <a:t>gld_throughput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内存吞吐量，较高的</a:t>
            </a:r>
            <a:r>
              <a:rPr lang="en-US" altLang="zh-CN" sz="2000" dirty="0">
                <a:latin typeface="+mn-ea"/>
              </a:rPr>
              <a:t>load throughput</a:t>
            </a:r>
            <a:r>
              <a:rPr lang="zh-CN" altLang="en-US" sz="2000" dirty="0">
                <a:latin typeface="+mn-ea"/>
              </a:rPr>
              <a:t>也不一定就有较高的性能，可能会存在许多不必要的</a:t>
            </a:r>
            <a:r>
              <a:rPr lang="en-US" altLang="zh-CN" sz="2000" dirty="0">
                <a:latin typeface="+mn-ea"/>
              </a:rPr>
              <a:t>load</a:t>
            </a:r>
            <a:r>
              <a:rPr lang="zh-CN" altLang="en-US" sz="2000" dirty="0">
                <a:latin typeface="+mn-ea"/>
              </a:rPr>
              <a:t>操作，</a:t>
            </a:r>
            <a:r>
              <a:rPr lang="en-US" altLang="zh-CN" sz="2000" dirty="0">
                <a:latin typeface="+mn-ea"/>
              </a:rPr>
              <a:t>memory</a:t>
            </a:r>
            <a:r>
              <a:rPr lang="zh-CN" altLang="en-US" sz="2000" dirty="0">
                <a:latin typeface="+mn-ea"/>
              </a:rPr>
              <a:t>中存储格式未对齐，不连续等原因。</a:t>
            </a:r>
            <a:endParaRPr lang="en-US" altLang="zh-CN" sz="2000" dirty="0">
              <a:latin typeface="+mn-ea"/>
            </a:endParaRPr>
          </a:p>
          <a:p>
            <a:r>
              <a:rPr lang="en-US" altLang="zh-CN" b="1" dirty="0" err="1"/>
              <a:t>gld_efficiency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我们确切需要的</a:t>
            </a:r>
            <a:r>
              <a:rPr lang="en-US" altLang="zh-CN" sz="2000" dirty="0"/>
              <a:t>global load throughput</a:t>
            </a:r>
            <a:r>
              <a:rPr lang="zh-CN" altLang="en-US" sz="2000" dirty="0"/>
              <a:t>与实际得到</a:t>
            </a:r>
            <a:r>
              <a:rPr lang="en-US" altLang="zh-CN" sz="2000" dirty="0"/>
              <a:t>global load memory</a:t>
            </a:r>
            <a:r>
              <a:rPr lang="zh-CN" altLang="en-US" sz="2000" dirty="0"/>
              <a:t>的比值</a:t>
            </a:r>
          </a:p>
          <a:p>
            <a:r>
              <a:rPr lang="en-US" altLang="zh-CN" b="1" dirty="0" err="1"/>
              <a:t>branch_efficiency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查看分支效率，即 </a:t>
            </a:r>
            <a:r>
              <a:rPr lang="en-US" altLang="zh-CN" sz="2000" dirty="0"/>
              <a:t>(</a:t>
            </a:r>
            <a:r>
              <a:rPr lang="zh-CN" altLang="en-US" sz="2000" dirty="0"/>
              <a:t>分支数</a:t>
            </a:r>
            <a:r>
              <a:rPr lang="en-US" altLang="zh-CN" sz="2000" dirty="0"/>
              <a:t>-</a:t>
            </a:r>
            <a:r>
              <a:rPr lang="zh-CN" altLang="en-US" sz="2000" dirty="0"/>
              <a:t>分化分支数</a:t>
            </a:r>
            <a:r>
              <a:rPr lang="en-US" altLang="zh-CN" sz="2000" dirty="0"/>
              <a:t>)/</a:t>
            </a:r>
            <a:r>
              <a:rPr lang="zh-CN" altLang="en-US" sz="2000" dirty="0"/>
              <a:t>分支数，描述了是否出现</a:t>
            </a:r>
            <a:r>
              <a:rPr lang="en-US" altLang="zh-CN" sz="2000" dirty="0"/>
              <a:t>control divergence</a:t>
            </a:r>
            <a:r>
              <a:rPr lang="zh-CN" altLang="en-US" sz="2000" dirty="0"/>
              <a:t>的情况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865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154214-FAE3-4D45-B6DB-4A78EAD1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body force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F381482-6C45-4E4E-B9B3-159C7F3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A9424C0-4894-4540-AFC2-4EB46547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58" y="1374669"/>
            <a:ext cx="5305356" cy="5483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1732254-3DF4-4D12-906C-2B84825E550B}"/>
              </a:ext>
            </a:extLst>
          </p:cNvPr>
          <p:cNvSpPr txBox="1"/>
          <p:nvPr/>
        </p:nvSpPr>
        <p:spPr>
          <a:xfrm>
            <a:off x="6555183" y="1808500"/>
            <a:ext cx="46398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invDist3 </a:t>
            </a:r>
            <a:r>
              <a:rPr lang="zh-CN" altLang="en-US" dirty="0"/>
              <a:t>数值由 乘除 计算得出，再计算后被加到</a:t>
            </a:r>
            <a:r>
              <a:rPr lang="en-US" altLang="zh-CN" dirty="0" err="1"/>
              <a:t>Fx</a:t>
            </a:r>
            <a:r>
              <a:rPr lang="zh-CN" altLang="en-US" dirty="0"/>
              <a:t>，</a:t>
            </a:r>
            <a:r>
              <a:rPr lang="en-US" altLang="zh-CN" dirty="0" err="1"/>
              <a:t>Fy</a:t>
            </a:r>
            <a:r>
              <a:rPr lang="zh-CN" altLang="en-US" dirty="0"/>
              <a:t>，</a:t>
            </a:r>
            <a:r>
              <a:rPr lang="en-US" altLang="zh-CN" dirty="0" err="1"/>
              <a:t>Fz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en-US" altLang="zh-CN" dirty="0" err="1"/>
              <a:t>Fx</a:t>
            </a:r>
            <a:r>
              <a:rPr lang="zh-CN" altLang="en-US" dirty="0"/>
              <a:t>，</a:t>
            </a:r>
            <a:r>
              <a:rPr lang="en-US" altLang="zh-CN" dirty="0" err="1"/>
              <a:t>Fy</a:t>
            </a:r>
            <a:r>
              <a:rPr lang="zh-CN" altLang="en-US" dirty="0"/>
              <a:t>，</a:t>
            </a:r>
            <a:r>
              <a:rPr lang="en-US" altLang="zh-CN" dirty="0" err="1"/>
              <a:t>Fz</a:t>
            </a:r>
            <a:r>
              <a:rPr lang="en-US" altLang="zh-CN" dirty="0"/>
              <a:t> </a:t>
            </a:r>
            <a:r>
              <a:rPr lang="zh-CN" altLang="en-US" dirty="0"/>
              <a:t>本身未参与乘除运算，只是每次被 加上一个物体的力。</a:t>
            </a:r>
            <a:endParaRPr lang="en-US" altLang="zh-CN" dirty="0"/>
          </a:p>
          <a:p>
            <a:r>
              <a:rPr lang="zh-CN" altLang="en-US" dirty="0"/>
              <a:t>所有循环完成后最后将其加到 </a:t>
            </a:r>
            <a:r>
              <a:rPr lang="en-US" altLang="zh-CN" dirty="0"/>
              <a:t>body[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的受力上。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加法本身可以直接被拆分到多个函数进行计算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优化思路：</a:t>
            </a:r>
            <a:r>
              <a:rPr lang="zh-CN" altLang="en-US" b="1" dirty="0"/>
              <a:t>对 </a:t>
            </a:r>
            <a:r>
              <a:rPr lang="en-US" altLang="zh-CN" b="1" dirty="0" err="1"/>
              <a:t>body_force</a:t>
            </a:r>
            <a:r>
              <a:rPr lang="en-US" altLang="zh-CN" b="1" dirty="0"/>
              <a:t> </a:t>
            </a:r>
            <a:r>
              <a:rPr lang="zh-CN" altLang="en-US" b="1" dirty="0"/>
              <a:t>函数进行拆分，将单个物体的受力情况交给多个线程去计算，而不是现在的一个线程负责一个位置的物体受力情况。</a:t>
            </a:r>
          </a:p>
        </p:txBody>
      </p:sp>
    </p:spTree>
    <p:extLst>
      <p:ext uri="{BB962C8B-B14F-4D97-AF65-F5344CB8AC3E}">
        <p14:creationId xmlns:p14="http://schemas.microsoft.com/office/powerpoint/2010/main" val="93601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B30B64-39F0-40F4-B101-3DE7852D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如何修改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3CEC3F16-47A4-4682-9F57-7E0DFDBAA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683" y="5055365"/>
            <a:ext cx="4902215" cy="923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3D664F4-31DB-4B27-838C-E31E42A55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82" y="1690688"/>
            <a:ext cx="5098847" cy="190166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93BC26C0-73DC-4129-AA7E-DC8FAD3B944B}"/>
              </a:ext>
            </a:extLst>
          </p:cNvPr>
          <p:cNvCxnSpPr>
            <a:cxnSpLocks/>
          </p:cNvCxnSpPr>
          <p:nvPr/>
        </p:nvCxnSpPr>
        <p:spPr>
          <a:xfrm flipH="1">
            <a:off x="838200" y="2543801"/>
            <a:ext cx="159328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C5BEC143-8FE1-471B-B58A-DD7FC1B9A291}"/>
              </a:ext>
            </a:extLst>
          </p:cNvPr>
          <p:cNvCxnSpPr>
            <a:cxnSpLocks/>
          </p:cNvCxnSpPr>
          <p:nvPr/>
        </p:nvCxnSpPr>
        <p:spPr>
          <a:xfrm flipH="1">
            <a:off x="1508170" y="2543801"/>
            <a:ext cx="152401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6FE374E0-BF3F-44D7-B3DE-5D78A6D7290B}"/>
              </a:ext>
            </a:extLst>
          </p:cNvPr>
          <p:cNvCxnSpPr>
            <a:cxnSpLocks/>
          </p:cNvCxnSpPr>
          <p:nvPr/>
        </p:nvCxnSpPr>
        <p:spPr>
          <a:xfrm flipH="1">
            <a:off x="2113808" y="2543801"/>
            <a:ext cx="186048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ED1B34B9-1B3E-49FD-8F8E-8D79B4CF3C75}"/>
              </a:ext>
            </a:extLst>
          </p:cNvPr>
          <p:cNvCxnSpPr>
            <a:cxnSpLocks/>
          </p:cNvCxnSpPr>
          <p:nvPr/>
        </p:nvCxnSpPr>
        <p:spPr>
          <a:xfrm flipH="1">
            <a:off x="2800976" y="2543801"/>
            <a:ext cx="78792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C7D2B5B4-CFFA-4308-B01A-A449600E8E96}"/>
              </a:ext>
            </a:extLst>
          </p:cNvPr>
          <p:cNvCxnSpPr>
            <a:cxnSpLocks/>
          </p:cNvCxnSpPr>
          <p:nvPr/>
        </p:nvCxnSpPr>
        <p:spPr>
          <a:xfrm>
            <a:off x="4611587" y="3064337"/>
            <a:ext cx="0" cy="2635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3695F5C-911E-4FAD-88FE-BFC25A7B1E4B}"/>
              </a:ext>
            </a:extLst>
          </p:cNvPr>
          <p:cNvSpPr txBox="1"/>
          <p:nvPr/>
        </p:nvSpPr>
        <p:spPr>
          <a:xfrm>
            <a:off x="3076205" y="3592358"/>
            <a:ext cx="172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原先由一个线程处理一个位置的</a:t>
            </a:r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C5AA77B-C164-4DAB-BD1F-65E91C98A744}"/>
              </a:ext>
            </a:extLst>
          </p:cNvPr>
          <p:cNvSpPr txBox="1"/>
          <p:nvPr/>
        </p:nvSpPr>
        <p:spPr>
          <a:xfrm>
            <a:off x="5189521" y="815010"/>
            <a:ext cx="245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调整处理逻辑，利用多个线程来处理一个位置的</a:t>
            </a:r>
            <a:r>
              <a:rPr lang="en-US" altLang="zh-CN" dirty="0"/>
              <a:t>body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7FB4618F-502E-4E36-9EBB-B5784CB8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514" y="1734513"/>
            <a:ext cx="2906956" cy="10841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1ACEB443-D6B7-4615-8A0E-0A6C8EFBB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714" y="1732846"/>
            <a:ext cx="2906959" cy="10841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9CF454B8-F974-4A9B-9455-435F422C5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077" y="2696842"/>
            <a:ext cx="2803591" cy="104562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52B42AF-B9F1-4A0D-BEFE-AD790477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509" y="2659956"/>
            <a:ext cx="2906955" cy="1084179"/>
          </a:xfrm>
          <a:prstGeom prst="rect">
            <a:avLst/>
          </a:prstGeom>
        </p:spPr>
      </p:pic>
      <p:pic>
        <p:nvPicPr>
          <p:cNvPr id="21" name="内容占位符 3">
            <a:extLst>
              <a:ext uri="{FF2B5EF4-FFF2-40B4-BE49-F238E27FC236}">
                <a16:creationId xmlns:a16="http://schemas.microsoft.com/office/drawing/2014/main" xmlns="" id="{BD81AD11-F278-47EE-8E50-C42D3081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08" y="5055365"/>
            <a:ext cx="5756201" cy="1084179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1F6127F6-DEA6-45AA-9253-2F47431CF9BB}"/>
              </a:ext>
            </a:extLst>
          </p:cNvPr>
          <p:cNvCxnSpPr>
            <a:cxnSpLocks/>
          </p:cNvCxnSpPr>
          <p:nvPr/>
        </p:nvCxnSpPr>
        <p:spPr>
          <a:xfrm>
            <a:off x="6423073" y="2243629"/>
            <a:ext cx="506519" cy="361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ECBC7E67-8CA4-406F-9399-86AC4B4BC186}"/>
              </a:ext>
            </a:extLst>
          </p:cNvPr>
          <p:cNvCxnSpPr>
            <a:cxnSpLocks/>
          </p:cNvCxnSpPr>
          <p:nvPr/>
        </p:nvCxnSpPr>
        <p:spPr>
          <a:xfrm flipH="1">
            <a:off x="6948471" y="2164289"/>
            <a:ext cx="2152301" cy="369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3B40C431-7507-4944-A1FC-BC347D9625B2}"/>
              </a:ext>
            </a:extLst>
          </p:cNvPr>
          <p:cNvCxnSpPr>
            <a:cxnSpLocks/>
          </p:cNvCxnSpPr>
          <p:nvPr/>
        </p:nvCxnSpPr>
        <p:spPr>
          <a:xfrm>
            <a:off x="6404187" y="3202049"/>
            <a:ext cx="438163" cy="265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9AA16FD6-D42E-497A-8FC4-EB2DDB0FC1A4}"/>
              </a:ext>
            </a:extLst>
          </p:cNvPr>
          <p:cNvCxnSpPr>
            <a:cxnSpLocks/>
          </p:cNvCxnSpPr>
          <p:nvPr/>
        </p:nvCxnSpPr>
        <p:spPr>
          <a:xfrm flipH="1">
            <a:off x="7089400" y="3109561"/>
            <a:ext cx="2117497" cy="274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0CDB7F0E-9AF4-49EA-B919-B7303740A78E}"/>
              </a:ext>
            </a:extLst>
          </p:cNvPr>
          <p:cNvCxnSpPr>
            <a:cxnSpLocks/>
          </p:cNvCxnSpPr>
          <p:nvPr/>
        </p:nvCxnSpPr>
        <p:spPr>
          <a:xfrm>
            <a:off x="7141187" y="2228677"/>
            <a:ext cx="1379064" cy="36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07E4A50E-3F12-41A3-A0DA-5CCC6BD7B853}"/>
              </a:ext>
            </a:extLst>
          </p:cNvPr>
          <p:cNvCxnSpPr>
            <a:cxnSpLocks/>
          </p:cNvCxnSpPr>
          <p:nvPr/>
        </p:nvCxnSpPr>
        <p:spPr>
          <a:xfrm flipH="1">
            <a:off x="8634953" y="3158925"/>
            <a:ext cx="1189849" cy="266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59F21909-19AD-4CB6-AD7E-2A4138056A37}"/>
              </a:ext>
            </a:extLst>
          </p:cNvPr>
          <p:cNvCxnSpPr>
            <a:cxnSpLocks/>
          </p:cNvCxnSpPr>
          <p:nvPr/>
        </p:nvCxnSpPr>
        <p:spPr>
          <a:xfrm flipH="1">
            <a:off x="8539134" y="2274933"/>
            <a:ext cx="1212429" cy="35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4C1D9861-D244-4A8E-8BC5-A6B134E5F595}"/>
              </a:ext>
            </a:extLst>
          </p:cNvPr>
          <p:cNvCxnSpPr>
            <a:cxnSpLocks/>
          </p:cNvCxnSpPr>
          <p:nvPr/>
        </p:nvCxnSpPr>
        <p:spPr>
          <a:xfrm>
            <a:off x="7124441" y="3163575"/>
            <a:ext cx="1308575" cy="266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xmlns="" id="{E7162409-4001-4221-BF3D-530A6DE2652D}"/>
              </a:ext>
            </a:extLst>
          </p:cNvPr>
          <p:cNvCxnSpPr>
            <a:cxnSpLocks/>
          </p:cNvCxnSpPr>
          <p:nvPr/>
        </p:nvCxnSpPr>
        <p:spPr>
          <a:xfrm>
            <a:off x="6772542" y="2211130"/>
            <a:ext cx="920316" cy="36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xmlns="" id="{C4F30BA7-6C62-439B-9C87-895A7FA3DB8E}"/>
              </a:ext>
            </a:extLst>
          </p:cNvPr>
          <p:cNvCxnSpPr>
            <a:cxnSpLocks/>
          </p:cNvCxnSpPr>
          <p:nvPr/>
        </p:nvCxnSpPr>
        <p:spPr>
          <a:xfrm flipH="1">
            <a:off x="7885573" y="3158920"/>
            <a:ext cx="1661779" cy="265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9712716C-29F0-4DFB-BCE2-056B947A10A0}"/>
              </a:ext>
            </a:extLst>
          </p:cNvPr>
          <p:cNvCxnSpPr>
            <a:cxnSpLocks/>
          </p:cNvCxnSpPr>
          <p:nvPr/>
        </p:nvCxnSpPr>
        <p:spPr>
          <a:xfrm>
            <a:off x="6767454" y="3150296"/>
            <a:ext cx="814665" cy="266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C221EB8A-01E4-4599-BEBC-495F275E3B14}"/>
              </a:ext>
            </a:extLst>
          </p:cNvPr>
          <p:cNvCxnSpPr>
            <a:cxnSpLocks/>
          </p:cNvCxnSpPr>
          <p:nvPr/>
        </p:nvCxnSpPr>
        <p:spPr>
          <a:xfrm flipH="1">
            <a:off x="7774832" y="2211127"/>
            <a:ext cx="1687643" cy="361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8EE5CCA1-7C84-42B0-B77C-9AF0683F26F9}"/>
              </a:ext>
            </a:extLst>
          </p:cNvPr>
          <p:cNvSpPr txBox="1"/>
          <p:nvPr/>
        </p:nvSpPr>
        <p:spPr>
          <a:xfrm>
            <a:off x="7925911" y="1432715"/>
            <a:ext cx="23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设置步长为</a:t>
            </a:r>
            <a:r>
              <a:rPr lang="en-US" altLang="zh-CN" dirty="0"/>
              <a:t>4</a:t>
            </a:r>
            <a:r>
              <a:rPr lang="zh-CN" altLang="en-US" dirty="0"/>
              <a:t>的时候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06499E2-8DEE-4F26-B286-95A1BEE1868C}"/>
              </a:ext>
            </a:extLst>
          </p:cNvPr>
          <p:cNvSpPr txBox="1"/>
          <p:nvPr/>
        </p:nvSpPr>
        <p:spPr>
          <a:xfrm>
            <a:off x="9573215" y="3867089"/>
            <a:ext cx="2601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这里的连线表示第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个线程处理第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% n </a:t>
            </a:r>
            <a:r>
              <a:rPr lang="zh-CN" altLang="en-US" dirty="0"/>
              <a:t>个位置的物体。</a:t>
            </a:r>
          </a:p>
        </p:txBody>
      </p:sp>
    </p:spTree>
    <p:extLst>
      <p:ext uri="{BB962C8B-B14F-4D97-AF65-F5344CB8AC3E}">
        <p14:creationId xmlns:p14="http://schemas.microsoft.com/office/powerpoint/2010/main" val="24222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9B2658-BCE4-47B0-974F-62971A1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D02E07-13C8-48F7-9BFA-A956F085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D9002AB-83B9-4340-A857-0230FD03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56" y="507628"/>
            <a:ext cx="6423329" cy="62494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D6CB5E4-DC9A-48A0-A40E-C622DBB0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765" y="1690687"/>
            <a:ext cx="7659325" cy="50663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E8028D6-3A92-407A-A103-36ACC6657028}"/>
              </a:ext>
            </a:extLst>
          </p:cNvPr>
          <p:cNvSpPr txBox="1"/>
          <p:nvPr/>
        </p:nvSpPr>
        <p:spPr>
          <a:xfrm>
            <a:off x="10718803" y="3742273"/>
            <a:ext cx="213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每个线程计算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n / BLOCK_STRIDE 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CFBE3F-1B25-4311-91A5-3F91E018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4839889F-5AD7-4905-9ED7-65AAE5105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547996"/>
            <a:ext cx="5261708" cy="8151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05F5852-E052-44B8-91F3-8B7008E5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6" y="2426411"/>
            <a:ext cx="8507681" cy="20051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D4B3320-55DA-4792-8754-3D0A5D4D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9" y="4494814"/>
            <a:ext cx="10731887" cy="20330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F5919E0-8D00-4054-A1F5-6AFA8CC1B01A}"/>
              </a:ext>
            </a:extLst>
          </p:cNvPr>
          <p:cNvSpPr txBox="1"/>
          <p:nvPr/>
        </p:nvSpPr>
        <p:spPr>
          <a:xfrm>
            <a:off x="8680866" y="992281"/>
            <a:ext cx="3158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zh-CN" dirty="0"/>
              <a:t>Body force </a:t>
            </a:r>
            <a:r>
              <a:rPr lang="zh-CN" altLang="en-US" dirty="0"/>
              <a:t>函数耗时降低到</a:t>
            </a:r>
            <a:r>
              <a:rPr lang="en-US" altLang="zh-CN" dirty="0"/>
              <a:t>43us</a:t>
            </a:r>
          </a:p>
          <a:p>
            <a:pPr marL="342891" indent="-342891">
              <a:buFont typeface="+mj-lt"/>
              <a:buAutoNum type="arabicPeriod"/>
            </a:pPr>
            <a:r>
              <a:rPr lang="zh-CN" altLang="en-US" dirty="0"/>
              <a:t>占有率得到较大提升，但是仍然处在</a:t>
            </a:r>
            <a:r>
              <a:rPr lang="en-US" altLang="zh-CN" dirty="0"/>
              <a:t>50%</a:t>
            </a:r>
            <a:r>
              <a:rPr lang="zh-CN" altLang="en-US" dirty="0"/>
              <a:t>一下</a:t>
            </a:r>
            <a:endParaRPr lang="en-US" altLang="zh-CN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dirty="0"/>
              <a:t>带宽基本达到</a:t>
            </a:r>
            <a:r>
              <a:rPr lang="en-US" altLang="zh-CN" dirty="0"/>
              <a:t>V100</a:t>
            </a:r>
            <a:r>
              <a:rPr lang="zh-CN" altLang="en-US" dirty="0"/>
              <a:t>的峰值，但是</a:t>
            </a:r>
            <a:r>
              <a:rPr lang="en-US" altLang="zh-CN" dirty="0"/>
              <a:t>efficiency</a:t>
            </a:r>
            <a:r>
              <a:rPr lang="zh-CN" altLang="en-US" dirty="0"/>
              <a:t>没有得到提升。</a:t>
            </a:r>
            <a:endParaRPr lang="en-US" altLang="zh-CN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dirty="0"/>
              <a:t>再增加步长，带宽最高可以达到</a:t>
            </a:r>
            <a:r>
              <a:rPr lang="en-US" altLang="zh-CN" dirty="0"/>
              <a:t>1000+GB/s</a:t>
            </a:r>
            <a:r>
              <a:rPr lang="zh-CN" altLang="en-US" dirty="0"/>
              <a:t>，占用率也会提升到</a:t>
            </a:r>
            <a:r>
              <a:rPr lang="en-US" altLang="zh-CN" dirty="0"/>
              <a:t>0.40</a:t>
            </a:r>
            <a:r>
              <a:rPr lang="zh-CN" altLang="en-US" dirty="0"/>
              <a:t>左右，但计算量却下降了。</a:t>
            </a:r>
          </a:p>
        </p:txBody>
      </p:sp>
    </p:spTree>
    <p:extLst>
      <p:ext uri="{BB962C8B-B14F-4D97-AF65-F5344CB8AC3E}">
        <p14:creationId xmlns:p14="http://schemas.microsoft.com/office/powerpoint/2010/main" val="14495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2838</TotalTime>
  <Words>1144</Words>
  <Application>Microsoft Macintosh PowerPoint</Application>
  <PresentationFormat>宽屏</PresentationFormat>
  <Paragraphs>75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等线</vt:lpstr>
      <vt:lpstr>等线 Light</vt:lpstr>
      <vt:lpstr>微软雅黑</vt:lpstr>
      <vt:lpstr>Arial</vt:lpstr>
      <vt:lpstr>Office 主题​​</vt:lpstr>
      <vt:lpstr>Cuda-nbody 优化思路</vt:lpstr>
      <vt:lpstr>使用 shared memory</vt:lpstr>
      <vt:lpstr>Shared memory</vt:lpstr>
      <vt:lpstr>Shared memory nvprof 分析</vt:lpstr>
      <vt:lpstr>nvprof性能监控metrics</vt:lpstr>
      <vt:lpstr>分析body force函数</vt:lpstr>
      <vt:lpstr>如何修改</vt:lpstr>
      <vt:lpstr>进一步分块</vt:lpstr>
      <vt:lpstr>测试结果</vt:lpstr>
      <vt:lpstr>类似思路分析</vt:lpstr>
      <vt:lpstr>性能分析</vt:lpstr>
      <vt:lpstr>对比分析</vt:lpstr>
      <vt:lpstr>优化总结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风啸</dc:creator>
  <cp:lastModifiedBy>Microsoft Office 用户</cp:lastModifiedBy>
  <cp:revision>52</cp:revision>
  <dcterms:created xsi:type="dcterms:W3CDTF">2019-06-16T03:16:16Z</dcterms:created>
  <dcterms:modified xsi:type="dcterms:W3CDTF">2019-06-20T12:23:38Z</dcterms:modified>
</cp:coreProperties>
</file>